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4"/>
  </p:sldMasterIdLst>
  <p:notesMasterIdLst>
    <p:notesMasterId r:id="rId172"/>
  </p:notesMasterIdLst>
  <p:handoutMasterIdLst>
    <p:handoutMasterId r:id="rId173"/>
  </p:handoutMasterIdLst>
  <p:sldIdLst>
    <p:sldId id="638" r:id="rId5"/>
    <p:sldId id="642" r:id="rId6"/>
    <p:sldId id="643" r:id="rId7"/>
    <p:sldId id="303" r:id="rId8"/>
    <p:sldId id="304" r:id="rId9"/>
    <p:sldId id="315" r:id="rId10"/>
    <p:sldId id="317" r:id="rId11"/>
    <p:sldId id="267" r:id="rId12"/>
    <p:sldId id="285" r:id="rId13"/>
    <p:sldId id="639" r:id="rId14"/>
    <p:sldId id="296" r:id="rId15"/>
    <p:sldId id="346" r:id="rId16"/>
    <p:sldId id="358" r:id="rId17"/>
    <p:sldId id="355" r:id="rId18"/>
    <p:sldId id="360" r:id="rId19"/>
    <p:sldId id="361" r:id="rId20"/>
    <p:sldId id="362" r:id="rId21"/>
    <p:sldId id="363" r:id="rId22"/>
    <p:sldId id="364" r:id="rId23"/>
    <p:sldId id="365" r:id="rId24"/>
    <p:sldId id="366" r:id="rId25"/>
    <p:sldId id="367" r:id="rId26"/>
    <p:sldId id="368" r:id="rId27"/>
    <p:sldId id="369" r:id="rId28"/>
    <p:sldId id="370" r:id="rId29"/>
    <p:sldId id="377" r:id="rId30"/>
    <p:sldId id="378" r:id="rId31"/>
    <p:sldId id="379" r:id="rId32"/>
    <p:sldId id="380" r:id="rId33"/>
    <p:sldId id="381" r:id="rId34"/>
    <p:sldId id="382" r:id="rId35"/>
    <p:sldId id="383" r:id="rId36"/>
    <p:sldId id="384" r:id="rId37"/>
    <p:sldId id="387" r:id="rId38"/>
    <p:sldId id="390" r:id="rId39"/>
    <p:sldId id="392" r:id="rId40"/>
    <p:sldId id="393" r:id="rId41"/>
    <p:sldId id="394" r:id="rId42"/>
    <p:sldId id="395" r:id="rId43"/>
    <p:sldId id="396" r:id="rId44"/>
    <p:sldId id="397" r:id="rId45"/>
    <p:sldId id="398" r:id="rId46"/>
    <p:sldId id="399" r:id="rId47"/>
    <p:sldId id="402" r:id="rId48"/>
    <p:sldId id="406" r:id="rId49"/>
    <p:sldId id="409" r:id="rId50"/>
    <p:sldId id="411" r:id="rId51"/>
    <p:sldId id="412" r:id="rId52"/>
    <p:sldId id="637" r:id="rId53"/>
    <p:sldId id="413" r:id="rId54"/>
    <p:sldId id="414" r:id="rId55"/>
    <p:sldId id="537" r:id="rId56"/>
    <p:sldId id="641" r:id="rId57"/>
    <p:sldId id="472" r:id="rId58"/>
    <p:sldId id="473" r:id="rId59"/>
    <p:sldId id="474" r:id="rId60"/>
    <p:sldId id="475" r:id="rId61"/>
    <p:sldId id="539" r:id="rId62"/>
    <p:sldId id="571" r:id="rId63"/>
    <p:sldId id="415" r:id="rId64"/>
    <p:sldId id="416" r:id="rId65"/>
    <p:sldId id="417" r:id="rId66"/>
    <p:sldId id="421" r:id="rId67"/>
    <p:sldId id="422" r:id="rId68"/>
    <p:sldId id="423" r:id="rId69"/>
    <p:sldId id="424" r:id="rId70"/>
    <p:sldId id="425" r:id="rId71"/>
    <p:sldId id="426" r:id="rId72"/>
    <p:sldId id="427" r:id="rId73"/>
    <p:sldId id="428" r:id="rId74"/>
    <p:sldId id="429" r:id="rId75"/>
    <p:sldId id="573" r:id="rId76"/>
    <p:sldId id="632" r:id="rId77"/>
    <p:sldId id="633" r:id="rId78"/>
    <p:sldId id="634" r:id="rId79"/>
    <p:sldId id="635" r:id="rId80"/>
    <p:sldId id="636" r:id="rId81"/>
    <p:sldId id="430" r:id="rId82"/>
    <p:sldId id="431" r:id="rId83"/>
    <p:sldId id="432" r:id="rId84"/>
    <p:sldId id="433" r:id="rId85"/>
    <p:sldId id="434" r:id="rId86"/>
    <p:sldId id="435" r:id="rId87"/>
    <p:sldId id="436" r:id="rId88"/>
    <p:sldId id="437" r:id="rId89"/>
    <p:sldId id="438" r:id="rId90"/>
    <p:sldId id="439" r:id="rId91"/>
    <p:sldId id="440" r:id="rId92"/>
    <p:sldId id="441" r:id="rId93"/>
    <p:sldId id="442" r:id="rId94"/>
    <p:sldId id="455" r:id="rId95"/>
    <p:sldId id="456" r:id="rId96"/>
    <p:sldId id="457" r:id="rId97"/>
    <p:sldId id="458" r:id="rId98"/>
    <p:sldId id="459" r:id="rId99"/>
    <p:sldId id="460" r:id="rId100"/>
    <p:sldId id="462" r:id="rId101"/>
    <p:sldId id="463" r:id="rId102"/>
    <p:sldId id="464" r:id="rId103"/>
    <p:sldId id="465" r:id="rId104"/>
    <p:sldId id="466" r:id="rId105"/>
    <p:sldId id="467" r:id="rId106"/>
    <p:sldId id="468" r:id="rId107"/>
    <p:sldId id="469" r:id="rId108"/>
    <p:sldId id="598" r:id="rId109"/>
    <p:sldId id="599" r:id="rId110"/>
    <p:sldId id="600" r:id="rId111"/>
    <p:sldId id="601" r:id="rId112"/>
    <p:sldId id="538" r:id="rId113"/>
    <p:sldId id="476" r:id="rId114"/>
    <p:sldId id="477" r:id="rId115"/>
    <p:sldId id="478" r:id="rId116"/>
    <p:sldId id="479" r:id="rId117"/>
    <p:sldId id="480" r:id="rId118"/>
    <p:sldId id="481" r:id="rId119"/>
    <p:sldId id="482" r:id="rId120"/>
    <p:sldId id="483" r:id="rId121"/>
    <p:sldId id="484" r:id="rId122"/>
    <p:sldId id="540" r:id="rId123"/>
    <p:sldId id="485" r:id="rId124"/>
    <p:sldId id="486" r:id="rId125"/>
    <p:sldId id="487" r:id="rId126"/>
    <p:sldId id="488" r:id="rId127"/>
    <p:sldId id="489" r:id="rId128"/>
    <p:sldId id="490" r:id="rId129"/>
    <p:sldId id="491" r:id="rId130"/>
    <p:sldId id="492" r:id="rId131"/>
    <p:sldId id="493" r:id="rId132"/>
    <p:sldId id="494" r:id="rId133"/>
    <p:sldId id="495" r:id="rId134"/>
    <p:sldId id="496" r:id="rId135"/>
    <p:sldId id="497" r:id="rId136"/>
    <p:sldId id="498" r:id="rId137"/>
    <p:sldId id="500" r:id="rId138"/>
    <p:sldId id="501" r:id="rId139"/>
    <p:sldId id="502" r:id="rId140"/>
    <p:sldId id="503" r:id="rId141"/>
    <p:sldId id="504" r:id="rId142"/>
    <p:sldId id="505" r:id="rId143"/>
    <p:sldId id="506" r:id="rId144"/>
    <p:sldId id="507" r:id="rId145"/>
    <p:sldId id="508" r:id="rId146"/>
    <p:sldId id="509" r:id="rId147"/>
    <p:sldId id="510" r:id="rId148"/>
    <p:sldId id="541" r:id="rId149"/>
    <p:sldId id="511" r:id="rId150"/>
    <p:sldId id="512" r:id="rId151"/>
    <p:sldId id="513" r:id="rId152"/>
    <p:sldId id="515" r:id="rId153"/>
    <p:sldId id="518" r:id="rId154"/>
    <p:sldId id="521" r:id="rId155"/>
    <p:sldId id="522" r:id="rId156"/>
    <p:sldId id="523" r:id="rId157"/>
    <p:sldId id="524" r:id="rId158"/>
    <p:sldId id="525" r:id="rId159"/>
    <p:sldId id="526" r:id="rId160"/>
    <p:sldId id="527" r:id="rId161"/>
    <p:sldId id="528" r:id="rId162"/>
    <p:sldId id="529" r:id="rId163"/>
    <p:sldId id="602" r:id="rId164"/>
    <p:sldId id="603" r:id="rId165"/>
    <p:sldId id="604" r:id="rId166"/>
    <p:sldId id="605" r:id="rId167"/>
    <p:sldId id="606" r:id="rId168"/>
    <p:sldId id="607" r:id="rId169"/>
    <p:sldId id="608" r:id="rId170"/>
    <p:sldId id="609" r:id="rId17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663">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996633"/>
    <a:srgbClr val="FFCCFF"/>
    <a:srgbClr val="66CCFF"/>
    <a:srgbClr val="FF9933"/>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4"/>
  </p:normalViewPr>
  <p:slideViewPr>
    <p:cSldViewPr>
      <p:cViewPr varScale="1">
        <p:scale>
          <a:sx n="94" d="100"/>
          <a:sy n="94" d="100"/>
        </p:scale>
        <p:origin x="1624" y="192"/>
      </p:cViewPr>
      <p:guideLst>
        <p:guide orient="horz" pos="663"/>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4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slide" Target="slides/slide152.xml"/><Relationship Id="rId177" Type="http://schemas.openxmlformats.org/officeDocument/2006/relationships/tableStyles" Target="tableStyles.xml"/><Relationship Id="rId172" Type="http://schemas.openxmlformats.org/officeDocument/2006/relationships/notesMaster" Target="notesMasters/notesMaster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presProps" Target="presProps.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viewProps" Target="viewProps.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theme" Target="theme/theme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 Type="http://schemas.openxmlformats.org/officeDocument/2006/relationships/customXml" Target="../customXml/item1.xml"/></Relationships>
</file>

<file path=ppt/_rels/viewProps.xml.rels><?xml version="1.0" encoding="UTF-8" standalone="yes"?>
<Relationships xmlns="http://schemas.openxmlformats.org/package/2006/relationships"><Relationship Id="rId8" Type="http://schemas.openxmlformats.org/officeDocument/2006/relationships/slide" Target="slides/slide90.xml"/><Relationship Id="rId3" Type="http://schemas.openxmlformats.org/officeDocument/2006/relationships/slide" Target="slides/slide66.xml"/><Relationship Id="rId7" Type="http://schemas.openxmlformats.org/officeDocument/2006/relationships/slide" Target="slides/slide86.xml"/><Relationship Id="rId2" Type="http://schemas.openxmlformats.org/officeDocument/2006/relationships/slide" Target="slides/slide65.xml"/><Relationship Id="rId1" Type="http://schemas.openxmlformats.org/officeDocument/2006/relationships/slide" Target="slides/slide50.xml"/><Relationship Id="rId6" Type="http://schemas.openxmlformats.org/officeDocument/2006/relationships/slide" Target="slides/slide78.xml"/><Relationship Id="rId5" Type="http://schemas.openxmlformats.org/officeDocument/2006/relationships/slide" Target="slides/slide75.xml"/><Relationship Id="rId4" Type="http://schemas.openxmlformats.org/officeDocument/2006/relationships/slide" Target="slides/slide70.xml"/><Relationship Id="rId9" Type="http://schemas.openxmlformats.org/officeDocument/2006/relationships/slide" Target="slides/slide16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4D1FEBFC-8FA6-41F1-95B5-E92AD26F2E65}"/>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cs typeface="Arial" charset="0"/>
              </a:defRPr>
            </a:lvl1pPr>
          </a:lstStyle>
          <a:p>
            <a:pPr>
              <a:defRPr/>
            </a:pPr>
            <a:endParaRPr lang="fr-FR"/>
          </a:p>
        </p:txBody>
      </p:sp>
      <p:sp>
        <p:nvSpPr>
          <p:cNvPr id="82947" name="Rectangle 3">
            <a:extLst>
              <a:ext uri="{FF2B5EF4-FFF2-40B4-BE49-F238E27FC236}">
                <a16:creationId xmlns:a16="http://schemas.microsoft.com/office/drawing/2014/main" id="{42F79A15-9C84-4E91-96CB-1ECC485048BD}"/>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cs typeface="Arial" charset="0"/>
              </a:defRPr>
            </a:lvl1pPr>
          </a:lstStyle>
          <a:p>
            <a:pPr>
              <a:defRPr/>
            </a:pPr>
            <a:endParaRPr lang="fr-FR"/>
          </a:p>
        </p:txBody>
      </p:sp>
      <p:sp>
        <p:nvSpPr>
          <p:cNvPr id="82948" name="Rectangle 4">
            <a:extLst>
              <a:ext uri="{FF2B5EF4-FFF2-40B4-BE49-F238E27FC236}">
                <a16:creationId xmlns:a16="http://schemas.microsoft.com/office/drawing/2014/main" id="{AA041A51-D197-4C2A-AF83-3659F824BAC3}"/>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cs typeface="Arial" charset="0"/>
              </a:defRPr>
            </a:lvl1pPr>
          </a:lstStyle>
          <a:p>
            <a:pPr>
              <a:defRPr/>
            </a:pPr>
            <a:endParaRPr lang="fr-FR"/>
          </a:p>
        </p:txBody>
      </p:sp>
      <p:sp>
        <p:nvSpPr>
          <p:cNvPr id="82949" name="Rectangle 5">
            <a:extLst>
              <a:ext uri="{FF2B5EF4-FFF2-40B4-BE49-F238E27FC236}">
                <a16:creationId xmlns:a16="http://schemas.microsoft.com/office/drawing/2014/main" id="{EA3CF44E-D2C8-4164-86C5-D221B24C99E1}"/>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5B2C3A54-1346-4996-B9DE-88A9130013EB}" type="slidenum">
              <a:rPr lang="fr-FR" altLang="en-US"/>
              <a:pPr/>
              <a:t>‹N°›</a:t>
            </a:fld>
            <a:endParaRPr lang="fr-FR"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7916317-E625-49FB-9346-D5E304BF5EC8}"/>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cs typeface="Arial" charset="0"/>
              </a:defRPr>
            </a:lvl1pPr>
          </a:lstStyle>
          <a:p>
            <a:pPr>
              <a:defRPr/>
            </a:pPr>
            <a:endParaRPr lang="fr-FR"/>
          </a:p>
        </p:txBody>
      </p:sp>
      <p:sp>
        <p:nvSpPr>
          <p:cNvPr id="117763" name="Rectangle 3">
            <a:extLst>
              <a:ext uri="{FF2B5EF4-FFF2-40B4-BE49-F238E27FC236}">
                <a16:creationId xmlns:a16="http://schemas.microsoft.com/office/drawing/2014/main" id="{9754D9EE-4734-46B1-9E60-AEFF5B1478C9}"/>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cs typeface="Arial" charset="0"/>
              </a:defRPr>
            </a:lvl1pPr>
          </a:lstStyle>
          <a:p>
            <a:pPr>
              <a:defRPr/>
            </a:pPr>
            <a:endParaRPr lang="fr-FR"/>
          </a:p>
        </p:txBody>
      </p:sp>
      <p:sp>
        <p:nvSpPr>
          <p:cNvPr id="174084" name="Rectangle 4">
            <a:extLst>
              <a:ext uri="{FF2B5EF4-FFF2-40B4-BE49-F238E27FC236}">
                <a16:creationId xmlns:a16="http://schemas.microsoft.com/office/drawing/2014/main" id="{8A3BC64C-A535-4DBA-868C-58013E55B63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5" name="Rectangle 5">
            <a:extLst>
              <a:ext uri="{FF2B5EF4-FFF2-40B4-BE49-F238E27FC236}">
                <a16:creationId xmlns:a16="http://schemas.microsoft.com/office/drawing/2014/main" id="{7E6A9C91-971F-4203-85A1-90D1471E7D26}"/>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17766" name="Rectangle 6">
            <a:extLst>
              <a:ext uri="{FF2B5EF4-FFF2-40B4-BE49-F238E27FC236}">
                <a16:creationId xmlns:a16="http://schemas.microsoft.com/office/drawing/2014/main" id="{F004F59D-832D-4E4C-975E-7794747EB475}"/>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cs typeface="Arial" charset="0"/>
              </a:defRPr>
            </a:lvl1pPr>
          </a:lstStyle>
          <a:p>
            <a:pPr>
              <a:defRPr/>
            </a:pPr>
            <a:endParaRPr lang="fr-FR"/>
          </a:p>
        </p:txBody>
      </p:sp>
      <p:sp>
        <p:nvSpPr>
          <p:cNvPr id="117767" name="Rectangle 7">
            <a:extLst>
              <a:ext uri="{FF2B5EF4-FFF2-40B4-BE49-F238E27FC236}">
                <a16:creationId xmlns:a16="http://schemas.microsoft.com/office/drawing/2014/main" id="{7EBF9CC0-B6A1-4758-8E5C-02FA413CA172}"/>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808E94C0-742A-432B-AB7A-EB146B385C22}" type="slidenum">
              <a:rPr lang="fr-FR" altLang="en-US"/>
              <a:pPr/>
              <a:t>‹N°›</a:t>
            </a:fld>
            <a:endParaRPr lang="fr-FR"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a:extLst>
              <a:ext uri="{FF2B5EF4-FFF2-40B4-BE49-F238E27FC236}">
                <a16:creationId xmlns:a16="http://schemas.microsoft.com/office/drawing/2014/main" id="{6A9DD503-44FA-45A1-B759-A4B9EEEA0C5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60BE982-256A-40A3-AB5D-E5C7AB3E56E3}" type="slidenum">
              <a:rPr lang="fr-FR" altLang="en-US">
                <a:latin typeface="Times New Roman" panose="02020603050405020304" pitchFamily="18" charset="0"/>
              </a:rPr>
              <a:pPr eaLnBrk="1" hangingPunct="1"/>
              <a:t>1</a:t>
            </a:fld>
            <a:endParaRPr lang="fr-FR" altLang="en-US">
              <a:latin typeface="Times New Roman" panose="02020603050405020304" pitchFamily="18" charset="0"/>
            </a:endParaRPr>
          </a:p>
        </p:txBody>
      </p:sp>
      <p:sp>
        <p:nvSpPr>
          <p:cNvPr id="175107" name="Rectangle 2">
            <a:extLst>
              <a:ext uri="{FF2B5EF4-FFF2-40B4-BE49-F238E27FC236}">
                <a16:creationId xmlns:a16="http://schemas.microsoft.com/office/drawing/2014/main" id="{370D22E7-E8E1-4514-822F-E0C0381761EE}"/>
              </a:ext>
            </a:extLst>
          </p:cNvPr>
          <p:cNvSpPr>
            <a:spLocks noGrp="1" noRot="1" noChangeAspect="1" noChangeArrowheads="1" noTextEdit="1"/>
          </p:cNvSpPr>
          <p:nvPr>
            <p:ph type="sldImg"/>
          </p:nvPr>
        </p:nvSpPr>
        <p:spPr>
          <a:solidFill>
            <a:srgbClr val="FFFFFF"/>
          </a:solidFill>
          <a:ln/>
        </p:spPr>
      </p:sp>
      <p:sp>
        <p:nvSpPr>
          <p:cNvPr id="175108" name="Rectangle 3">
            <a:extLst>
              <a:ext uri="{FF2B5EF4-FFF2-40B4-BE49-F238E27FC236}">
                <a16:creationId xmlns:a16="http://schemas.microsoft.com/office/drawing/2014/main" id="{43E83E9C-C16D-4BDC-BB63-8C7E5C0B05C5}"/>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a:extLst>
              <a:ext uri="{FF2B5EF4-FFF2-40B4-BE49-F238E27FC236}">
                <a16:creationId xmlns:a16="http://schemas.microsoft.com/office/drawing/2014/main" id="{2C973B39-46DA-4311-A0CF-11440EAD817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147132B-E979-46FE-8EAE-CBC44B92DF8A}" type="slidenum">
              <a:rPr lang="fr-FR" altLang="en-US">
                <a:latin typeface="Times New Roman" panose="02020603050405020304" pitchFamily="18" charset="0"/>
              </a:rPr>
              <a:pPr eaLnBrk="1" hangingPunct="1"/>
              <a:t>149</a:t>
            </a:fld>
            <a:endParaRPr lang="fr-FR" altLang="en-US">
              <a:latin typeface="Times New Roman" panose="02020603050405020304" pitchFamily="18" charset="0"/>
            </a:endParaRPr>
          </a:p>
        </p:txBody>
      </p:sp>
      <p:sp>
        <p:nvSpPr>
          <p:cNvPr id="184323" name="Rectangle 2">
            <a:extLst>
              <a:ext uri="{FF2B5EF4-FFF2-40B4-BE49-F238E27FC236}">
                <a16:creationId xmlns:a16="http://schemas.microsoft.com/office/drawing/2014/main" id="{2BD8A009-1645-4A3A-AA2A-8C7B7D7000F4}"/>
              </a:ext>
            </a:extLst>
          </p:cNvPr>
          <p:cNvSpPr>
            <a:spLocks noGrp="1" noRot="1" noChangeAspect="1" noChangeArrowheads="1" noTextEdit="1"/>
          </p:cNvSpPr>
          <p:nvPr>
            <p:ph type="sldImg"/>
          </p:nvPr>
        </p:nvSpPr>
        <p:spPr>
          <a:solidFill>
            <a:srgbClr val="FFFFFF"/>
          </a:solidFill>
          <a:ln/>
        </p:spPr>
      </p:sp>
      <p:sp>
        <p:nvSpPr>
          <p:cNvPr id="184324" name="Rectangle 3">
            <a:extLst>
              <a:ext uri="{FF2B5EF4-FFF2-40B4-BE49-F238E27FC236}">
                <a16:creationId xmlns:a16="http://schemas.microsoft.com/office/drawing/2014/main" id="{4706C585-C5C4-4304-99FB-AFC2A0DE3499}"/>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a:extLst>
              <a:ext uri="{FF2B5EF4-FFF2-40B4-BE49-F238E27FC236}">
                <a16:creationId xmlns:a16="http://schemas.microsoft.com/office/drawing/2014/main" id="{D832AA5D-9C5A-4050-B629-0D7020E9F07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D22EE10-F84B-4E3E-B52A-4906ADC9BC04}" type="slidenum">
              <a:rPr lang="fr-FR" altLang="en-US">
                <a:latin typeface="Times New Roman" panose="02020603050405020304" pitchFamily="18" charset="0"/>
              </a:rPr>
              <a:pPr eaLnBrk="1" hangingPunct="1"/>
              <a:t>150</a:t>
            </a:fld>
            <a:endParaRPr lang="fr-FR" altLang="en-US">
              <a:latin typeface="Times New Roman" panose="02020603050405020304" pitchFamily="18" charset="0"/>
            </a:endParaRPr>
          </a:p>
        </p:txBody>
      </p:sp>
      <p:sp>
        <p:nvSpPr>
          <p:cNvPr id="185347" name="Rectangle 2">
            <a:extLst>
              <a:ext uri="{FF2B5EF4-FFF2-40B4-BE49-F238E27FC236}">
                <a16:creationId xmlns:a16="http://schemas.microsoft.com/office/drawing/2014/main" id="{80598642-F7B3-4A45-878B-2B348AC98407}"/>
              </a:ext>
            </a:extLst>
          </p:cNvPr>
          <p:cNvSpPr>
            <a:spLocks noGrp="1" noRot="1" noChangeAspect="1" noChangeArrowheads="1" noTextEdit="1"/>
          </p:cNvSpPr>
          <p:nvPr>
            <p:ph type="sldImg"/>
          </p:nvPr>
        </p:nvSpPr>
        <p:spPr>
          <a:solidFill>
            <a:srgbClr val="FFFFFF"/>
          </a:solidFill>
          <a:ln/>
        </p:spPr>
      </p:sp>
      <p:sp>
        <p:nvSpPr>
          <p:cNvPr id="185348" name="Rectangle 3">
            <a:extLst>
              <a:ext uri="{FF2B5EF4-FFF2-40B4-BE49-F238E27FC236}">
                <a16:creationId xmlns:a16="http://schemas.microsoft.com/office/drawing/2014/main" id="{4A717282-AF03-4857-9352-B5F22086CD01}"/>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a:extLst>
              <a:ext uri="{FF2B5EF4-FFF2-40B4-BE49-F238E27FC236}">
                <a16:creationId xmlns:a16="http://schemas.microsoft.com/office/drawing/2014/main" id="{6CFE6993-1567-4B57-826C-8FE2E40F2B3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8D37CD2-250E-4D3C-8DA7-711B8CF0748A}" type="slidenum">
              <a:rPr lang="fr-FR" altLang="en-US">
                <a:latin typeface="Times New Roman" panose="02020603050405020304" pitchFamily="18" charset="0"/>
              </a:rPr>
              <a:pPr eaLnBrk="1" hangingPunct="1"/>
              <a:t>151</a:t>
            </a:fld>
            <a:endParaRPr lang="fr-FR" altLang="en-US">
              <a:latin typeface="Times New Roman" panose="02020603050405020304" pitchFamily="18" charset="0"/>
            </a:endParaRPr>
          </a:p>
        </p:txBody>
      </p:sp>
      <p:sp>
        <p:nvSpPr>
          <p:cNvPr id="186371" name="Rectangle 2">
            <a:extLst>
              <a:ext uri="{FF2B5EF4-FFF2-40B4-BE49-F238E27FC236}">
                <a16:creationId xmlns:a16="http://schemas.microsoft.com/office/drawing/2014/main" id="{82ABEC39-8CD3-484D-9D9E-47DF98413ADC}"/>
              </a:ext>
            </a:extLst>
          </p:cNvPr>
          <p:cNvSpPr>
            <a:spLocks noGrp="1" noRot="1" noChangeAspect="1" noChangeArrowheads="1" noTextEdit="1"/>
          </p:cNvSpPr>
          <p:nvPr>
            <p:ph type="sldImg"/>
          </p:nvPr>
        </p:nvSpPr>
        <p:spPr>
          <a:solidFill>
            <a:srgbClr val="FFFFFF"/>
          </a:solidFill>
          <a:ln/>
        </p:spPr>
      </p:sp>
      <p:sp>
        <p:nvSpPr>
          <p:cNvPr id="186372" name="Rectangle 3">
            <a:extLst>
              <a:ext uri="{FF2B5EF4-FFF2-40B4-BE49-F238E27FC236}">
                <a16:creationId xmlns:a16="http://schemas.microsoft.com/office/drawing/2014/main" id="{096A660C-B439-491A-96E4-2A69A5DB03A5}"/>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a:extLst>
              <a:ext uri="{FF2B5EF4-FFF2-40B4-BE49-F238E27FC236}">
                <a16:creationId xmlns:a16="http://schemas.microsoft.com/office/drawing/2014/main" id="{59405919-40D4-496F-A3B7-0DDF4B5DF21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903CDF8-410E-40A9-8D15-28FC9FA825BD}" type="slidenum">
              <a:rPr lang="fr-FR" altLang="en-US">
                <a:latin typeface="Times New Roman" panose="02020603050405020304" pitchFamily="18" charset="0"/>
              </a:rPr>
              <a:pPr eaLnBrk="1" hangingPunct="1"/>
              <a:t>152</a:t>
            </a:fld>
            <a:endParaRPr lang="fr-FR" altLang="en-US">
              <a:latin typeface="Times New Roman" panose="02020603050405020304" pitchFamily="18" charset="0"/>
            </a:endParaRPr>
          </a:p>
        </p:txBody>
      </p:sp>
      <p:sp>
        <p:nvSpPr>
          <p:cNvPr id="187395" name="Rectangle 2">
            <a:extLst>
              <a:ext uri="{FF2B5EF4-FFF2-40B4-BE49-F238E27FC236}">
                <a16:creationId xmlns:a16="http://schemas.microsoft.com/office/drawing/2014/main" id="{67437384-4B55-457C-AEE7-02B9F545F9A4}"/>
              </a:ext>
            </a:extLst>
          </p:cNvPr>
          <p:cNvSpPr>
            <a:spLocks noGrp="1" noRot="1" noChangeAspect="1" noChangeArrowheads="1" noTextEdit="1"/>
          </p:cNvSpPr>
          <p:nvPr>
            <p:ph type="sldImg"/>
          </p:nvPr>
        </p:nvSpPr>
        <p:spPr>
          <a:solidFill>
            <a:srgbClr val="FFFFFF"/>
          </a:solidFill>
          <a:ln/>
        </p:spPr>
      </p:sp>
      <p:sp>
        <p:nvSpPr>
          <p:cNvPr id="187396" name="Rectangle 3">
            <a:extLst>
              <a:ext uri="{FF2B5EF4-FFF2-40B4-BE49-F238E27FC236}">
                <a16:creationId xmlns:a16="http://schemas.microsoft.com/office/drawing/2014/main" id="{F76C0E98-C1E1-4CC6-BFDA-D511F69EAA82}"/>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a:extLst>
              <a:ext uri="{FF2B5EF4-FFF2-40B4-BE49-F238E27FC236}">
                <a16:creationId xmlns:a16="http://schemas.microsoft.com/office/drawing/2014/main" id="{7CD94710-D8C9-4B43-9051-0135B3AD574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ACBCF48-16A0-4493-91F9-B9BA338D3F93}" type="slidenum">
              <a:rPr lang="fr-FR" altLang="en-US">
                <a:latin typeface="Times New Roman" panose="02020603050405020304" pitchFamily="18" charset="0"/>
              </a:rPr>
              <a:pPr eaLnBrk="1" hangingPunct="1"/>
              <a:t>153</a:t>
            </a:fld>
            <a:endParaRPr lang="fr-FR" altLang="en-US">
              <a:latin typeface="Times New Roman" panose="02020603050405020304" pitchFamily="18" charset="0"/>
            </a:endParaRPr>
          </a:p>
        </p:txBody>
      </p:sp>
      <p:sp>
        <p:nvSpPr>
          <p:cNvPr id="188419" name="Rectangle 2">
            <a:extLst>
              <a:ext uri="{FF2B5EF4-FFF2-40B4-BE49-F238E27FC236}">
                <a16:creationId xmlns:a16="http://schemas.microsoft.com/office/drawing/2014/main" id="{AC8C9741-F376-4EEF-838E-86D301EEDDE3}"/>
              </a:ext>
            </a:extLst>
          </p:cNvPr>
          <p:cNvSpPr>
            <a:spLocks noGrp="1" noRot="1" noChangeAspect="1" noChangeArrowheads="1" noTextEdit="1"/>
          </p:cNvSpPr>
          <p:nvPr>
            <p:ph type="sldImg"/>
          </p:nvPr>
        </p:nvSpPr>
        <p:spPr>
          <a:solidFill>
            <a:srgbClr val="FFFFFF"/>
          </a:solidFill>
          <a:ln/>
        </p:spPr>
      </p:sp>
      <p:sp>
        <p:nvSpPr>
          <p:cNvPr id="188420" name="Rectangle 3">
            <a:extLst>
              <a:ext uri="{FF2B5EF4-FFF2-40B4-BE49-F238E27FC236}">
                <a16:creationId xmlns:a16="http://schemas.microsoft.com/office/drawing/2014/main" id="{34405A0F-E2ED-4EEC-843A-5FD3368462E9}"/>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a:extLst>
              <a:ext uri="{FF2B5EF4-FFF2-40B4-BE49-F238E27FC236}">
                <a16:creationId xmlns:a16="http://schemas.microsoft.com/office/drawing/2014/main" id="{AC1F77C1-D55B-4510-84CE-DEEEE28E6BF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AD8F2F4-D082-4887-B4CA-4D52C74CE3DD}" type="slidenum">
              <a:rPr lang="fr-FR" altLang="en-US">
                <a:latin typeface="Times New Roman" panose="02020603050405020304" pitchFamily="18" charset="0"/>
              </a:rPr>
              <a:pPr eaLnBrk="1" hangingPunct="1"/>
              <a:t>154</a:t>
            </a:fld>
            <a:endParaRPr lang="fr-FR" altLang="en-US">
              <a:latin typeface="Times New Roman" panose="02020603050405020304" pitchFamily="18" charset="0"/>
            </a:endParaRPr>
          </a:p>
        </p:txBody>
      </p:sp>
      <p:sp>
        <p:nvSpPr>
          <p:cNvPr id="189443" name="Rectangle 2">
            <a:extLst>
              <a:ext uri="{FF2B5EF4-FFF2-40B4-BE49-F238E27FC236}">
                <a16:creationId xmlns:a16="http://schemas.microsoft.com/office/drawing/2014/main" id="{930B8623-BB1F-4C0F-88F8-B92439AF8F59}"/>
              </a:ext>
            </a:extLst>
          </p:cNvPr>
          <p:cNvSpPr>
            <a:spLocks noGrp="1" noRot="1" noChangeAspect="1" noChangeArrowheads="1" noTextEdit="1"/>
          </p:cNvSpPr>
          <p:nvPr>
            <p:ph type="sldImg"/>
          </p:nvPr>
        </p:nvSpPr>
        <p:spPr>
          <a:solidFill>
            <a:srgbClr val="FFFFFF"/>
          </a:solidFill>
          <a:ln/>
        </p:spPr>
      </p:sp>
      <p:sp>
        <p:nvSpPr>
          <p:cNvPr id="189444" name="Rectangle 3">
            <a:extLst>
              <a:ext uri="{FF2B5EF4-FFF2-40B4-BE49-F238E27FC236}">
                <a16:creationId xmlns:a16="http://schemas.microsoft.com/office/drawing/2014/main" id="{D25DB111-57C4-414E-BDDF-CDBDE87860D9}"/>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a:extLst>
              <a:ext uri="{FF2B5EF4-FFF2-40B4-BE49-F238E27FC236}">
                <a16:creationId xmlns:a16="http://schemas.microsoft.com/office/drawing/2014/main" id="{B05E2336-024D-48B3-A1C6-EF0AED5F4AB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080B634-B9E7-4663-83F1-5238BA3EC4B6}" type="slidenum">
              <a:rPr lang="fr-FR" altLang="en-US">
                <a:latin typeface="Times New Roman" panose="02020603050405020304" pitchFamily="18" charset="0"/>
              </a:rPr>
              <a:pPr eaLnBrk="1" hangingPunct="1"/>
              <a:t>155</a:t>
            </a:fld>
            <a:endParaRPr lang="fr-FR" altLang="en-US">
              <a:latin typeface="Times New Roman" panose="02020603050405020304" pitchFamily="18" charset="0"/>
            </a:endParaRPr>
          </a:p>
        </p:txBody>
      </p:sp>
      <p:sp>
        <p:nvSpPr>
          <p:cNvPr id="190467" name="Rectangle 2">
            <a:extLst>
              <a:ext uri="{FF2B5EF4-FFF2-40B4-BE49-F238E27FC236}">
                <a16:creationId xmlns:a16="http://schemas.microsoft.com/office/drawing/2014/main" id="{457A5B0D-86B8-46A9-87B2-D9F06356939E}"/>
              </a:ext>
            </a:extLst>
          </p:cNvPr>
          <p:cNvSpPr>
            <a:spLocks noGrp="1" noRot="1" noChangeAspect="1" noChangeArrowheads="1" noTextEdit="1"/>
          </p:cNvSpPr>
          <p:nvPr>
            <p:ph type="sldImg"/>
          </p:nvPr>
        </p:nvSpPr>
        <p:spPr>
          <a:solidFill>
            <a:srgbClr val="FFFFFF"/>
          </a:solidFill>
          <a:ln/>
        </p:spPr>
      </p:sp>
      <p:sp>
        <p:nvSpPr>
          <p:cNvPr id="190468" name="Rectangle 3">
            <a:extLst>
              <a:ext uri="{FF2B5EF4-FFF2-40B4-BE49-F238E27FC236}">
                <a16:creationId xmlns:a16="http://schemas.microsoft.com/office/drawing/2014/main" id="{99CDFE82-C30A-4077-8CCF-CCC5B61989D8}"/>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a:extLst>
              <a:ext uri="{FF2B5EF4-FFF2-40B4-BE49-F238E27FC236}">
                <a16:creationId xmlns:a16="http://schemas.microsoft.com/office/drawing/2014/main" id="{3025344F-B278-42D3-B4EF-A28819C6F9A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555431-EEE3-4A32-B33C-44BCB5877149}" type="slidenum">
              <a:rPr lang="fr-FR" altLang="en-US">
                <a:latin typeface="Times New Roman" panose="02020603050405020304" pitchFamily="18" charset="0"/>
              </a:rPr>
              <a:pPr eaLnBrk="1" hangingPunct="1"/>
              <a:t>156</a:t>
            </a:fld>
            <a:endParaRPr lang="fr-FR" altLang="en-US">
              <a:latin typeface="Times New Roman" panose="02020603050405020304" pitchFamily="18" charset="0"/>
            </a:endParaRPr>
          </a:p>
        </p:txBody>
      </p:sp>
      <p:sp>
        <p:nvSpPr>
          <p:cNvPr id="191491" name="Rectangle 2">
            <a:extLst>
              <a:ext uri="{FF2B5EF4-FFF2-40B4-BE49-F238E27FC236}">
                <a16:creationId xmlns:a16="http://schemas.microsoft.com/office/drawing/2014/main" id="{6800577D-46D9-445D-9664-F2BACB2D7279}"/>
              </a:ext>
            </a:extLst>
          </p:cNvPr>
          <p:cNvSpPr>
            <a:spLocks noGrp="1" noRot="1" noChangeAspect="1" noChangeArrowheads="1" noTextEdit="1"/>
          </p:cNvSpPr>
          <p:nvPr>
            <p:ph type="sldImg"/>
          </p:nvPr>
        </p:nvSpPr>
        <p:spPr>
          <a:solidFill>
            <a:srgbClr val="FFFFFF"/>
          </a:solidFill>
          <a:ln/>
        </p:spPr>
      </p:sp>
      <p:sp>
        <p:nvSpPr>
          <p:cNvPr id="191492" name="Rectangle 3">
            <a:extLst>
              <a:ext uri="{FF2B5EF4-FFF2-40B4-BE49-F238E27FC236}">
                <a16:creationId xmlns:a16="http://schemas.microsoft.com/office/drawing/2014/main" id="{F06E9380-1BC4-435C-96A9-6CFAFF7D4D29}"/>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a:extLst>
              <a:ext uri="{FF2B5EF4-FFF2-40B4-BE49-F238E27FC236}">
                <a16:creationId xmlns:a16="http://schemas.microsoft.com/office/drawing/2014/main" id="{E3F8B451-6289-493C-9B34-BC8797EC87C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709653F-A4E4-4E9E-A8A8-CAD8244477E6}" type="slidenum">
              <a:rPr lang="fr-FR" altLang="en-US">
                <a:latin typeface="Times New Roman" panose="02020603050405020304" pitchFamily="18" charset="0"/>
              </a:rPr>
              <a:pPr eaLnBrk="1" hangingPunct="1"/>
              <a:t>157</a:t>
            </a:fld>
            <a:endParaRPr lang="fr-FR" altLang="en-US">
              <a:latin typeface="Times New Roman" panose="02020603050405020304" pitchFamily="18" charset="0"/>
            </a:endParaRPr>
          </a:p>
        </p:txBody>
      </p:sp>
      <p:sp>
        <p:nvSpPr>
          <p:cNvPr id="192515" name="Rectangle 2">
            <a:extLst>
              <a:ext uri="{FF2B5EF4-FFF2-40B4-BE49-F238E27FC236}">
                <a16:creationId xmlns:a16="http://schemas.microsoft.com/office/drawing/2014/main" id="{5BC53D02-32E6-4CD8-9F95-4B7B6736C378}"/>
              </a:ext>
            </a:extLst>
          </p:cNvPr>
          <p:cNvSpPr>
            <a:spLocks noGrp="1" noRot="1" noChangeAspect="1" noChangeArrowheads="1" noTextEdit="1"/>
          </p:cNvSpPr>
          <p:nvPr>
            <p:ph type="sldImg"/>
          </p:nvPr>
        </p:nvSpPr>
        <p:spPr>
          <a:solidFill>
            <a:srgbClr val="FFFFFF"/>
          </a:solidFill>
          <a:ln/>
        </p:spPr>
      </p:sp>
      <p:sp>
        <p:nvSpPr>
          <p:cNvPr id="192516" name="Rectangle 3">
            <a:extLst>
              <a:ext uri="{FF2B5EF4-FFF2-40B4-BE49-F238E27FC236}">
                <a16:creationId xmlns:a16="http://schemas.microsoft.com/office/drawing/2014/main" id="{EE27E1C8-D013-4A34-A5F6-B504090EE619}"/>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a:extLst>
              <a:ext uri="{FF2B5EF4-FFF2-40B4-BE49-F238E27FC236}">
                <a16:creationId xmlns:a16="http://schemas.microsoft.com/office/drawing/2014/main" id="{8321603C-3187-4B88-9661-35E669FE169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15934F7-1A12-424B-8EAD-6CEB7F5F091E}" type="slidenum">
              <a:rPr lang="fr-FR" altLang="en-US">
                <a:latin typeface="Times New Roman" panose="02020603050405020304" pitchFamily="18" charset="0"/>
              </a:rPr>
              <a:pPr eaLnBrk="1" hangingPunct="1"/>
              <a:t>158</a:t>
            </a:fld>
            <a:endParaRPr lang="fr-FR" altLang="en-US">
              <a:latin typeface="Times New Roman" panose="02020603050405020304" pitchFamily="18" charset="0"/>
            </a:endParaRPr>
          </a:p>
        </p:txBody>
      </p:sp>
      <p:sp>
        <p:nvSpPr>
          <p:cNvPr id="193539" name="Rectangle 2">
            <a:extLst>
              <a:ext uri="{FF2B5EF4-FFF2-40B4-BE49-F238E27FC236}">
                <a16:creationId xmlns:a16="http://schemas.microsoft.com/office/drawing/2014/main" id="{B3FDEBB4-0D75-4707-9972-383AEE20F653}"/>
              </a:ext>
            </a:extLst>
          </p:cNvPr>
          <p:cNvSpPr>
            <a:spLocks noGrp="1" noRot="1" noChangeAspect="1" noChangeArrowheads="1" noTextEdit="1"/>
          </p:cNvSpPr>
          <p:nvPr>
            <p:ph type="sldImg"/>
          </p:nvPr>
        </p:nvSpPr>
        <p:spPr>
          <a:solidFill>
            <a:srgbClr val="FFFFFF"/>
          </a:solidFill>
          <a:ln/>
        </p:spPr>
      </p:sp>
      <p:sp>
        <p:nvSpPr>
          <p:cNvPr id="193540" name="Rectangle 3">
            <a:extLst>
              <a:ext uri="{FF2B5EF4-FFF2-40B4-BE49-F238E27FC236}">
                <a16:creationId xmlns:a16="http://schemas.microsoft.com/office/drawing/2014/main" id="{0E9A6040-A552-4E4C-9E66-4C091B45ED35}"/>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a:extLst>
              <a:ext uri="{FF2B5EF4-FFF2-40B4-BE49-F238E27FC236}">
                <a16:creationId xmlns:a16="http://schemas.microsoft.com/office/drawing/2014/main" id="{DBC99440-34ED-47FB-B334-59F929B6312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66C7D9F-FAB0-4070-ACBD-E93E03282BE9}" type="slidenum">
              <a:rPr lang="fr-FR" altLang="en-US">
                <a:latin typeface="Times New Roman" panose="02020603050405020304" pitchFamily="18" charset="0"/>
              </a:rPr>
              <a:pPr eaLnBrk="1" hangingPunct="1"/>
              <a:t>52</a:t>
            </a:fld>
            <a:endParaRPr lang="fr-FR" altLang="en-US">
              <a:latin typeface="Times New Roman" panose="02020603050405020304" pitchFamily="18" charset="0"/>
            </a:endParaRPr>
          </a:p>
        </p:txBody>
      </p:sp>
      <p:sp>
        <p:nvSpPr>
          <p:cNvPr id="176131" name="Rectangle 2">
            <a:extLst>
              <a:ext uri="{FF2B5EF4-FFF2-40B4-BE49-F238E27FC236}">
                <a16:creationId xmlns:a16="http://schemas.microsoft.com/office/drawing/2014/main" id="{95B10514-2AB4-4518-B156-78F7EB9944F7}"/>
              </a:ext>
            </a:extLst>
          </p:cNvPr>
          <p:cNvSpPr>
            <a:spLocks noGrp="1" noRot="1" noChangeAspect="1" noChangeArrowheads="1" noTextEdit="1"/>
          </p:cNvSpPr>
          <p:nvPr>
            <p:ph type="sldImg"/>
          </p:nvPr>
        </p:nvSpPr>
        <p:spPr>
          <a:solidFill>
            <a:srgbClr val="FFFFFF"/>
          </a:solidFill>
          <a:ln/>
        </p:spPr>
      </p:sp>
      <p:sp>
        <p:nvSpPr>
          <p:cNvPr id="176132" name="Rectangle 3">
            <a:extLst>
              <a:ext uri="{FF2B5EF4-FFF2-40B4-BE49-F238E27FC236}">
                <a16:creationId xmlns:a16="http://schemas.microsoft.com/office/drawing/2014/main" id="{99C06A76-482B-49C5-A826-DD0A1F5BC998}"/>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a:extLst>
              <a:ext uri="{FF2B5EF4-FFF2-40B4-BE49-F238E27FC236}">
                <a16:creationId xmlns:a16="http://schemas.microsoft.com/office/drawing/2014/main" id="{D1314FC2-9000-44C9-BE46-3098F72358B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3E3B2D7-2BF2-44C6-BAB2-510782855C2F}" type="slidenum">
              <a:rPr lang="fr-FR" altLang="en-US">
                <a:latin typeface="Times New Roman" panose="02020603050405020304" pitchFamily="18" charset="0"/>
              </a:rPr>
              <a:pPr eaLnBrk="1" hangingPunct="1"/>
              <a:t>159</a:t>
            </a:fld>
            <a:endParaRPr lang="fr-FR" altLang="en-US">
              <a:latin typeface="Times New Roman" panose="02020603050405020304" pitchFamily="18" charset="0"/>
            </a:endParaRPr>
          </a:p>
        </p:txBody>
      </p:sp>
      <p:sp>
        <p:nvSpPr>
          <p:cNvPr id="194563" name="Rectangle 2">
            <a:extLst>
              <a:ext uri="{FF2B5EF4-FFF2-40B4-BE49-F238E27FC236}">
                <a16:creationId xmlns:a16="http://schemas.microsoft.com/office/drawing/2014/main" id="{4A2725D7-5068-46CF-8EE7-2EE0D2B3BCFC}"/>
              </a:ext>
            </a:extLst>
          </p:cNvPr>
          <p:cNvSpPr>
            <a:spLocks noGrp="1" noRot="1" noChangeAspect="1" noChangeArrowheads="1" noTextEdit="1"/>
          </p:cNvSpPr>
          <p:nvPr>
            <p:ph type="sldImg"/>
          </p:nvPr>
        </p:nvSpPr>
        <p:spPr>
          <a:solidFill>
            <a:srgbClr val="FFFFFF"/>
          </a:solidFill>
          <a:ln/>
        </p:spPr>
      </p:sp>
      <p:sp>
        <p:nvSpPr>
          <p:cNvPr id="194564" name="Rectangle 3">
            <a:extLst>
              <a:ext uri="{FF2B5EF4-FFF2-40B4-BE49-F238E27FC236}">
                <a16:creationId xmlns:a16="http://schemas.microsoft.com/office/drawing/2014/main" id="{51EE815D-3498-4065-8E31-B8DA4B9D2668}"/>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a:extLst>
              <a:ext uri="{FF2B5EF4-FFF2-40B4-BE49-F238E27FC236}">
                <a16:creationId xmlns:a16="http://schemas.microsoft.com/office/drawing/2014/main" id="{EE85B7D2-B513-4E2D-B700-452DF9F75BC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1A0F278-EC30-4F15-8D1B-2236A9935E26}" type="slidenum">
              <a:rPr lang="fr-FR" altLang="en-US">
                <a:latin typeface="Times New Roman" panose="02020603050405020304" pitchFamily="18" charset="0"/>
              </a:rPr>
              <a:pPr eaLnBrk="1" hangingPunct="1"/>
              <a:t>58</a:t>
            </a:fld>
            <a:endParaRPr lang="fr-FR" altLang="en-US">
              <a:latin typeface="Times New Roman" panose="02020603050405020304" pitchFamily="18" charset="0"/>
            </a:endParaRPr>
          </a:p>
        </p:txBody>
      </p:sp>
      <p:sp>
        <p:nvSpPr>
          <p:cNvPr id="177155" name="Rectangle 2">
            <a:extLst>
              <a:ext uri="{FF2B5EF4-FFF2-40B4-BE49-F238E27FC236}">
                <a16:creationId xmlns:a16="http://schemas.microsoft.com/office/drawing/2014/main" id="{F45EAED2-59DF-4A10-B6B9-F83C7020228B}"/>
              </a:ext>
            </a:extLst>
          </p:cNvPr>
          <p:cNvSpPr>
            <a:spLocks noGrp="1" noRot="1" noChangeAspect="1" noChangeArrowheads="1" noTextEdit="1"/>
          </p:cNvSpPr>
          <p:nvPr>
            <p:ph type="sldImg"/>
          </p:nvPr>
        </p:nvSpPr>
        <p:spPr>
          <a:solidFill>
            <a:srgbClr val="FFFFFF"/>
          </a:solidFill>
          <a:ln/>
        </p:spPr>
      </p:sp>
      <p:sp>
        <p:nvSpPr>
          <p:cNvPr id="177156" name="Rectangle 3">
            <a:extLst>
              <a:ext uri="{FF2B5EF4-FFF2-40B4-BE49-F238E27FC236}">
                <a16:creationId xmlns:a16="http://schemas.microsoft.com/office/drawing/2014/main" id="{8F461B78-5884-493A-9113-FCB8EA3FF652}"/>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a:extLst>
              <a:ext uri="{FF2B5EF4-FFF2-40B4-BE49-F238E27FC236}">
                <a16:creationId xmlns:a16="http://schemas.microsoft.com/office/drawing/2014/main" id="{B36D65CF-5E08-4AB0-8119-7395A2E311E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E4AFE07-97EB-471C-989F-16E261011BB0}" type="slidenum">
              <a:rPr lang="fr-FR" altLang="en-US">
                <a:latin typeface="Times New Roman" panose="02020603050405020304" pitchFamily="18" charset="0"/>
              </a:rPr>
              <a:pPr eaLnBrk="1" hangingPunct="1"/>
              <a:t>109</a:t>
            </a:fld>
            <a:endParaRPr lang="fr-FR" altLang="en-US">
              <a:latin typeface="Times New Roman" panose="02020603050405020304" pitchFamily="18" charset="0"/>
            </a:endParaRPr>
          </a:p>
        </p:txBody>
      </p:sp>
      <p:sp>
        <p:nvSpPr>
          <p:cNvPr id="178179" name="Rectangle 2">
            <a:extLst>
              <a:ext uri="{FF2B5EF4-FFF2-40B4-BE49-F238E27FC236}">
                <a16:creationId xmlns:a16="http://schemas.microsoft.com/office/drawing/2014/main" id="{BE0F2E1C-75F6-4A02-8201-A309E7FC7B3F}"/>
              </a:ext>
            </a:extLst>
          </p:cNvPr>
          <p:cNvSpPr>
            <a:spLocks noGrp="1" noRot="1" noChangeAspect="1" noChangeArrowheads="1" noTextEdit="1"/>
          </p:cNvSpPr>
          <p:nvPr>
            <p:ph type="sldImg"/>
          </p:nvPr>
        </p:nvSpPr>
        <p:spPr>
          <a:solidFill>
            <a:srgbClr val="FFFFFF"/>
          </a:solidFill>
          <a:ln/>
        </p:spPr>
      </p:sp>
      <p:sp>
        <p:nvSpPr>
          <p:cNvPr id="178180" name="Rectangle 3">
            <a:extLst>
              <a:ext uri="{FF2B5EF4-FFF2-40B4-BE49-F238E27FC236}">
                <a16:creationId xmlns:a16="http://schemas.microsoft.com/office/drawing/2014/main" id="{82DEA44B-07FA-4415-A729-E635282BFAF6}"/>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a:extLst>
              <a:ext uri="{FF2B5EF4-FFF2-40B4-BE49-F238E27FC236}">
                <a16:creationId xmlns:a16="http://schemas.microsoft.com/office/drawing/2014/main" id="{B4C7D433-8F80-447D-B2D3-DE7BC3271A60}"/>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7CA1368-618A-476E-BE52-8C9794D6DE57}" type="slidenum">
              <a:rPr lang="fr-FR" altLang="en-US">
                <a:latin typeface="Times New Roman" panose="02020603050405020304" pitchFamily="18" charset="0"/>
              </a:rPr>
              <a:pPr eaLnBrk="1" hangingPunct="1"/>
              <a:t>119</a:t>
            </a:fld>
            <a:endParaRPr lang="fr-FR" altLang="en-US">
              <a:latin typeface="Times New Roman" panose="02020603050405020304" pitchFamily="18" charset="0"/>
            </a:endParaRPr>
          </a:p>
        </p:txBody>
      </p:sp>
      <p:sp>
        <p:nvSpPr>
          <p:cNvPr id="179203" name="Rectangle 2">
            <a:extLst>
              <a:ext uri="{FF2B5EF4-FFF2-40B4-BE49-F238E27FC236}">
                <a16:creationId xmlns:a16="http://schemas.microsoft.com/office/drawing/2014/main" id="{F81D150C-387B-4503-8D38-76C3DD115C0A}"/>
              </a:ext>
            </a:extLst>
          </p:cNvPr>
          <p:cNvSpPr>
            <a:spLocks noGrp="1" noRot="1" noChangeAspect="1" noChangeArrowheads="1" noTextEdit="1"/>
          </p:cNvSpPr>
          <p:nvPr>
            <p:ph type="sldImg"/>
          </p:nvPr>
        </p:nvSpPr>
        <p:spPr>
          <a:solidFill>
            <a:srgbClr val="FFFFFF"/>
          </a:solidFill>
          <a:ln/>
        </p:spPr>
      </p:sp>
      <p:sp>
        <p:nvSpPr>
          <p:cNvPr id="179204" name="Rectangle 3">
            <a:extLst>
              <a:ext uri="{FF2B5EF4-FFF2-40B4-BE49-F238E27FC236}">
                <a16:creationId xmlns:a16="http://schemas.microsoft.com/office/drawing/2014/main" id="{08F2708A-5B03-441A-9000-5AD6DE418E2A}"/>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a:extLst>
              <a:ext uri="{FF2B5EF4-FFF2-40B4-BE49-F238E27FC236}">
                <a16:creationId xmlns:a16="http://schemas.microsoft.com/office/drawing/2014/main" id="{564BB64C-4300-4EB1-960D-ADC618FB222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95072AE-01A8-4BD2-B0BE-EB668A2D2B59}" type="slidenum">
              <a:rPr lang="fr-FR" altLang="en-US">
                <a:latin typeface="Times New Roman" panose="02020603050405020304" pitchFamily="18" charset="0"/>
              </a:rPr>
              <a:pPr eaLnBrk="1" hangingPunct="1"/>
              <a:t>145</a:t>
            </a:fld>
            <a:endParaRPr lang="fr-FR" altLang="en-US">
              <a:latin typeface="Times New Roman" panose="02020603050405020304" pitchFamily="18" charset="0"/>
            </a:endParaRPr>
          </a:p>
        </p:txBody>
      </p:sp>
      <p:sp>
        <p:nvSpPr>
          <p:cNvPr id="180227" name="Rectangle 2">
            <a:extLst>
              <a:ext uri="{FF2B5EF4-FFF2-40B4-BE49-F238E27FC236}">
                <a16:creationId xmlns:a16="http://schemas.microsoft.com/office/drawing/2014/main" id="{B5CE1A56-D2A5-45FD-A297-6C468937530B}"/>
              </a:ext>
            </a:extLst>
          </p:cNvPr>
          <p:cNvSpPr>
            <a:spLocks noGrp="1" noRot="1" noChangeAspect="1" noChangeArrowheads="1" noTextEdit="1"/>
          </p:cNvSpPr>
          <p:nvPr>
            <p:ph type="sldImg"/>
          </p:nvPr>
        </p:nvSpPr>
        <p:spPr>
          <a:solidFill>
            <a:srgbClr val="FFFFFF"/>
          </a:solidFill>
          <a:ln/>
        </p:spPr>
      </p:sp>
      <p:sp>
        <p:nvSpPr>
          <p:cNvPr id="180228" name="Rectangle 3">
            <a:extLst>
              <a:ext uri="{FF2B5EF4-FFF2-40B4-BE49-F238E27FC236}">
                <a16:creationId xmlns:a16="http://schemas.microsoft.com/office/drawing/2014/main" id="{9A9A98B4-27C7-454C-967C-AE6DFE7D98E3}"/>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a:extLst>
              <a:ext uri="{FF2B5EF4-FFF2-40B4-BE49-F238E27FC236}">
                <a16:creationId xmlns:a16="http://schemas.microsoft.com/office/drawing/2014/main" id="{060DE2AA-31B9-4216-9E4D-96334FFBE0E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9527C91-D056-47F6-9A9A-C13E61DB2161}" type="slidenum">
              <a:rPr lang="fr-FR" altLang="en-US">
                <a:latin typeface="Times New Roman" panose="02020603050405020304" pitchFamily="18" charset="0"/>
              </a:rPr>
              <a:pPr eaLnBrk="1" hangingPunct="1"/>
              <a:t>146</a:t>
            </a:fld>
            <a:endParaRPr lang="fr-FR" altLang="en-US">
              <a:latin typeface="Times New Roman" panose="02020603050405020304" pitchFamily="18" charset="0"/>
            </a:endParaRPr>
          </a:p>
        </p:txBody>
      </p:sp>
      <p:sp>
        <p:nvSpPr>
          <p:cNvPr id="181251" name="Rectangle 2">
            <a:extLst>
              <a:ext uri="{FF2B5EF4-FFF2-40B4-BE49-F238E27FC236}">
                <a16:creationId xmlns:a16="http://schemas.microsoft.com/office/drawing/2014/main" id="{12C3C9D6-620E-4E63-A9B3-7BCDC02C60D3}"/>
              </a:ext>
            </a:extLst>
          </p:cNvPr>
          <p:cNvSpPr>
            <a:spLocks noGrp="1" noRot="1" noChangeAspect="1" noChangeArrowheads="1" noTextEdit="1"/>
          </p:cNvSpPr>
          <p:nvPr>
            <p:ph type="sldImg"/>
          </p:nvPr>
        </p:nvSpPr>
        <p:spPr>
          <a:solidFill>
            <a:srgbClr val="FFFFFF"/>
          </a:solidFill>
          <a:ln/>
        </p:spPr>
      </p:sp>
      <p:sp>
        <p:nvSpPr>
          <p:cNvPr id="181252" name="Rectangle 3">
            <a:extLst>
              <a:ext uri="{FF2B5EF4-FFF2-40B4-BE49-F238E27FC236}">
                <a16:creationId xmlns:a16="http://schemas.microsoft.com/office/drawing/2014/main" id="{2CBE38DE-67DB-4099-8A10-EB06501BD1B5}"/>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a:extLst>
              <a:ext uri="{FF2B5EF4-FFF2-40B4-BE49-F238E27FC236}">
                <a16:creationId xmlns:a16="http://schemas.microsoft.com/office/drawing/2014/main" id="{C1D708AA-B61B-493F-9054-E9AC9E1F30C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C122C7-D115-4CC2-ACCF-B93AF7607279}" type="slidenum">
              <a:rPr lang="fr-FR" altLang="en-US">
                <a:latin typeface="Times New Roman" panose="02020603050405020304" pitchFamily="18" charset="0"/>
              </a:rPr>
              <a:pPr eaLnBrk="1" hangingPunct="1"/>
              <a:t>147</a:t>
            </a:fld>
            <a:endParaRPr lang="fr-FR" altLang="en-US">
              <a:latin typeface="Times New Roman" panose="02020603050405020304" pitchFamily="18" charset="0"/>
            </a:endParaRPr>
          </a:p>
        </p:txBody>
      </p:sp>
      <p:sp>
        <p:nvSpPr>
          <p:cNvPr id="182275" name="Rectangle 2">
            <a:extLst>
              <a:ext uri="{FF2B5EF4-FFF2-40B4-BE49-F238E27FC236}">
                <a16:creationId xmlns:a16="http://schemas.microsoft.com/office/drawing/2014/main" id="{3FA3AE6B-FEBF-40D4-A696-4841D05FF42E}"/>
              </a:ext>
            </a:extLst>
          </p:cNvPr>
          <p:cNvSpPr>
            <a:spLocks noGrp="1" noRot="1" noChangeAspect="1" noChangeArrowheads="1" noTextEdit="1"/>
          </p:cNvSpPr>
          <p:nvPr>
            <p:ph type="sldImg"/>
          </p:nvPr>
        </p:nvSpPr>
        <p:spPr>
          <a:solidFill>
            <a:srgbClr val="FFFFFF"/>
          </a:solidFill>
          <a:ln/>
        </p:spPr>
      </p:sp>
      <p:sp>
        <p:nvSpPr>
          <p:cNvPr id="182276" name="Rectangle 3">
            <a:extLst>
              <a:ext uri="{FF2B5EF4-FFF2-40B4-BE49-F238E27FC236}">
                <a16:creationId xmlns:a16="http://schemas.microsoft.com/office/drawing/2014/main" id="{FE8F76E2-3C38-40A5-B552-78A8DF1AD80C}"/>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a:extLst>
              <a:ext uri="{FF2B5EF4-FFF2-40B4-BE49-F238E27FC236}">
                <a16:creationId xmlns:a16="http://schemas.microsoft.com/office/drawing/2014/main" id="{25A46DFA-D583-495E-88B0-BC050EC7EF0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22C32DD-A0CE-4527-ACA0-8E4914B4DDC2}" type="slidenum">
              <a:rPr lang="fr-FR" altLang="en-US">
                <a:latin typeface="Times New Roman" panose="02020603050405020304" pitchFamily="18" charset="0"/>
              </a:rPr>
              <a:pPr eaLnBrk="1" hangingPunct="1"/>
              <a:t>148</a:t>
            </a:fld>
            <a:endParaRPr lang="fr-FR" altLang="en-US">
              <a:latin typeface="Times New Roman" panose="02020603050405020304" pitchFamily="18" charset="0"/>
            </a:endParaRPr>
          </a:p>
        </p:txBody>
      </p:sp>
      <p:sp>
        <p:nvSpPr>
          <p:cNvPr id="183299" name="Rectangle 2">
            <a:extLst>
              <a:ext uri="{FF2B5EF4-FFF2-40B4-BE49-F238E27FC236}">
                <a16:creationId xmlns:a16="http://schemas.microsoft.com/office/drawing/2014/main" id="{DB55A50E-AD18-4957-852D-41E38B3AC814}"/>
              </a:ext>
            </a:extLst>
          </p:cNvPr>
          <p:cNvSpPr>
            <a:spLocks noGrp="1" noRot="1" noChangeAspect="1" noChangeArrowheads="1" noTextEdit="1"/>
          </p:cNvSpPr>
          <p:nvPr>
            <p:ph type="sldImg"/>
          </p:nvPr>
        </p:nvSpPr>
        <p:spPr>
          <a:solidFill>
            <a:srgbClr val="FFFFFF"/>
          </a:solidFill>
          <a:ln/>
        </p:spPr>
      </p:sp>
      <p:sp>
        <p:nvSpPr>
          <p:cNvPr id="183300" name="Rectangle 3">
            <a:extLst>
              <a:ext uri="{FF2B5EF4-FFF2-40B4-BE49-F238E27FC236}">
                <a16:creationId xmlns:a16="http://schemas.microsoft.com/office/drawing/2014/main" id="{E9721429-2A89-4901-AE85-D3A0521EAFD2}"/>
              </a:ext>
            </a:extLst>
          </p:cNvPr>
          <p:cNvSpPr>
            <a:spLocks noGrp="1" noChangeArrowheads="1"/>
          </p:cNvSpPr>
          <p:nvPr>
            <p:ph type="body" idx="1"/>
          </p:nvPr>
        </p:nvSpPr>
        <p:spPr>
          <a:xfrm>
            <a:off x="685800" y="4343400"/>
            <a:ext cx="5486400" cy="4114800"/>
          </a:xfrm>
          <a:solidFill>
            <a:srgbClr val="FFFFFF"/>
          </a:solidFill>
          <a:ln>
            <a:solidFill>
              <a:srgbClr val="000000"/>
            </a:solidFill>
            <a:miter lim="800000"/>
            <a:headEnd/>
            <a:tailEnd/>
          </a:ln>
        </p:spPr>
        <p:txBody>
          <a:bodyPr lIns="88615" tIns="44307" rIns="88615" bIns="44307"/>
          <a:lstStyle/>
          <a:p>
            <a:pPr eaLnBrk="1" hangingPunct="1"/>
            <a:endParaRPr lang="en-US" altLang="en-US">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79369A11-DB81-47EA-9E11-3CBDDBDD614E}"/>
              </a:ext>
            </a:extLst>
          </p:cNvPr>
          <p:cNvGrpSpPr>
            <a:grpSpLocks/>
          </p:cNvGrpSpPr>
          <p:nvPr/>
        </p:nvGrpSpPr>
        <p:grpSpPr bwMode="auto">
          <a:xfrm>
            <a:off x="0" y="0"/>
            <a:ext cx="9144000" cy="6858000"/>
            <a:chOff x="0" y="0"/>
            <a:chExt cx="5760" cy="4320"/>
          </a:xfrm>
        </p:grpSpPr>
        <p:sp>
          <p:nvSpPr>
            <p:cNvPr id="5" name="Rectangle 3">
              <a:extLst>
                <a:ext uri="{FF2B5EF4-FFF2-40B4-BE49-F238E27FC236}">
                  <a16:creationId xmlns:a16="http://schemas.microsoft.com/office/drawing/2014/main" id="{1C2C0DB0-5F6A-4A89-8B95-C4028BDA6982}"/>
                </a:ext>
              </a:extLst>
            </p:cNvPr>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fr-FR" sz="2400">
                <a:latin typeface="Times New Roman" pitchFamily="18" charset="0"/>
                <a:cs typeface="Arial" charset="0"/>
              </a:endParaRPr>
            </a:p>
          </p:txBody>
        </p:sp>
        <p:sp>
          <p:nvSpPr>
            <p:cNvPr id="6" name="Rectangle 4">
              <a:extLst>
                <a:ext uri="{FF2B5EF4-FFF2-40B4-BE49-F238E27FC236}">
                  <a16:creationId xmlns:a16="http://schemas.microsoft.com/office/drawing/2014/main" id="{F8377182-54EA-4AFF-9E9A-0A1010F7652A}"/>
                </a:ext>
              </a:extLst>
            </p:cNvPr>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fr-FR" sz="2400">
                <a:latin typeface="Times New Roman" pitchFamily="18" charset="0"/>
                <a:cs typeface="Arial" charset="0"/>
              </a:endParaRPr>
            </a:p>
          </p:txBody>
        </p:sp>
        <p:grpSp>
          <p:nvGrpSpPr>
            <p:cNvPr id="7" name="Group 5">
              <a:extLst>
                <a:ext uri="{FF2B5EF4-FFF2-40B4-BE49-F238E27FC236}">
                  <a16:creationId xmlns:a16="http://schemas.microsoft.com/office/drawing/2014/main" id="{D49FFBA7-0F32-4B9B-BA82-2822264F458F}"/>
                </a:ext>
              </a:extLst>
            </p:cNvPr>
            <p:cNvGrpSpPr>
              <a:grpSpLocks/>
            </p:cNvGrpSpPr>
            <p:nvPr/>
          </p:nvGrpSpPr>
          <p:grpSpPr bwMode="auto">
            <a:xfrm>
              <a:off x="0" y="672"/>
              <a:ext cx="1806" cy="1989"/>
              <a:chOff x="0" y="672"/>
              <a:chExt cx="1806" cy="1989"/>
            </a:xfrm>
          </p:grpSpPr>
          <p:sp>
            <p:nvSpPr>
              <p:cNvPr id="8" name="Rectangle 6">
                <a:extLst>
                  <a:ext uri="{FF2B5EF4-FFF2-40B4-BE49-F238E27FC236}">
                    <a16:creationId xmlns:a16="http://schemas.microsoft.com/office/drawing/2014/main" id="{6C39EFC8-A634-4E60-8F19-936238E9FAA9}"/>
                  </a:ext>
                </a:extLst>
              </p:cNvPr>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9" name="Rectangle 7">
                <a:extLst>
                  <a:ext uri="{FF2B5EF4-FFF2-40B4-BE49-F238E27FC236}">
                    <a16:creationId xmlns:a16="http://schemas.microsoft.com/office/drawing/2014/main" id="{98ECF600-D968-40D6-9B40-83DFCCA75DF9}"/>
                  </a:ext>
                </a:extLst>
              </p:cNvPr>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0" name="Rectangle 8">
                <a:extLst>
                  <a:ext uri="{FF2B5EF4-FFF2-40B4-BE49-F238E27FC236}">
                    <a16:creationId xmlns:a16="http://schemas.microsoft.com/office/drawing/2014/main" id="{9CE0349B-0E47-47F3-AE42-682A2A2E2647}"/>
                  </a:ext>
                </a:extLst>
              </p:cNvPr>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1" name="Rectangle 9">
                <a:extLst>
                  <a:ext uri="{FF2B5EF4-FFF2-40B4-BE49-F238E27FC236}">
                    <a16:creationId xmlns:a16="http://schemas.microsoft.com/office/drawing/2014/main" id="{36FE061E-7972-49A5-8554-1B0B61D3BCE8}"/>
                  </a:ext>
                </a:extLst>
              </p:cNvPr>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2" name="Rectangle 10">
                <a:extLst>
                  <a:ext uri="{FF2B5EF4-FFF2-40B4-BE49-F238E27FC236}">
                    <a16:creationId xmlns:a16="http://schemas.microsoft.com/office/drawing/2014/main" id="{A5046E9A-3B55-4A35-BD05-DD44185B1373}"/>
                  </a:ext>
                </a:extLst>
              </p:cNvPr>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3" name="Rectangle 11">
                <a:extLst>
                  <a:ext uri="{FF2B5EF4-FFF2-40B4-BE49-F238E27FC236}">
                    <a16:creationId xmlns:a16="http://schemas.microsoft.com/office/drawing/2014/main" id="{0BA364CA-0786-4F0E-A404-0883A195080A}"/>
                  </a:ext>
                </a:extLst>
              </p:cNvPr>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4" name="Rectangle 12">
                <a:extLst>
                  <a:ext uri="{FF2B5EF4-FFF2-40B4-BE49-F238E27FC236}">
                    <a16:creationId xmlns:a16="http://schemas.microsoft.com/office/drawing/2014/main" id="{A39D7127-2E5B-4D50-9DAB-E5EB9A1B01A9}"/>
                  </a:ext>
                </a:extLst>
              </p:cNvPr>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5" name="Rectangle 13">
                <a:extLst>
                  <a:ext uri="{FF2B5EF4-FFF2-40B4-BE49-F238E27FC236}">
                    <a16:creationId xmlns:a16="http://schemas.microsoft.com/office/drawing/2014/main" id="{8E2CA4C7-D94A-4003-A194-E9D1BA9A2A80}"/>
                  </a:ext>
                </a:extLst>
              </p:cNvPr>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6" name="Rectangle 14">
                <a:extLst>
                  <a:ext uri="{FF2B5EF4-FFF2-40B4-BE49-F238E27FC236}">
                    <a16:creationId xmlns:a16="http://schemas.microsoft.com/office/drawing/2014/main" id="{EEBA9452-6AD2-4AEC-811C-5BCA387A37DA}"/>
                  </a:ext>
                </a:extLst>
              </p:cNvPr>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7" name="Rectangle 15">
                <a:extLst>
                  <a:ext uri="{FF2B5EF4-FFF2-40B4-BE49-F238E27FC236}">
                    <a16:creationId xmlns:a16="http://schemas.microsoft.com/office/drawing/2014/main" id="{8B8B69D1-F97E-403B-8781-78A5A97D7961}"/>
                  </a:ext>
                </a:extLst>
              </p:cNvPr>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fr-FR" sz="2400">
                  <a:latin typeface="Times New Roman" pitchFamily="18" charset="0"/>
                  <a:cs typeface="Arial" charset="0"/>
                </a:endParaRPr>
              </a:p>
            </p:txBody>
          </p:sp>
        </p:grpSp>
      </p:grpSp>
      <p:sp>
        <p:nvSpPr>
          <p:cNvPr id="49153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fr-FR" noProof="0"/>
              <a:t>Cliquez pour modifier le style du titre</a:t>
            </a:r>
          </a:p>
        </p:txBody>
      </p:sp>
      <p:sp>
        <p:nvSpPr>
          <p:cNvPr id="49154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fr-FR" noProof="0"/>
              <a:t>Cliquez pour modifier le style des sous-titres du masque</a:t>
            </a:r>
          </a:p>
        </p:txBody>
      </p:sp>
      <p:sp>
        <p:nvSpPr>
          <p:cNvPr id="18" name="Rectangle 16">
            <a:extLst>
              <a:ext uri="{FF2B5EF4-FFF2-40B4-BE49-F238E27FC236}">
                <a16:creationId xmlns:a16="http://schemas.microsoft.com/office/drawing/2014/main" id="{D7570D08-A05B-48E0-B147-653D1A76C118}"/>
              </a:ext>
            </a:extLst>
          </p:cNvPr>
          <p:cNvSpPr>
            <a:spLocks noGrp="1" noChangeArrowheads="1"/>
          </p:cNvSpPr>
          <p:nvPr>
            <p:ph type="dt" sz="half" idx="10"/>
          </p:nvPr>
        </p:nvSpPr>
        <p:spPr>
          <a:xfrm>
            <a:off x="457200" y="6248400"/>
            <a:ext cx="2133600" cy="457200"/>
          </a:xfrm>
        </p:spPr>
        <p:txBody>
          <a:bodyPr/>
          <a:lstStyle>
            <a:lvl1pPr>
              <a:defRPr/>
            </a:lvl1pPr>
          </a:lstStyle>
          <a:p>
            <a:pPr>
              <a:defRPr/>
            </a:pPr>
            <a:endParaRPr lang="fr-FR"/>
          </a:p>
        </p:txBody>
      </p:sp>
      <p:sp>
        <p:nvSpPr>
          <p:cNvPr id="19" name="Rectangle 17">
            <a:extLst>
              <a:ext uri="{FF2B5EF4-FFF2-40B4-BE49-F238E27FC236}">
                <a16:creationId xmlns:a16="http://schemas.microsoft.com/office/drawing/2014/main" id="{BA7A00F7-37C9-41BE-BB30-8285CC71CB16}"/>
              </a:ext>
            </a:extLst>
          </p:cNvPr>
          <p:cNvSpPr>
            <a:spLocks noGrp="1" noChangeArrowheads="1"/>
          </p:cNvSpPr>
          <p:nvPr>
            <p:ph type="ftr" sz="quarter" idx="11"/>
          </p:nvPr>
        </p:nvSpPr>
        <p:spPr/>
        <p:txBody>
          <a:bodyPr/>
          <a:lstStyle>
            <a:lvl1pPr>
              <a:defRPr/>
            </a:lvl1pPr>
          </a:lstStyle>
          <a:p>
            <a:pPr>
              <a:defRPr/>
            </a:pPr>
            <a:endParaRPr lang="fr-FR"/>
          </a:p>
        </p:txBody>
      </p:sp>
      <p:sp>
        <p:nvSpPr>
          <p:cNvPr id="20" name="Rectangle 18">
            <a:extLst>
              <a:ext uri="{FF2B5EF4-FFF2-40B4-BE49-F238E27FC236}">
                <a16:creationId xmlns:a16="http://schemas.microsoft.com/office/drawing/2014/main" id="{0B4CE85C-1DFC-47F0-8D31-121C39354D5C}"/>
              </a:ext>
            </a:extLst>
          </p:cNvPr>
          <p:cNvSpPr>
            <a:spLocks noGrp="1" noChangeArrowheads="1"/>
          </p:cNvSpPr>
          <p:nvPr>
            <p:ph type="sldNum" sz="quarter" idx="12"/>
          </p:nvPr>
        </p:nvSpPr>
        <p:spPr/>
        <p:txBody>
          <a:bodyPr/>
          <a:lstStyle>
            <a:lvl1pPr>
              <a:defRPr/>
            </a:lvl1pPr>
          </a:lstStyle>
          <a:p>
            <a:fld id="{631349E0-4E5B-420D-92F6-FAD58A523AD9}" type="slidenum">
              <a:rPr lang="fr-FR" altLang="en-US"/>
              <a:pPr/>
              <a:t>‹N°›</a:t>
            </a:fld>
            <a:endParaRPr lang="fr-FR" altLang="en-US"/>
          </a:p>
        </p:txBody>
      </p:sp>
    </p:spTree>
    <p:extLst>
      <p:ext uri="{BB962C8B-B14F-4D97-AF65-F5344CB8AC3E}">
        <p14:creationId xmlns:p14="http://schemas.microsoft.com/office/powerpoint/2010/main" val="1285797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2">
            <a:extLst>
              <a:ext uri="{FF2B5EF4-FFF2-40B4-BE49-F238E27FC236}">
                <a16:creationId xmlns:a16="http://schemas.microsoft.com/office/drawing/2014/main" id="{4EE4C91A-F04D-4B4A-B8BD-FCF498CE8EE2}"/>
              </a:ext>
            </a:extLst>
          </p:cNvPr>
          <p:cNvSpPr>
            <a:spLocks noGrp="1" noChangeArrowheads="1"/>
          </p:cNvSpPr>
          <p:nvPr>
            <p:ph type="ftr" sz="quarter" idx="10"/>
          </p:nvPr>
        </p:nvSpPr>
        <p:spPr>
          <a:ln/>
        </p:spPr>
        <p:txBody>
          <a:bodyPr/>
          <a:lstStyle>
            <a:lvl1pPr>
              <a:defRPr/>
            </a:lvl1pPr>
          </a:lstStyle>
          <a:p>
            <a:pPr>
              <a:defRPr/>
            </a:pPr>
            <a:endParaRPr lang="fr-FR"/>
          </a:p>
        </p:txBody>
      </p:sp>
      <p:sp>
        <p:nvSpPr>
          <p:cNvPr id="5" name="Rectangle 3">
            <a:extLst>
              <a:ext uri="{FF2B5EF4-FFF2-40B4-BE49-F238E27FC236}">
                <a16:creationId xmlns:a16="http://schemas.microsoft.com/office/drawing/2014/main" id="{4D2D967C-9A84-4652-A5C0-EDC2B229BE9A}"/>
              </a:ext>
            </a:extLst>
          </p:cNvPr>
          <p:cNvSpPr>
            <a:spLocks noGrp="1" noChangeArrowheads="1"/>
          </p:cNvSpPr>
          <p:nvPr>
            <p:ph type="sldNum" sz="quarter" idx="11"/>
          </p:nvPr>
        </p:nvSpPr>
        <p:spPr>
          <a:ln/>
        </p:spPr>
        <p:txBody>
          <a:bodyPr/>
          <a:lstStyle>
            <a:lvl1pPr>
              <a:defRPr/>
            </a:lvl1pPr>
          </a:lstStyle>
          <a:p>
            <a:fld id="{15FF7C8F-2DF5-4FA6-8AFD-0F508C1DA948}" type="slidenum">
              <a:rPr lang="fr-FR" altLang="en-US"/>
              <a:pPr/>
              <a:t>‹N°›</a:t>
            </a:fld>
            <a:endParaRPr lang="fr-FR" altLang="en-US"/>
          </a:p>
        </p:txBody>
      </p:sp>
      <p:sp>
        <p:nvSpPr>
          <p:cNvPr id="6" name="Rectangle 16">
            <a:extLst>
              <a:ext uri="{FF2B5EF4-FFF2-40B4-BE49-F238E27FC236}">
                <a16:creationId xmlns:a16="http://schemas.microsoft.com/office/drawing/2014/main" id="{2A27E4B3-129F-4162-A082-B28B244D576B}"/>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2934875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457200"/>
            <a:ext cx="2057400" cy="541020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457200"/>
            <a:ext cx="6019800" cy="541020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2">
            <a:extLst>
              <a:ext uri="{FF2B5EF4-FFF2-40B4-BE49-F238E27FC236}">
                <a16:creationId xmlns:a16="http://schemas.microsoft.com/office/drawing/2014/main" id="{A789C278-5751-4EE3-9CAB-4C5791660163}"/>
              </a:ext>
            </a:extLst>
          </p:cNvPr>
          <p:cNvSpPr>
            <a:spLocks noGrp="1" noChangeArrowheads="1"/>
          </p:cNvSpPr>
          <p:nvPr>
            <p:ph type="ftr" sz="quarter" idx="10"/>
          </p:nvPr>
        </p:nvSpPr>
        <p:spPr>
          <a:ln/>
        </p:spPr>
        <p:txBody>
          <a:bodyPr/>
          <a:lstStyle>
            <a:lvl1pPr>
              <a:defRPr/>
            </a:lvl1pPr>
          </a:lstStyle>
          <a:p>
            <a:pPr>
              <a:defRPr/>
            </a:pPr>
            <a:endParaRPr lang="fr-FR"/>
          </a:p>
        </p:txBody>
      </p:sp>
      <p:sp>
        <p:nvSpPr>
          <p:cNvPr id="5" name="Rectangle 3">
            <a:extLst>
              <a:ext uri="{FF2B5EF4-FFF2-40B4-BE49-F238E27FC236}">
                <a16:creationId xmlns:a16="http://schemas.microsoft.com/office/drawing/2014/main" id="{B67E85D6-B4EB-434C-AA38-0C63406F1E97}"/>
              </a:ext>
            </a:extLst>
          </p:cNvPr>
          <p:cNvSpPr>
            <a:spLocks noGrp="1" noChangeArrowheads="1"/>
          </p:cNvSpPr>
          <p:nvPr>
            <p:ph type="sldNum" sz="quarter" idx="11"/>
          </p:nvPr>
        </p:nvSpPr>
        <p:spPr>
          <a:ln/>
        </p:spPr>
        <p:txBody>
          <a:bodyPr/>
          <a:lstStyle>
            <a:lvl1pPr>
              <a:defRPr/>
            </a:lvl1pPr>
          </a:lstStyle>
          <a:p>
            <a:fld id="{56564A59-1888-439A-A4A2-E804F36744CE}" type="slidenum">
              <a:rPr lang="fr-FR" altLang="en-US"/>
              <a:pPr/>
              <a:t>‹N°›</a:t>
            </a:fld>
            <a:endParaRPr lang="fr-FR" altLang="en-US"/>
          </a:p>
        </p:txBody>
      </p:sp>
      <p:sp>
        <p:nvSpPr>
          <p:cNvPr id="6" name="Rectangle 16">
            <a:extLst>
              <a:ext uri="{FF2B5EF4-FFF2-40B4-BE49-F238E27FC236}">
                <a16:creationId xmlns:a16="http://schemas.microsoft.com/office/drawing/2014/main" id="{414B70D4-1277-40B0-A50D-0461A2C42691}"/>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974556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2">
            <a:extLst>
              <a:ext uri="{FF2B5EF4-FFF2-40B4-BE49-F238E27FC236}">
                <a16:creationId xmlns:a16="http://schemas.microsoft.com/office/drawing/2014/main" id="{E7DB8BA6-465E-4B5A-8A1A-FAF62D824EFA}"/>
              </a:ext>
            </a:extLst>
          </p:cNvPr>
          <p:cNvSpPr>
            <a:spLocks noGrp="1" noChangeArrowheads="1"/>
          </p:cNvSpPr>
          <p:nvPr>
            <p:ph type="ftr" sz="quarter" idx="10"/>
          </p:nvPr>
        </p:nvSpPr>
        <p:spPr>
          <a:ln/>
        </p:spPr>
        <p:txBody>
          <a:bodyPr/>
          <a:lstStyle>
            <a:lvl1pPr>
              <a:defRPr/>
            </a:lvl1pPr>
          </a:lstStyle>
          <a:p>
            <a:pPr>
              <a:defRPr/>
            </a:pPr>
            <a:endParaRPr lang="fr-FR"/>
          </a:p>
        </p:txBody>
      </p:sp>
      <p:sp>
        <p:nvSpPr>
          <p:cNvPr id="5" name="Rectangle 3">
            <a:extLst>
              <a:ext uri="{FF2B5EF4-FFF2-40B4-BE49-F238E27FC236}">
                <a16:creationId xmlns:a16="http://schemas.microsoft.com/office/drawing/2014/main" id="{39C03229-6980-4C36-BB6D-C258A0EFFB4D}"/>
              </a:ext>
            </a:extLst>
          </p:cNvPr>
          <p:cNvSpPr>
            <a:spLocks noGrp="1" noChangeArrowheads="1"/>
          </p:cNvSpPr>
          <p:nvPr>
            <p:ph type="sldNum" sz="quarter" idx="11"/>
          </p:nvPr>
        </p:nvSpPr>
        <p:spPr>
          <a:ln/>
        </p:spPr>
        <p:txBody>
          <a:bodyPr/>
          <a:lstStyle>
            <a:lvl1pPr>
              <a:defRPr/>
            </a:lvl1pPr>
          </a:lstStyle>
          <a:p>
            <a:fld id="{8C2FD141-7E18-40B0-96E0-48A284742424}" type="slidenum">
              <a:rPr lang="fr-FR" altLang="en-US"/>
              <a:pPr/>
              <a:t>‹N°›</a:t>
            </a:fld>
            <a:endParaRPr lang="fr-FR" altLang="en-US"/>
          </a:p>
        </p:txBody>
      </p:sp>
      <p:sp>
        <p:nvSpPr>
          <p:cNvPr id="6" name="Rectangle 16">
            <a:extLst>
              <a:ext uri="{FF2B5EF4-FFF2-40B4-BE49-F238E27FC236}">
                <a16:creationId xmlns:a16="http://schemas.microsoft.com/office/drawing/2014/main" id="{57F84A36-4620-4E2A-A06F-F27C87272A5D}"/>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3185159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2">
            <a:extLst>
              <a:ext uri="{FF2B5EF4-FFF2-40B4-BE49-F238E27FC236}">
                <a16:creationId xmlns:a16="http://schemas.microsoft.com/office/drawing/2014/main" id="{016BC1FB-42FF-402A-B230-050D46E5CAEB}"/>
              </a:ext>
            </a:extLst>
          </p:cNvPr>
          <p:cNvSpPr>
            <a:spLocks noGrp="1" noChangeArrowheads="1"/>
          </p:cNvSpPr>
          <p:nvPr>
            <p:ph type="ftr" sz="quarter" idx="10"/>
          </p:nvPr>
        </p:nvSpPr>
        <p:spPr>
          <a:ln/>
        </p:spPr>
        <p:txBody>
          <a:bodyPr/>
          <a:lstStyle>
            <a:lvl1pPr>
              <a:defRPr/>
            </a:lvl1pPr>
          </a:lstStyle>
          <a:p>
            <a:pPr>
              <a:defRPr/>
            </a:pPr>
            <a:endParaRPr lang="fr-FR"/>
          </a:p>
        </p:txBody>
      </p:sp>
      <p:sp>
        <p:nvSpPr>
          <p:cNvPr id="5" name="Rectangle 3">
            <a:extLst>
              <a:ext uri="{FF2B5EF4-FFF2-40B4-BE49-F238E27FC236}">
                <a16:creationId xmlns:a16="http://schemas.microsoft.com/office/drawing/2014/main" id="{85D6E8DD-0E5E-4D7C-962F-A4DE52532D05}"/>
              </a:ext>
            </a:extLst>
          </p:cNvPr>
          <p:cNvSpPr>
            <a:spLocks noGrp="1" noChangeArrowheads="1"/>
          </p:cNvSpPr>
          <p:nvPr>
            <p:ph type="sldNum" sz="quarter" idx="11"/>
          </p:nvPr>
        </p:nvSpPr>
        <p:spPr>
          <a:ln/>
        </p:spPr>
        <p:txBody>
          <a:bodyPr/>
          <a:lstStyle>
            <a:lvl1pPr>
              <a:defRPr/>
            </a:lvl1pPr>
          </a:lstStyle>
          <a:p>
            <a:fld id="{6FB673FB-A3ED-4333-B8FC-6645587C9625}" type="slidenum">
              <a:rPr lang="fr-FR" altLang="en-US"/>
              <a:pPr/>
              <a:t>‹N°›</a:t>
            </a:fld>
            <a:endParaRPr lang="fr-FR" altLang="en-US"/>
          </a:p>
        </p:txBody>
      </p:sp>
      <p:sp>
        <p:nvSpPr>
          <p:cNvPr id="6" name="Rectangle 16">
            <a:extLst>
              <a:ext uri="{FF2B5EF4-FFF2-40B4-BE49-F238E27FC236}">
                <a16:creationId xmlns:a16="http://schemas.microsoft.com/office/drawing/2014/main" id="{0EDCA0A1-8DA2-453B-87E3-C811C85D4299}"/>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2221571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2">
            <a:extLst>
              <a:ext uri="{FF2B5EF4-FFF2-40B4-BE49-F238E27FC236}">
                <a16:creationId xmlns:a16="http://schemas.microsoft.com/office/drawing/2014/main" id="{4D9C2D91-918B-41AD-8B30-C13B3EA80B68}"/>
              </a:ext>
            </a:extLst>
          </p:cNvPr>
          <p:cNvSpPr>
            <a:spLocks noGrp="1" noChangeArrowheads="1"/>
          </p:cNvSpPr>
          <p:nvPr>
            <p:ph type="ftr" sz="quarter" idx="10"/>
          </p:nvPr>
        </p:nvSpPr>
        <p:spPr>
          <a:ln/>
        </p:spPr>
        <p:txBody>
          <a:bodyPr/>
          <a:lstStyle>
            <a:lvl1pPr>
              <a:defRPr/>
            </a:lvl1pPr>
          </a:lstStyle>
          <a:p>
            <a:pPr>
              <a:defRPr/>
            </a:pPr>
            <a:endParaRPr lang="fr-FR"/>
          </a:p>
        </p:txBody>
      </p:sp>
      <p:sp>
        <p:nvSpPr>
          <p:cNvPr id="6" name="Rectangle 3">
            <a:extLst>
              <a:ext uri="{FF2B5EF4-FFF2-40B4-BE49-F238E27FC236}">
                <a16:creationId xmlns:a16="http://schemas.microsoft.com/office/drawing/2014/main" id="{8CE233C7-D7B1-47C5-A547-783B8EC6C7DD}"/>
              </a:ext>
            </a:extLst>
          </p:cNvPr>
          <p:cNvSpPr>
            <a:spLocks noGrp="1" noChangeArrowheads="1"/>
          </p:cNvSpPr>
          <p:nvPr>
            <p:ph type="sldNum" sz="quarter" idx="11"/>
          </p:nvPr>
        </p:nvSpPr>
        <p:spPr>
          <a:ln/>
        </p:spPr>
        <p:txBody>
          <a:bodyPr/>
          <a:lstStyle>
            <a:lvl1pPr>
              <a:defRPr/>
            </a:lvl1pPr>
          </a:lstStyle>
          <a:p>
            <a:fld id="{625B37D2-B5AD-48DB-81FC-9D652CC5D2FA}" type="slidenum">
              <a:rPr lang="fr-FR" altLang="en-US"/>
              <a:pPr/>
              <a:t>‹N°›</a:t>
            </a:fld>
            <a:endParaRPr lang="fr-FR" altLang="en-US"/>
          </a:p>
        </p:txBody>
      </p:sp>
      <p:sp>
        <p:nvSpPr>
          <p:cNvPr id="7" name="Rectangle 16">
            <a:extLst>
              <a:ext uri="{FF2B5EF4-FFF2-40B4-BE49-F238E27FC236}">
                <a16:creationId xmlns:a16="http://schemas.microsoft.com/office/drawing/2014/main" id="{F8FA4C16-50BE-437B-9209-746E60BD8CFC}"/>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3014007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2">
            <a:extLst>
              <a:ext uri="{FF2B5EF4-FFF2-40B4-BE49-F238E27FC236}">
                <a16:creationId xmlns:a16="http://schemas.microsoft.com/office/drawing/2014/main" id="{A7A765C6-2C41-47C6-A2BA-1BAB9C816CCC}"/>
              </a:ext>
            </a:extLst>
          </p:cNvPr>
          <p:cNvSpPr>
            <a:spLocks noGrp="1" noChangeArrowheads="1"/>
          </p:cNvSpPr>
          <p:nvPr>
            <p:ph type="ftr" sz="quarter" idx="10"/>
          </p:nvPr>
        </p:nvSpPr>
        <p:spPr>
          <a:ln/>
        </p:spPr>
        <p:txBody>
          <a:bodyPr/>
          <a:lstStyle>
            <a:lvl1pPr>
              <a:defRPr/>
            </a:lvl1pPr>
          </a:lstStyle>
          <a:p>
            <a:pPr>
              <a:defRPr/>
            </a:pPr>
            <a:endParaRPr lang="fr-FR"/>
          </a:p>
        </p:txBody>
      </p:sp>
      <p:sp>
        <p:nvSpPr>
          <p:cNvPr id="8" name="Rectangle 3">
            <a:extLst>
              <a:ext uri="{FF2B5EF4-FFF2-40B4-BE49-F238E27FC236}">
                <a16:creationId xmlns:a16="http://schemas.microsoft.com/office/drawing/2014/main" id="{60DFC5A6-ACD2-46CD-BA3E-7B812186E620}"/>
              </a:ext>
            </a:extLst>
          </p:cNvPr>
          <p:cNvSpPr>
            <a:spLocks noGrp="1" noChangeArrowheads="1"/>
          </p:cNvSpPr>
          <p:nvPr>
            <p:ph type="sldNum" sz="quarter" idx="11"/>
          </p:nvPr>
        </p:nvSpPr>
        <p:spPr>
          <a:ln/>
        </p:spPr>
        <p:txBody>
          <a:bodyPr/>
          <a:lstStyle>
            <a:lvl1pPr>
              <a:defRPr/>
            </a:lvl1pPr>
          </a:lstStyle>
          <a:p>
            <a:fld id="{147B333A-FB95-4603-9C2F-EB7B899E4FD9}" type="slidenum">
              <a:rPr lang="fr-FR" altLang="en-US"/>
              <a:pPr/>
              <a:t>‹N°›</a:t>
            </a:fld>
            <a:endParaRPr lang="fr-FR" altLang="en-US"/>
          </a:p>
        </p:txBody>
      </p:sp>
      <p:sp>
        <p:nvSpPr>
          <p:cNvPr id="9" name="Rectangle 16">
            <a:extLst>
              <a:ext uri="{FF2B5EF4-FFF2-40B4-BE49-F238E27FC236}">
                <a16:creationId xmlns:a16="http://schemas.microsoft.com/office/drawing/2014/main" id="{2AD61626-9818-493E-9984-ACEB1D664809}"/>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866508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2">
            <a:extLst>
              <a:ext uri="{FF2B5EF4-FFF2-40B4-BE49-F238E27FC236}">
                <a16:creationId xmlns:a16="http://schemas.microsoft.com/office/drawing/2014/main" id="{AAB6FF08-A691-4A47-8B4D-5581DA8953EC}"/>
              </a:ext>
            </a:extLst>
          </p:cNvPr>
          <p:cNvSpPr>
            <a:spLocks noGrp="1" noChangeArrowheads="1"/>
          </p:cNvSpPr>
          <p:nvPr>
            <p:ph type="ftr" sz="quarter" idx="10"/>
          </p:nvPr>
        </p:nvSpPr>
        <p:spPr>
          <a:ln/>
        </p:spPr>
        <p:txBody>
          <a:bodyPr/>
          <a:lstStyle>
            <a:lvl1pPr>
              <a:defRPr/>
            </a:lvl1pPr>
          </a:lstStyle>
          <a:p>
            <a:pPr>
              <a:defRPr/>
            </a:pPr>
            <a:endParaRPr lang="fr-FR"/>
          </a:p>
        </p:txBody>
      </p:sp>
      <p:sp>
        <p:nvSpPr>
          <p:cNvPr id="4" name="Rectangle 3">
            <a:extLst>
              <a:ext uri="{FF2B5EF4-FFF2-40B4-BE49-F238E27FC236}">
                <a16:creationId xmlns:a16="http://schemas.microsoft.com/office/drawing/2014/main" id="{642DA24E-9DFE-4E04-8C2B-FDBD167CC1E3}"/>
              </a:ext>
            </a:extLst>
          </p:cNvPr>
          <p:cNvSpPr>
            <a:spLocks noGrp="1" noChangeArrowheads="1"/>
          </p:cNvSpPr>
          <p:nvPr>
            <p:ph type="sldNum" sz="quarter" idx="11"/>
          </p:nvPr>
        </p:nvSpPr>
        <p:spPr>
          <a:ln/>
        </p:spPr>
        <p:txBody>
          <a:bodyPr/>
          <a:lstStyle>
            <a:lvl1pPr>
              <a:defRPr/>
            </a:lvl1pPr>
          </a:lstStyle>
          <a:p>
            <a:fld id="{52EDBD85-D58C-4379-BD16-61A6717CA9FF}" type="slidenum">
              <a:rPr lang="fr-FR" altLang="en-US"/>
              <a:pPr/>
              <a:t>‹N°›</a:t>
            </a:fld>
            <a:endParaRPr lang="fr-FR" altLang="en-US"/>
          </a:p>
        </p:txBody>
      </p:sp>
      <p:sp>
        <p:nvSpPr>
          <p:cNvPr id="5" name="Rectangle 16">
            <a:extLst>
              <a:ext uri="{FF2B5EF4-FFF2-40B4-BE49-F238E27FC236}">
                <a16:creationId xmlns:a16="http://schemas.microsoft.com/office/drawing/2014/main" id="{DE3DDD43-A3FD-493A-9C5F-5A4CDEC7F074}"/>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2907454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53B819B-A090-4E6B-938B-62FBFC311E6D}"/>
              </a:ext>
            </a:extLst>
          </p:cNvPr>
          <p:cNvSpPr>
            <a:spLocks noGrp="1" noChangeArrowheads="1"/>
          </p:cNvSpPr>
          <p:nvPr>
            <p:ph type="ftr" sz="quarter" idx="10"/>
          </p:nvPr>
        </p:nvSpPr>
        <p:spPr>
          <a:ln/>
        </p:spPr>
        <p:txBody>
          <a:bodyPr/>
          <a:lstStyle>
            <a:lvl1pPr>
              <a:defRPr/>
            </a:lvl1pPr>
          </a:lstStyle>
          <a:p>
            <a:pPr>
              <a:defRPr/>
            </a:pPr>
            <a:endParaRPr lang="fr-FR"/>
          </a:p>
        </p:txBody>
      </p:sp>
      <p:sp>
        <p:nvSpPr>
          <p:cNvPr id="3" name="Rectangle 3">
            <a:extLst>
              <a:ext uri="{FF2B5EF4-FFF2-40B4-BE49-F238E27FC236}">
                <a16:creationId xmlns:a16="http://schemas.microsoft.com/office/drawing/2014/main" id="{4A0D1D4F-DA87-4677-AE1F-6D3E8B99D1D3}"/>
              </a:ext>
            </a:extLst>
          </p:cNvPr>
          <p:cNvSpPr>
            <a:spLocks noGrp="1" noChangeArrowheads="1"/>
          </p:cNvSpPr>
          <p:nvPr>
            <p:ph type="sldNum" sz="quarter" idx="11"/>
          </p:nvPr>
        </p:nvSpPr>
        <p:spPr>
          <a:ln/>
        </p:spPr>
        <p:txBody>
          <a:bodyPr/>
          <a:lstStyle>
            <a:lvl1pPr>
              <a:defRPr/>
            </a:lvl1pPr>
          </a:lstStyle>
          <a:p>
            <a:fld id="{EF013F78-CE1E-4F15-8B57-C5AE1FD7B1C0}" type="slidenum">
              <a:rPr lang="fr-FR" altLang="en-US"/>
              <a:pPr/>
              <a:t>‹N°›</a:t>
            </a:fld>
            <a:endParaRPr lang="fr-FR" altLang="en-US"/>
          </a:p>
        </p:txBody>
      </p:sp>
      <p:sp>
        <p:nvSpPr>
          <p:cNvPr id="4" name="Rectangle 16">
            <a:extLst>
              <a:ext uri="{FF2B5EF4-FFF2-40B4-BE49-F238E27FC236}">
                <a16:creationId xmlns:a16="http://schemas.microsoft.com/office/drawing/2014/main" id="{26FB1050-3F12-4CB6-A445-253E8308D1B2}"/>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2461878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2">
            <a:extLst>
              <a:ext uri="{FF2B5EF4-FFF2-40B4-BE49-F238E27FC236}">
                <a16:creationId xmlns:a16="http://schemas.microsoft.com/office/drawing/2014/main" id="{F83E9FB2-5755-43B7-8157-338D4F41C046}"/>
              </a:ext>
            </a:extLst>
          </p:cNvPr>
          <p:cNvSpPr>
            <a:spLocks noGrp="1" noChangeArrowheads="1"/>
          </p:cNvSpPr>
          <p:nvPr>
            <p:ph type="ftr" sz="quarter" idx="10"/>
          </p:nvPr>
        </p:nvSpPr>
        <p:spPr>
          <a:ln/>
        </p:spPr>
        <p:txBody>
          <a:bodyPr/>
          <a:lstStyle>
            <a:lvl1pPr>
              <a:defRPr/>
            </a:lvl1pPr>
          </a:lstStyle>
          <a:p>
            <a:pPr>
              <a:defRPr/>
            </a:pPr>
            <a:endParaRPr lang="fr-FR"/>
          </a:p>
        </p:txBody>
      </p:sp>
      <p:sp>
        <p:nvSpPr>
          <p:cNvPr id="6" name="Rectangle 3">
            <a:extLst>
              <a:ext uri="{FF2B5EF4-FFF2-40B4-BE49-F238E27FC236}">
                <a16:creationId xmlns:a16="http://schemas.microsoft.com/office/drawing/2014/main" id="{9AD03A40-2E0F-4A2E-8059-5F64826F420B}"/>
              </a:ext>
            </a:extLst>
          </p:cNvPr>
          <p:cNvSpPr>
            <a:spLocks noGrp="1" noChangeArrowheads="1"/>
          </p:cNvSpPr>
          <p:nvPr>
            <p:ph type="sldNum" sz="quarter" idx="11"/>
          </p:nvPr>
        </p:nvSpPr>
        <p:spPr>
          <a:ln/>
        </p:spPr>
        <p:txBody>
          <a:bodyPr/>
          <a:lstStyle>
            <a:lvl1pPr>
              <a:defRPr/>
            </a:lvl1pPr>
          </a:lstStyle>
          <a:p>
            <a:fld id="{150EA066-A695-4F79-A3C9-F55EAE447BFD}" type="slidenum">
              <a:rPr lang="fr-FR" altLang="en-US"/>
              <a:pPr/>
              <a:t>‹N°›</a:t>
            </a:fld>
            <a:endParaRPr lang="fr-FR" altLang="en-US"/>
          </a:p>
        </p:txBody>
      </p:sp>
      <p:sp>
        <p:nvSpPr>
          <p:cNvPr id="7" name="Rectangle 16">
            <a:extLst>
              <a:ext uri="{FF2B5EF4-FFF2-40B4-BE49-F238E27FC236}">
                <a16:creationId xmlns:a16="http://schemas.microsoft.com/office/drawing/2014/main" id="{C0128C04-7814-4FDD-B896-CA732991B2B6}"/>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1869455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2">
            <a:extLst>
              <a:ext uri="{FF2B5EF4-FFF2-40B4-BE49-F238E27FC236}">
                <a16:creationId xmlns:a16="http://schemas.microsoft.com/office/drawing/2014/main" id="{63ABD31B-561C-4F60-9D55-95DDD57FBF7A}"/>
              </a:ext>
            </a:extLst>
          </p:cNvPr>
          <p:cNvSpPr>
            <a:spLocks noGrp="1" noChangeArrowheads="1"/>
          </p:cNvSpPr>
          <p:nvPr>
            <p:ph type="ftr" sz="quarter" idx="10"/>
          </p:nvPr>
        </p:nvSpPr>
        <p:spPr>
          <a:ln/>
        </p:spPr>
        <p:txBody>
          <a:bodyPr/>
          <a:lstStyle>
            <a:lvl1pPr>
              <a:defRPr/>
            </a:lvl1pPr>
          </a:lstStyle>
          <a:p>
            <a:pPr>
              <a:defRPr/>
            </a:pPr>
            <a:endParaRPr lang="fr-FR"/>
          </a:p>
        </p:txBody>
      </p:sp>
      <p:sp>
        <p:nvSpPr>
          <p:cNvPr id="6" name="Rectangle 3">
            <a:extLst>
              <a:ext uri="{FF2B5EF4-FFF2-40B4-BE49-F238E27FC236}">
                <a16:creationId xmlns:a16="http://schemas.microsoft.com/office/drawing/2014/main" id="{E71C507E-4462-45D1-8BC3-0B2A6747A545}"/>
              </a:ext>
            </a:extLst>
          </p:cNvPr>
          <p:cNvSpPr>
            <a:spLocks noGrp="1" noChangeArrowheads="1"/>
          </p:cNvSpPr>
          <p:nvPr>
            <p:ph type="sldNum" sz="quarter" idx="11"/>
          </p:nvPr>
        </p:nvSpPr>
        <p:spPr>
          <a:ln/>
        </p:spPr>
        <p:txBody>
          <a:bodyPr/>
          <a:lstStyle>
            <a:lvl1pPr>
              <a:defRPr/>
            </a:lvl1pPr>
          </a:lstStyle>
          <a:p>
            <a:fld id="{187DD72C-CE99-4F21-8A5F-BD81CDC82AF1}" type="slidenum">
              <a:rPr lang="fr-FR" altLang="en-US"/>
              <a:pPr/>
              <a:t>‹N°›</a:t>
            </a:fld>
            <a:endParaRPr lang="fr-FR" altLang="en-US"/>
          </a:p>
        </p:txBody>
      </p:sp>
      <p:sp>
        <p:nvSpPr>
          <p:cNvPr id="7" name="Rectangle 16">
            <a:extLst>
              <a:ext uri="{FF2B5EF4-FFF2-40B4-BE49-F238E27FC236}">
                <a16:creationId xmlns:a16="http://schemas.microsoft.com/office/drawing/2014/main" id="{5E990120-12E9-4611-B28B-AEF4CDA20341}"/>
              </a:ext>
            </a:extLst>
          </p:cNvPr>
          <p:cNvSpPr>
            <a:spLocks noGrp="1" noChangeArrowheads="1"/>
          </p:cNvSpPr>
          <p:nvPr>
            <p:ph type="dt" sz="half" idx="12"/>
          </p:nvPr>
        </p:nvSpPr>
        <p:spPr>
          <a:ln/>
        </p:spPr>
        <p:txBody>
          <a:bodyPr/>
          <a:lstStyle>
            <a:lvl1pPr>
              <a:defRPr/>
            </a:lvl1pPr>
          </a:lstStyle>
          <a:p>
            <a:pPr>
              <a:defRPr/>
            </a:pPr>
            <a:endParaRPr lang="fr-FR"/>
          </a:p>
        </p:txBody>
      </p:sp>
    </p:spTree>
    <p:extLst>
      <p:ext uri="{BB962C8B-B14F-4D97-AF65-F5344CB8AC3E}">
        <p14:creationId xmlns:p14="http://schemas.microsoft.com/office/powerpoint/2010/main" val="1403371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0498" name="Rectangle 2">
            <a:extLst>
              <a:ext uri="{FF2B5EF4-FFF2-40B4-BE49-F238E27FC236}">
                <a16:creationId xmlns:a16="http://schemas.microsoft.com/office/drawing/2014/main" id="{BA34B781-A94E-4074-AC78-99C95CAAD2A2}"/>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defRPr sz="1200">
                <a:latin typeface="Arial" charset="0"/>
                <a:cs typeface="Arial" charset="0"/>
              </a:defRPr>
            </a:lvl1pPr>
          </a:lstStyle>
          <a:p>
            <a:pPr>
              <a:defRPr/>
            </a:pPr>
            <a:endParaRPr lang="fr-FR"/>
          </a:p>
        </p:txBody>
      </p:sp>
      <p:sp>
        <p:nvSpPr>
          <p:cNvPr id="490499" name="Rectangle 3">
            <a:extLst>
              <a:ext uri="{FF2B5EF4-FFF2-40B4-BE49-F238E27FC236}">
                <a16:creationId xmlns:a16="http://schemas.microsoft.com/office/drawing/2014/main" id="{327A53CE-CA3F-41C9-91C9-A9FE6E474730}"/>
              </a:ext>
            </a:extLst>
          </p:cNvPr>
          <p:cNvSpPr>
            <a:spLocks noGrp="1" noChangeArrowheads="1"/>
          </p:cNvSpPr>
          <p:nvPr>
            <p:ph type="sldNum" sz="quarter" idx="4"/>
          </p:nvPr>
        </p:nvSpPr>
        <p:spPr bwMode="auto">
          <a:xfrm>
            <a:off x="6553200" y="6248400"/>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atin typeface="Arial Black" panose="020B0A04020102020204" pitchFamily="34" charset="0"/>
              </a:defRPr>
            </a:lvl1pPr>
          </a:lstStyle>
          <a:p>
            <a:fld id="{FF4E7EE9-BC76-4807-8818-56BD3DC178FA}" type="slidenum">
              <a:rPr lang="fr-FR" altLang="en-US"/>
              <a:pPr/>
              <a:t>‹N°›</a:t>
            </a:fld>
            <a:endParaRPr lang="fr-FR" altLang="en-US"/>
          </a:p>
        </p:txBody>
      </p:sp>
      <p:grpSp>
        <p:nvGrpSpPr>
          <p:cNvPr id="11268" name="Group 4">
            <a:extLst>
              <a:ext uri="{FF2B5EF4-FFF2-40B4-BE49-F238E27FC236}">
                <a16:creationId xmlns:a16="http://schemas.microsoft.com/office/drawing/2014/main" id="{52E250F8-B1C4-4C50-8D75-4A26122250A4}"/>
              </a:ext>
            </a:extLst>
          </p:cNvPr>
          <p:cNvGrpSpPr>
            <a:grpSpLocks/>
          </p:cNvGrpSpPr>
          <p:nvPr/>
        </p:nvGrpSpPr>
        <p:grpSpPr bwMode="auto">
          <a:xfrm>
            <a:off x="0" y="0"/>
            <a:ext cx="9144000" cy="546100"/>
            <a:chOff x="0" y="0"/>
            <a:chExt cx="5760" cy="344"/>
          </a:xfrm>
        </p:grpSpPr>
        <p:sp>
          <p:nvSpPr>
            <p:cNvPr id="1032" name="Rectangle 5">
              <a:extLst>
                <a:ext uri="{FF2B5EF4-FFF2-40B4-BE49-F238E27FC236}">
                  <a16:creationId xmlns:a16="http://schemas.microsoft.com/office/drawing/2014/main" id="{A0131462-0272-4031-A569-FF38B27F8002}"/>
                </a:ext>
              </a:extLst>
            </p:cNvPr>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fr-FR" sz="2400">
                <a:latin typeface="Times New Roman" pitchFamily="18" charset="0"/>
                <a:cs typeface="Arial" charset="0"/>
              </a:endParaRPr>
            </a:p>
          </p:txBody>
        </p:sp>
        <p:sp>
          <p:nvSpPr>
            <p:cNvPr id="1033" name="Rectangle 6">
              <a:extLst>
                <a:ext uri="{FF2B5EF4-FFF2-40B4-BE49-F238E27FC236}">
                  <a16:creationId xmlns:a16="http://schemas.microsoft.com/office/drawing/2014/main" id="{5BA30151-AD6C-4B78-A383-4CA27F21E2DD}"/>
                </a:ext>
              </a:extLst>
            </p:cNvPr>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fr-FR" sz="2400">
                <a:latin typeface="Times New Roman" pitchFamily="18" charset="0"/>
                <a:cs typeface="Arial" charset="0"/>
              </a:endParaRPr>
            </a:p>
          </p:txBody>
        </p:sp>
        <p:sp>
          <p:nvSpPr>
            <p:cNvPr id="1034" name="Rectangle 7">
              <a:extLst>
                <a:ext uri="{FF2B5EF4-FFF2-40B4-BE49-F238E27FC236}">
                  <a16:creationId xmlns:a16="http://schemas.microsoft.com/office/drawing/2014/main" id="{262F5CE1-10C7-426C-9B4C-3697B4E36249}"/>
                </a:ext>
              </a:extLst>
            </p:cNvPr>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fr-FR">
                <a:solidFill>
                  <a:schemeClr val="hlink"/>
                </a:solidFill>
                <a:latin typeface="Arial" charset="0"/>
                <a:cs typeface="Arial" charset="0"/>
              </a:endParaRPr>
            </a:p>
          </p:txBody>
        </p:sp>
        <p:sp>
          <p:nvSpPr>
            <p:cNvPr id="1035" name="Rectangle 8">
              <a:extLst>
                <a:ext uri="{FF2B5EF4-FFF2-40B4-BE49-F238E27FC236}">
                  <a16:creationId xmlns:a16="http://schemas.microsoft.com/office/drawing/2014/main" id="{48826D9F-F747-4652-BFF7-BD94841FBCEA}"/>
                </a:ext>
              </a:extLst>
            </p:cNvPr>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fr-FR">
                <a:solidFill>
                  <a:schemeClr val="hlink"/>
                </a:solidFill>
                <a:latin typeface="Arial" charset="0"/>
                <a:cs typeface="Arial" charset="0"/>
              </a:endParaRPr>
            </a:p>
          </p:txBody>
        </p:sp>
        <p:sp>
          <p:nvSpPr>
            <p:cNvPr id="1036" name="Rectangle 9">
              <a:extLst>
                <a:ext uri="{FF2B5EF4-FFF2-40B4-BE49-F238E27FC236}">
                  <a16:creationId xmlns:a16="http://schemas.microsoft.com/office/drawing/2014/main" id="{B84DFC17-2946-4C73-89C6-3F6E55293550}"/>
                </a:ext>
              </a:extLst>
            </p:cNvPr>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fr-FR">
                <a:solidFill>
                  <a:schemeClr val="accent2"/>
                </a:solidFill>
                <a:latin typeface="Arial" charset="0"/>
                <a:cs typeface="Arial" charset="0"/>
              </a:endParaRPr>
            </a:p>
          </p:txBody>
        </p:sp>
        <p:sp>
          <p:nvSpPr>
            <p:cNvPr id="1037" name="Rectangle 10">
              <a:extLst>
                <a:ext uri="{FF2B5EF4-FFF2-40B4-BE49-F238E27FC236}">
                  <a16:creationId xmlns:a16="http://schemas.microsoft.com/office/drawing/2014/main" id="{A6B73AC6-E013-4F83-9391-68046EA4344A}"/>
                </a:ext>
              </a:extLst>
            </p:cNvPr>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fr-FR">
                <a:solidFill>
                  <a:schemeClr val="hlink"/>
                </a:solidFill>
                <a:latin typeface="Arial" charset="0"/>
                <a:cs typeface="Arial" charset="0"/>
              </a:endParaRPr>
            </a:p>
          </p:txBody>
        </p:sp>
        <p:sp>
          <p:nvSpPr>
            <p:cNvPr id="1038" name="Rectangle 11">
              <a:extLst>
                <a:ext uri="{FF2B5EF4-FFF2-40B4-BE49-F238E27FC236}">
                  <a16:creationId xmlns:a16="http://schemas.microsoft.com/office/drawing/2014/main" id="{0FEB96E3-18B6-4E2D-9B84-6D6C8B4D01B3}"/>
                </a:ext>
              </a:extLst>
            </p:cNvPr>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fr-FR" sz="2400">
                <a:latin typeface="Times New Roman" pitchFamily="18" charset="0"/>
                <a:cs typeface="Arial" charset="0"/>
              </a:endParaRPr>
            </a:p>
          </p:txBody>
        </p:sp>
        <p:sp>
          <p:nvSpPr>
            <p:cNvPr id="1039" name="Rectangle 12">
              <a:extLst>
                <a:ext uri="{FF2B5EF4-FFF2-40B4-BE49-F238E27FC236}">
                  <a16:creationId xmlns:a16="http://schemas.microsoft.com/office/drawing/2014/main" id="{BF460265-0349-46C6-A026-A5D6B47536F9}"/>
                </a:ext>
              </a:extLst>
            </p:cNvPr>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fr-FR">
                <a:solidFill>
                  <a:schemeClr val="accent2"/>
                </a:solidFill>
                <a:latin typeface="Arial" charset="0"/>
                <a:cs typeface="Arial" charset="0"/>
              </a:endParaRPr>
            </a:p>
          </p:txBody>
        </p:sp>
        <p:sp>
          <p:nvSpPr>
            <p:cNvPr id="1040" name="Rectangle 13">
              <a:extLst>
                <a:ext uri="{FF2B5EF4-FFF2-40B4-BE49-F238E27FC236}">
                  <a16:creationId xmlns:a16="http://schemas.microsoft.com/office/drawing/2014/main" id="{49705862-D1ED-4CEB-B69A-D669F3F96C66}"/>
                </a:ext>
              </a:extLst>
            </p:cNvPr>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fr-FR">
                <a:solidFill>
                  <a:schemeClr val="accent2"/>
                </a:solidFill>
                <a:latin typeface="Arial" charset="0"/>
                <a:cs typeface="Arial" charset="0"/>
              </a:endParaRPr>
            </a:p>
          </p:txBody>
        </p:sp>
      </p:grpSp>
      <p:sp>
        <p:nvSpPr>
          <p:cNvPr id="11269" name="Rectangle 14">
            <a:extLst>
              <a:ext uri="{FF2B5EF4-FFF2-40B4-BE49-F238E27FC236}">
                <a16:creationId xmlns:a16="http://schemas.microsoft.com/office/drawing/2014/main" id="{4AB40276-7BB2-4BE2-BD1E-C1A62C0FB326}"/>
              </a:ext>
            </a:extLst>
          </p:cNvPr>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en-US"/>
              <a:t>Cliquez pour modifier le style du titre</a:t>
            </a:r>
          </a:p>
        </p:txBody>
      </p:sp>
      <p:sp>
        <p:nvSpPr>
          <p:cNvPr id="11270" name="Rectangle 15">
            <a:extLst>
              <a:ext uri="{FF2B5EF4-FFF2-40B4-BE49-F238E27FC236}">
                <a16:creationId xmlns:a16="http://schemas.microsoft.com/office/drawing/2014/main" id="{12077A99-755F-49BE-90A5-D11557746025}"/>
              </a:ext>
            </a:extLst>
          </p:cNvPr>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p>
        </p:txBody>
      </p:sp>
      <p:sp>
        <p:nvSpPr>
          <p:cNvPr id="490512" name="Rectangle 16">
            <a:extLst>
              <a:ext uri="{FF2B5EF4-FFF2-40B4-BE49-F238E27FC236}">
                <a16:creationId xmlns:a16="http://schemas.microsoft.com/office/drawing/2014/main" id="{86229593-AB03-4781-B7DB-23DC8B9A5DD8}"/>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fr-FR"/>
          </a:p>
        </p:txBody>
      </p:sp>
    </p:spTree>
  </p:cSld>
  <p:clrMap bg1="lt1" tx1="dk1" bg2="lt2" tx2="dk2" accent1="accent1" accent2="accent2" accent3="accent3" accent4="accent4" accent5="accent5" accent6="accent6" hlink="hlink" folHlink="folHlink"/>
  <p:sldLayoutIdLst>
    <p:sldLayoutId id="2147483700"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cs typeface="Arial" charset="0"/>
        </a:defRPr>
      </a:lvl2pPr>
      <a:lvl3pPr algn="l" rtl="0" eaLnBrk="0" fontAlgn="base" hangingPunct="0">
        <a:spcBef>
          <a:spcPct val="0"/>
        </a:spcBef>
        <a:spcAft>
          <a:spcPct val="0"/>
        </a:spcAft>
        <a:defRPr sz="4400">
          <a:solidFill>
            <a:schemeClr val="tx1"/>
          </a:solidFill>
          <a:latin typeface="Arial" charset="0"/>
          <a:cs typeface="Arial" charset="0"/>
        </a:defRPr>
      </a:lvl3pPr>
      <a:lvl4pPr algn="l" rtl="0" eaLnBrk="0" fontAlgn="base" hangingPunct="0">
        <a:spcBef>
          <a:spcPct val="0"/>
        </a:spcBef>
        <a:spcAft>
          <a:spcPct val="0"/>
        </a:spcAft>
        <a:defRPr sz="4400">
          <a:solidFill>
            <a:schemeClr val="tx1"/>
          </a:solidFill>
          <a:latin typeface="Arial" charset="0"/>
          <a:cs typeface="Arial" charset="0"/>
        </a:defRPr>
      </a:lvl4pPr>
      <a:lvl5pPr algn="l" rtl="0" eaLnBrk="0" fontAlgn="base" hangingPunct="0">
        <a:spcBef>
          <a:spcPct val="0"/>
        </a:spcBef>
        <a:spcAft>
          <a:spcPct val="0"/>
        </a:spcAft>
        <a:defRPr sz="4400">
          <a:solidFill>
            <a:schemeClr val="tx1"/>
          </a:solidFill>
          <a:latin typeface="Arial" charset="0"/>
          <a:cs typeface="Arial" charset="0"/>
        </a:defRPr>
      </a:lvl5pPr>
      <a:lvl6pPr marL="457200" algn="l" rtl="0" fontAlgn="base">
        <a:spcBef>
          <a:spcPct val="0"/>
        </a:spcBef>
        <a:spcAft>
          <a:spcPct val="0"/>
        </a:spcAft>
        <a:defRPr sz="4400">
          <a:solidFill>
            <a:schemeClr val="tx1"/>
          </a:solidFill>
          <a:latin typeface="Arial" charset="0"/>
          <a:cs typeface="Arial" charset="0"/>
        </a:defRPr>
      </a:lvl6pPr>
      <a:lvl7pPr marL="914400" algn="l" rtl="0" fontAlgn="base">
        <a:spcBef>
          <a:spcPct val="0"/>
        </a:spcBef>
        <a:spcAft>
          <a:spcPct val="0"/>
        </a:spcAft>
        <a:defRPr sz="4400">
          <a:solidFill>
            <a:schemeClr val="tx1"/>
          </a:solidFill>
          <a:latin typeface="Arial" charset="0"/>
          <a:cs typeface="Arial" charset="0"/>
        </a:defRPr>
      </a:lvl7pPr>
      <a:lvl8pPr marL="1371600" algn="l" rtl="0" fontAlgn="base">
        <a:spcBef>
          <a:spcPct val="0"/>
        </a:spcBef>
        <a:spcAft>
          <a:spcPct val="0"/>
        </a:spcAft>
        <a:defRPr sz="4400">
          <a:solidFill>
            <a:schemeClr val="tx1"/>
          </a:solidFill>
          <a:latin typeface="Arial" charset="0"/>
          <a:cs typeface="Arial" charset="0"/>
        </a:defRPr>
      </a:lvl8pPr>
      <a:lvl9pPr marL="1828800" algn="l"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1.wmf"/></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2.emf"/></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6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w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w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9.w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079">
            <a:extLst>
              <a:ext uri="{FF2B5EF4-FFF2-40B4-BE49-F238E27FC236}">
                <a16:creationId xmlns:a16="http://schemas.microsoft.com/office/drawing/2014/main" id="{6DB84700-9FF2-47E9-BC84-0452B80B96A9}"/>
              </a:ext>
            </a:extLst>
          </p:cNvPr>
          <p:cNvSpPr>
            <a:spLocks noChangeArrowheads="1"/>
          </p:cNvSpPr>
          <p:nvPr/>
        </p:nvSpPr>
        <p:spPr bwMode="auto">
          <a:xfrm>
            <a:off x="0" y="0"/>
            <a:ext cx="9144000" cy="1484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3315" name="Rectangle 2076">
            <a:extLst>
              <a:ext uri="{FF2B5EF4-FFF2-40B4-BE49-F238E27FC236}">
                <a16:creationId xmlns:a16="http://schemas.microsoft.com/office/drawing/2014/main" id="{3495EF91-BB29-4688-8647-44C519BFDCE5}"/>
              </a:ext>
            </a:extLst>
          </p:cNvPr>
          <p:cNvSpPr>
            <a:spLocks noChangeArrowheads="1"/>
          </p:cNvSpPr>
          <p:nvPr/>
        </p:nvSpPr>
        <p:spPr bwMode="auto">
          <a:xfrm>
            <a:off x="34925" y="2060575"/>
            <a:ext cx="2952750" cy="504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13316" name="Group 2062">
            <a:extLst>
              <a:ext uri="{FF2B5EF4-FFF2-40B4-BE49-F238E27FC236}">
                <a16:creationId xmlns:a16="http://schemas.microsoft.com/office/drawing/2014/main" id="{FE1082BA-DAA3-4DEC-B133-E258EAFB972F}"/>
              </a:ext>
            </a:extLst>
          </p:cNvPr>
          <p:cNvGrpSpPr>
            <a:grpSpLocks/>
          </p:cNvGrpSpPr>
          <p:nvPr/>
        </p:nvGrpSpPr>
        <p:grpSpPr bwMode="auto">
          <a:xfrm>
            <a:off x="76200" y="3889375"/>
            <a:ext cx="9009063" cy="1052513"/>
            <a:chOff x="0" y="1536"/>
            <a:chExt cx="5675" cy="663"/>
          </a:xfrm>
        </p:grpSpPr>
        <p:grpSp>
          <p:nvGrpSpPr>
            <p:cNvPr id="13324" name="Group 2063">
              <a:extLst>
                <a:ext uri="{FF2B5EF4-FFF2-40B4-BE49-F238E27FC236}">
                  <a16:creationId xmlns:a16="http://schemas.microsoft.com/office/drawing/2014/main" id="{0F94B9E4-51AF-4AC5-8280-4C22E56E6112}"/>
                </a:ext>
              </a:extLst>
            </p:cNvPr>
            <p:cNvGrpSpPr>
              <a:grpSpLocks/>
            </p:cNvGrpSpPr>
            <p:nvPr/>
          </p:nvGrpSpPr>
          <p:grpSpPr bwMode="auto">
            <a:xfrm>
              <a:off x="183" y="1604"/>
              <a:ext cx="448" cy="299"/>
              <a:chOff x="720" y="336"/>
              <a:chExt cx="624" cy="432"/>
            </a:xfrm>
          </p:grpSpPr>
          <p:sp>
            <p:nvSpPr>
              <p:cNvPr id="13331" name="Rectangle 2064">
                <a:extLst>
                  <a:ext uri="{FF2B5EF4-FFF2-40B4-BE49-F238E27FC236}">
                    <a16:creationId xmlns:a16="http://schemas.microsoft.com/office/drawing/2014/main" id="{FC4C63FD-C259-44FD-98C4-31F1CF5367EC}"/>
                  </a:ext>
                </a:extLst>
              </p:cNvPr>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3332" name="Rectangle 2065">
                <a:extLst>
                  <a:ext uri="{FF2B5EF4-FFF2-40B4-BE49-F238E27FC236}">
                    <a16:creationId xmlns:a16="http://schemas.microsoft.com/office/drawing/2014/main" id="{D52AFDAD-7ED4-4C65-86C8-FCA74BDA3685}"/>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13325" name="Group 2066">
              <a:extLst>
                <a:ext uri="{FF2B5EF4-FFF2-40B4-BE49-F238E27FC236}">
                  <a16:creationId xmlns:a16="http://schemas.microsoft.com/office/drawing/2014/main" id="{79F9D138-C03C-408B-B843-5FEF2DE2F98B}"/>
                </a:ext>
              </a:extLst>
            </p:cNvPr>
            <p:cNvGrpSpPr>
              <a:grpSpLocks/>
            </p:cNvGrpSpPr>
            <p:nvPr/>
          </p:nvGrpSpPr>
          <p:grpSpPr bwMode="auto">
            <a:xfrm>
              <a:off x="261" y="1870"/>
              <a:ext cx="465" cy="299"/>
              <a:chOff x="912" y="2640"/>
              <a:chExt cx="672" cy="432"/>
            </a:xfrm>
          </p:grpSpPr>
          <p:sp>
            <p:nvSpPr>
              <p:cNvPr id="13329" name="Rectangle 2067">
                <a:extLst>
                  <a:ext uri="{FF2B5EF4-FFF2-40B4-BE49-F238E27FC236}">
                    <a16:creationId xmlns:a16="http://schemas.microsoft.com/office/drawing/2014/main" id="{74C049FD-A7B5-4381-9E46-EAA713126375}"/>
                  </a:ext>
                </a:extLst>
              </p:cNvPr>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3330" name="Rectangle 2068">
                <a:extLst>
                  <a:ext uri="{FF2B5EF4-FFF2-40B4-BE49-F238E27FC236}">
                    <a16:creationId xmlns:a16="http://schemas.microsoft.com/office/drawing/2014/main" id="{59BA8F39-B82D-4EC9-9EA3-7ED55C658BB1}"/>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13326" name="Rectangle 2069">
              <a:extLst>
                <a:ext uri="{FF2B5EF4-FFF2-40B4-BE49-F238E27FC236}">
                  <a16:creationId xmlns:a16="http://schemas.microsoft.com/office/drawing/2014/main" id="{C5A2DE23-30B8-459D-B558-475BE667A398}"/>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3327" name="Rectangle 2070">
              <a:extLst>
                <a:ext uri="{FF2B5EF4-FFF2-40B4-BE49-F238E27FC236}">
                  <a16:creationId xmlns:a16="http://schemas.microsoft.com/office/drawing/2014/main" id="{1923B95A-9916-4ABA-B4B0-9AA04B54F351}"/>
                </a:ext>
              </a:extLst>
            </p:cNvPr>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3328" name="Rectangle 2071">
              <a:extLst>
                <a:ext uri="{FF2B5EF4-FFF2-40B4-BE49-F238E27FC236}">
                  <a16:creationId xmlns:a16="http://schemas.microsoft.com/office/drawing/2014/main" id="{D4F2F5B6-51E1-4787-90C8-057205773F78}"/>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13317" name="Rectangle 2050">
            <a:extLst>
              <a:ext uri="{FF2B5EF4-FFF2-40B4-BE49-F238E27FC236}">
                <a16:creationId xmlns:a16="http://schemas.microsoft.com/office/drawing/2014/main" id="{040C05C3-B294-4297-A4A7-4B77FF2B35AC}"/>
              </a:ext>
            </a:extLst>
          </p:cNvPr>
          <p:cNvSpPr>
            <a:spLocks noGrp="1" noChangeArrowheads="1"/>
          </p:cNvSpPr>
          <p:nvPr>
            <p:ph type="title"/>
          </p:nvPr>
        </p:nvSpPr>
        <p:spPr>
          <a:xfrm>
            <a:off x="620713" y="741363"/>
            <a:ext cx="9309100" cy="1084262"/>
          </a:xfrm>
        </p:spPr>
        <p:txBody>
          <a:bodyPr/>
          <a:lstStyle/>
          <a:p>
            <a:pPr eaLnBrk="1" hangingPunct="1"/>
            <a:r>
              <a:rPr lang="fr-FR" altLang="en-US" b="1"/>
              <a:t>MODULE DE CREATION D’ENTREPRISES</a:t>
            </a:r>
          </a:p>
        </p:txBody>
      </p:sp>
      <p:sp>
        <p:nvSpPr>
          <p:cNvPr id="13318" name="Rectangle 2054">
            <a:extLst>
              <a:ext uri="{FF2B5EF4-FFF2-40B4-BE49-F238E27FC236}">
                <a16:creationId xmlns:a16="http://schemas.microsoft.com/office/drawing/2014/main" id="{31AA71E1-8B4E-4C34-9157-6B96F6FB6F12}"/>
              </a:ext>
            </a:extLst>
          </p:cNvPr>
          <p:cNvSpPr>
            <a:spLocks noChangeArrowheads="1"/>
          </p:cNvSpPr>
          <p:nvPr/>
        </p:nvSpPr>
        <p:spPr bwMode="auto">
          <a:xfrm>
            <a:off x="304800" y="6324600"/>
            <a:ext cx="2271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1400" b="1">
              <a:solidFill>
                <a:schemeClr val="folHlink"/>
              </a:solidFill>
              <a:latin typeface="Times New Roman" panose="02020603050405020304" pitchFamily="18" charset="0"/>
            </a:endParaRPr>
          </a:p>
        </p:txBody>
      </p:sp>
      <p:sp>
        <p:nvSpPr>
          <p:cNvPr id="13319" name="Rectangle 2057">
            <a:extLst>
              <a:ext uri="{FF2B5EF4-FFF2-40B4-BE49-F238E27FC236}">
                <a16:creationId xmlns:a16="http://schemas.microsoft.com/office/drawing/2014/main" id="{B84FE66C-72C9-4617-897A-A93038095D19}"/>
              </a:ext>
            </a:extLst>
          </p:cNvPr>
          <p:cNvSpPr>
            <a:spLocks noChangeArrowheads="1"/>
          </p:cNvSpPr>
          <p:nvPr/>
        </p:nvSpPr>
        <p:spPr bwMode="auto">
          <a:xfrm>
            <a:off x="3017838" y="2343150"/>
            <a:ext cx="5662612" cy="77788"/>
          </a:xfrm>
          <a:prstGeom prst="rect">
            <a:avLst/>
          </a:prstGeom>
          <a:solidFill>
            <a:srgbClr val="CC6600"/>
          </a:solidFill>
          <a:ln w="34925" cmpd="thinThick">
            <a:solidFill>
              <a:srgbClr val="FFE4C9"/>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kumimoji="1" lang="en-US" altLang="en-US" sz="2400">
              <a:latin typeface="Times New Roman" panose="02020603050405020304" pitchFamily="18" charset="0"/>
            </a:endParaRPr>
          </a:p>
        </p:txBody>
      </p:sp>
      <p:sp>
        <p:nvSpPr>
          <p:cNvPr id="13320" name="Rectangle 2058">
            <a:extLst>
              <a:ext uri="{FF2B5EF4-FFF2-40B4-BE49-F238E27FC236}">
                <a16:creationId xmlns:a16="http://schemas.microsoft.com/office/drawing/2014/main" id="{989A639A-E6B4-4FD7-97B9-62053A88E916}"/>
              </a:ext>
            </a:extLst>
          </p:cNvPr>
          <p:cNvSpPr>
            <a:spLocks noChangeArrowheads="1"/>
          </p:cNvSpPr>
          <p:nvPr/>
        </p:nvSpPr>
        <p:spPr bwMode="auto">
          <a:xfrm>
            <a:off x="490538" y="2060575"/>
            <a:ext cx="5662612" cy="77788"/>
          </a:xfrm>
          <a:prstGeom prst="rect">
            <a:avLst/>
          </a:prstGeom>
          <a:solidFill>
            <a:srgbClr val="CC6600"/>
          </a:solidFill>
          <a:ln w="34925" cmpd="thinThick">
            <a:solidFill>
              <a:srgbClr val="FFE4C9"/>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kumimoji="1" lang="en-US" altLang="en-US" sz="2400">
              <a:latin typeface="Times New Roman" panose="02020603050405020304" pitchFamily="18" charset="0"/>
            </a:endParaRPr>
          </a:p>
        </p:txBody>
      </p:sp>
      <p:sp>
        <p:nvSpPr>
          <p:cNvPr id="13321" name="Rectangle 2060">
            <a:extLst>
              <a:ext uri="{FF2B5EF4-FFF2-40B4-BE49-F238E27FC236}">
                <a16:creationId xmlns:a16="http://schemas.microsoft.com/office/drawing/2014/main" id="{3540912E-38EF-45B8-8F1B-F25B7F45D294}"/>
              </a:ext>
            </a:extLst>
          </p:cNvPr>
          <p:cNvSpPr>
            <a:spLocks noChangeArrowheads="1"/>
          </p:cNvSpPr>
          <p:nvPr/>
        </p:nvSpPr>
        <p:spPr bwMode="auto">
          <a:xfrm>
            <a:off x="914400" y="6172200"/>
            <a:ext cx="7391400" cy="77788"/>
          </a:xfrm>
          <a:prstGeom prst="rect">
            <a:avLst/>
          </a:prstGeom>
          <a:solidFill>
            <a:srgbClr val="CC6600"/>
          </a:solidFill>
          <a:ln w="34925" cmpd="thinThick">
            <a:solidFill>
              <a:srgbClr val="FFE4C9"/>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kumimoji="1" lang="en-US" altLang="en-US" sz="2400">
              <a:latin typeface="Times New Roman" panose="02020603050405020304" pitchFamily="18" charset="0"/>
            </a:endParaRPr>
          </a:p>
        </p:txBody>
      </p:sp>
      <p:pic>
        <p:nvPicPr>
          <p:cNvPr id="13322" name="Picture 2061">
            <a:extLst>
              <a:ext uri="{FF2B5EF4-FFF2-40B4-BE49-F238E27FC236}">
                <a16:creationId xmlns:a16="http://schemas.microsoft.com/office/drawing/2014/main" id="{E3F6391D-1720-47DD-8E74-FF3BE9A4B3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428875"/>
            <a:ext cx="5715000" cy="373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Rectangle 2051">
            <a:extLst>
              <a:ext uri="{FF2B5EF4-FFF2-40B4-BE49-F238E27FC236}">
                <a16:creationId xmlns:a16="http://schemas.microsoft.com/office/drawing/2014/main" id="{A690D532-F37A-4FD7-8FD3-F0E9ECF409B9}"/>
              </a:ext>
            </a:extLst>
          </p:cNvPr>
          <p:cNvSpPr>
            <a:spLocks noGrp="1" noChangeArrowheads="1"/>
          </p:cNvSpPr>
          <p:nvPr>
            <p:ph type="subTitle" idx="4294967295"/>
          </p:nvPr>
        </p:nvSpPr>
        <p:spPr>
          <a:xfrm>
            <a:off x="5410200" y="3429000"/>
            <a:ext cx="3733800" cy="1206500"/>
          </a:xfrm>
        </p:spPr>
        <p:txBody>
          <a:bodyPr/>
          <a:lstStyle/>
          <a:p>
            <a:pPr marL="0" indent="0" algn="ctr">
              <a:spcBef>
                <a:spcPct val="0"/>
              </a:spcBef>
              <a:buClrTx/>
              <a:buFontTx/>
              <a:buNone/>
            </a:pPr>
            <a:r>
              <a:rPr lang="fr-FR" altLang="en-US" sz="3800" b="1" i="1">
                <a:solidFill>
                  <a:srgbClr val="993300"/>
                </a:solidFill>
                <a:latin typeface="Times New Roman" panose="02020603050405020304" pitchFamily="18" charset="0"/>
                <a:cs typeface="Times New Roman" panose="02020603050405020304" pitchFamily="18" charset="0"/>
              </a:rPr>
              <a:t>BUSINESS PLAN</a:t>
            </a:r>
          </a:p>
          <a:p>
            <a:pPr marL="0" indent="0" algn="ctr">
              <a:spcBef>
                <a:spcPct val="0"/>
              </a:spcBef>
              <a:buClrTx/>
              <a:buFontTx/>
              <a:buNone/>
            </a:pPr>
            <a:endParaRPr lang="fr-FR" altLang="en-US" sz="3800" b="1" i="1">
              <a:solidFill>
                <a:srgbClr val="993300"/>
              </a:solidFill>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numéro de diapositive 4">
            <a:extLst>
              <a:ext uri="{FF2B5EF4-FFF2-40B4-BE49-F238E27FC236}">
                <a16:creationId xmlns:a16="http://schemas.microsoft.com/office/drawing/2014/main" id="{B7A39BA4-3733-4BE9-AFBD-01F2714A17D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1EACA66-0FEE-46E2-966B-0ADCB1E68B6F}" type="slidenum">
              <a:rPr lang="fr-FR" altLang="en-US">
                <a:latin typeface="Arial Black" panose="020B0A04020102020204" pitchFamily="34" charset="0"/>
              </a:rPr>
              <a:pPr eaLnBrk="1" hangingPunct="1"/>
              <a:t>10</a:t>
            </a:fld>
            <a:endParaRPr lang="fr-FR" altLang="en-US">
              <a:latin typeface="Arial Black" panose="020B0A04020102020204" pitchFamily="34" charset="0"/>
            </a:endParaRPr>
          </a:p>
        </p:txBody>
      </p:sp>
      <p:sp>
        <p:nvSpPr>
          <p:cNvPr id="22531" name="Rectangle 2">
            <a:extLst>
              <a:ext uri="{FF2B5EF4-FFF2-40B4-BE49-F238E27FC236}">
                <a16:creationId xmlns:a16="http://schemas.microsoft.com/office/drawing/2014/main" id="{31055E11-4AAB-41C6-9FBD-0235F3D03FCB}"/>
              </a:ext>
            </a:extLst>
          </p:cNvPr>
          <p:cNvSpPr>
            <a:spLocks noGrp="1" noChangeArrowheads="1"/>
          </p:cNvSpPr>
          <p:nvPr>
            <p:ph type="title"/>
          </p:nvPr>
        </p:nvSpPr>
        <p:spPr>
          <a:xfrm>
            <a:off x="519113" y="601663"/>
            <a:ext cx="8229600" cy="595312"/>
          </a:xfrm>
          <a:noFill/>
        </p:spPr>
        <p:txBody>
          <a:bodyPr/>
          <a:lstStyle/>
          <a:p>
            <a:pPr algn="ctr" eaLnBrk="1" hangingPunct="1"/>
            <a:r>
              <a:rPr lang="fr-FR" altLang="en-US" sz="2700" b="1">
                <a:solidFill>
                  <a:srgbClr val="A50021"/>
                </a:solidFill>
                <a:latin typeface="Book Antiqua" panose="02040602050305030304" pitchFamily="18" charset="0"/>
                <a:cs typeface="Times New Roman" panose="02020603050405020304" pitchFamily="18" charset="0"/>
              </a:rPr>
              <a:t>LE  PROJET  DE CREATION</a:t>
            </a:r>
          </a:p>
        </p:txBody>
      </p:sp>
      <p:sp>
        <p:nvSpPr>
          <p:cNvPr id="22532" name="Rectangle 3">
            <a:extLst>
              <a:ext uri="{FF2B5EF4-FFF2-40B4-BE49-F238E27FC236}">
                <a16:creationId xmlns:a16="http://schemas.microsoft.com/office/drawing/2014/main" id="{17204BAF-FD07-465C-8907-D0CAC10CE2DD}"/>
              </a:ext>
            </a:extLst>
          </p:cNvPr>
          <p:cNvSpPr>
            <a:spLocks noGrp="1" noChangeArrowheads="1"/>
          </p:cNvSpPr>
          <p:nvPr>
            <p:ph type="body" idx="1"/>
          </p:nvPr>
        </p:nvSpPr>
        <p:spPr>
          <a:xfrm>
            <a:off x="414338" y="1700213"/>
            <a:ext cx="8229600" cy="3886200"/>
          </a:xfrm>
          <a:noFill/>
        </p:spPr>
        <p:txBody>
          <a:bodyPr/>
          <a:lstStyle/>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La définition de son projet personnel est, pour tout créateur d’entreprise, une étape très importante.</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Une création est avant tout l'affaire d'un individu qui se révèlera ou non être « l'homme de la situation » face aux </a:t>
            </a:r>
            <a:r>
              <a:rPr lang="fr-FR" altLang="en-US" sz="2200" b="1">
                <a:cs typeface="Times New Roman" panose="02020603050405020304" pitchFamily="18" charset="0"/>
              </a:rPr>
              <a:t>contraintes et aux sollicitations de son projet.</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Les composantes de ce projet personnel passent par une approche de </a:t>
            </a:r>
            <a:r>
              <a:rPr lang="fr-FR" altLang="en-US" sz="2200" b="1">
                <a:cs typeface="Times New Roman" panose="02020603050405020304" pitchFamily="18" charset="0"/>
              </a:rPr>
              <a:t>ses motivations</a:t>
            </a:r>
            <a:r>
              <a:rPr lang="fr-FR" altLang="en-US" sz="2200">
                <a:cs typeface="Times New Roman" panose="02020603050405020304" pitchFamily="18" charset="0"/>
              </a:rPr>
              <a:t>, de </a:t>
            </a:r>
            <a:r>
              <a:rPr lang="fr-FR" altLang="en-US" sz="2200" b="1">
                <a:cs typeface="Times New Roman" panose="02020603050405020304" pitchFamily="18" charset="0"/>
              </a:rPr>
              <a:t>son bilan</a:t>
            </a:r>
            <a:r>
              <a:rPr lang="fr-FR" altLang="en-US" sz="2200">
                <a:cs typeface="Times New Roman" panose="02020603050405020304" pitchFamily="18" charset="0"/>
              </a:rPr>
              <a:t> </a:t>
            </a:r>
            <a:r>
              <a:rPr lang="fr-FR" altLang="en-US" sz="2200" b="1">
                <a:cs typeface="Times New Roman" panose="02020603050405020304" pitchFamily="18" charset="0"/>
              </a:rPr>
              <a:t>personnel </a:t>
            </a:r>
            <a:r>
              <a:rPr lang="fr-FR" altLang="en-US" sz="2200">
                <a:cs typeface="Times New Roman" panose="02020603050405020304" pitchFamily="18" charset="0"/>
              </a:rPr>
              <a:t>(personnalité, compétences, expérience, potentiel), et de </a:t>
            </a:r>
            <a:r>
              <a:rPr lang="fr-FR" altLang="en-US" sz="2200" b="1">
                <a:cs typeface="Times New Roman" panose="02020603050405020304" pitchFamily="18" charset="0"/>
              </a:rPr>
              <a:t>ses contraintes personnelles</a:t>
            </a:r>
            <a:r>
              <a:rPr lang="fr-FR" altLang="en-US" sz="2200">
                <a:cs typeface="Times New Roman" panose="02020603050405020304" pitchFamily="18" charset="0"/>
              </a:rPr>
              <a:t>. </a:t>
            </a:r>
          </a:p>
        </p:txBody>
      </p:sp>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Espace réservé du numéro de diapositive 4">
            <a:extLst>
              <a:ext uri="{FF2B5EF4-FFF2-40B4-BE49-F238E27FC236}">
                <a16:creationId xmlns:a16="http://schemas.microsoft.com/office/drawing/2014/main" id="{826F454E-1A33-4710-8D00-8BE190F2B9F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BD1ED91-BE95-4E9F-A30C-8A8E098D44FA}" type="slidenum">
              <a:rPr lang="fr-FR" altLang="en-US">
                <a:latin typeface="Arial Black" panose="020B0A04020102020204" pitchFamily="34" charset="0"/>
              </a:rPr>
              <a:pPr eaLnBrk="1" hangingPunct="1"/>
              <a:t>100</a:t>
            </a:fld>
            <a:endParaRPr lang="fr-FR" altLang="en-US">
              <a:latin typeface="Arial Black" panose="020B0A04020102020204" pitchFamily="34" charset="0"/>
            </a:endParaRPr>
          </a:p>
        </p:txBody>
      </p:sp>
      <p:sp>
        <p:nvSpPr>
          <p:cNvPr id="107523" name="Rectangle 2">
            <a:extLst>
              <a:ext uri="{FF2B5EF4-FFF2-40B4-BE49-F238E27FC236}">
                <a16:creationId xmlns:a16="http://schemas.microsoft.com/office/drawing/2014/main" id="{8DDD23F6-F50E-429E-B2A0-D3FC7B9F88CC}"/>
              </a:ext>
            </a:extLst>
          </p:cNvPr>
          <p:cNvSpPr>
            <a:spLocks noGrp="1" noChangeArrowheads="1"/>
          </p:cNvSpPr>
          <p:nvPr>
            <p:ph type="title"/>
          </p:nvPr>
        </p:nvSpPr>
        <p:spPr>
          <a:xfrm>
            <a:off x="457200" y="617538"/>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A MOYEN ET LONG  TERME (suite)</a:t>
            </a:r>
          </a:p>
        </p:txBody>
      </p:sp>
      <p:sp>
        <p:nvSpPr>
          <p:cNvPr id="107524" name="Text Box 3">
            <a:extLst>
              <a:ext uri="{FF2B5EF4-FFF2-40B4-BE49-F238E27FC236}">
                <a16:creationId xmlns:a16="http://schemas.microsoft.com/office/drawing/2014/main" id="{1A1AB1EC-A7D2-4AAD-AD6E-B704994EAEDC}"/>
              </a:ext>
            </a:extLst>
          </p:cNvPr>
          <p:cNvSpPr txBox="1">
            <a:spLocks noChangeArrowheads="1"/>
          </p:cNvSpPr>
          <p:nvPr/>
        </p:nvSpPr>
        <p:spPr bwMode="auto">
          <a:xfrm>
            <a:off x="882650" y="1973263"/>
            <a:ext cx="49196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Quantum de Financement :</a:t>
            </a:r>
          </a:p>
        </p:txBody>
      </p:sp>
      <p:sp>
        <p:nvSpPr>
          <p:cNvPr id="107525" name="Text Box 4">
            <a:extLst>
              <a:ext uri="{FF2B5EF4-FFF2-40B4-BE49-F238E27FC236}">
                <a16:creationId xmlns:a16="http://schemas.microsoft.com/office/drawing/2014/main" id="{06E7CC85-2337-43D0-A915-5F69B49EDCDC}"/>
              </a:ext>
            </a:extLst>
          </p:cNvPr>
          <p:cNvSpPr txBox="1">
            <a:spLocks noChangeArrowheads="1"/>
          </p:cNvSpPr>
          <p:nvPr/>
        </p:nvSpPr>
        <p:spPr bwMode="auto">
          <a:xfrm>
            <a:off x="250825" y="2576513"/>
            <a:ext cx="85772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70 % du programme d’investissement</a:t>
            </a:r>
          </a:p>
        </p:txBody>
      </p:sp>
      <p:sp>
        <p:nvSpPr>
          <p:cNvPr id="107526" name="Text Box 5">
            <a:extLst>
              <a:ext uri="{FF2B5EF4-FFF2-40B4-BE49-F238E27FC236}">
                <a16:creationId xmlns:a16="http://schemas.microsoft.com/office/drawing/2014/main" id="{F07CCD8E-8CBD-466B-AEFA-5EF8F4E474B6}"/>
              </a:ext>
            </a:extLst>
          </p:cNvPr>
          <p:cNvSpPr txBox="1">
            <a:spLocks noChangeArrowheads="1"/>
          </p:cNvSpPr>
          <p:nvPr/>
        </p:nvSpPr>
        <p:spPr bwMode="auto">
          <a:xfrm>
            <a:off x="882650" y="3221038"/>
            <a:ext cx="3343275"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Durée :</a:t>
            </a:r>
          </a:p>
        </p:txBody>
      </p:sp>
      <p:sp>
        <p:nvSpPr>
          <p:cNvPr id="107527" name="Text Box 6">
            <a:extLst>
              <a:ext uri="{FF2B5EF4-FFF2-40B4-BE49-F238E27FC236}">
                <a16:creationId xmlns:a16="http://schemas.microsoft.com/office/drawing/2014/main" id="{F55808FA-57EE-4242-94D1-AC8D10647862}"/>
              </a:ext>
            </a:extLst>
          </p:cNvPr>
          <p:cNvSpPr txBox="1">
            <a:spLocks noChangeArrowheads="1"/>
          </p:cNvSpPr>
          <p:nvPr/>
        </p:nvSpPr>
        <p:spPr bwMode="auto">
          <a:xfrm>
            <a:off x="4284663" y="3213100"/>
            <a:ext cx="17033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None/>
            </a:pPr>
            <a:r>
              <a:rPr lang="fr-FR" altLang="en-US" sz="2400"/>
              <a:t> 12 ans</a:t>
            </a:r>
          </a:p>
        </p:txBody>
      </p:sp>
      <p:sp>
        <p:nvSpPr>
          <p:cNvPr id="107528" name="Text Box 7">
            <a:extLst>
              <a:ext uri="{FF2B5EF4-FFF2-40B4-BE49-F238E27FC236}">
                <a16:creationId xmlns:a16="http://schemas.microsoft.com/office/drawing/2014/main" id="{FBFE808B-4064-4964-82BB-60D1099A4B90}"/>
              </a:ext>
            </a:extLst>
          </p:cNvPr>
          <p:cNvSpPr txBox="1">
            <a:spLocks noChangeArrowheads="1"/>
          </p:cNvSpPr>
          <p:nvPr/>
        </p:nvSpPr>
        <p:spPr bwMode="auto">
          <a:xfrm>
            <a:off x="882650" y="3932238"/>
            <a:ext cx="176530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Différé :</a:t>
            </a:r>
          </a:p>
        </p:txBody>
      </p:sp>
      <p:sp>
        <p:nvSpPr>
          <p:cNvPr id="107529" name="Text Box 8">
            <a:extLst>
              <a:ext uri="{FF2B5EF4-FFF2-40B4-BE49-F238E27FC236}">
                <a16:creationId xmlns:a16="http://schemas.microsoft.com/office/drawing/2014/main" id="{1CB7F189-D9D7-48F3-8423-60F78C273645}"/>
              </a:ext>
            </a:extLst>
          </p:cNvPr>
          <p:cNvSpPr txBox="1">
            <a:spLocks noChangeArrowheads="1"/>
          </p:cNvSpPr>
          <p:nvPr/>
        </p:nvSpPr>
        <p:spPr bwMode="auto">
          <a:xfrm>
            <a:off x="2771775" y="3937000"/>
            <a:ext cx="29638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None/>
            </a:pPr>
            <a:r>
              <a:rPr lang="fr-FR" altLang="en-US" sz="2400"/>
              <a:t>  2 ans </a:t>
            </a:r>
          </a:p>
        </p:txBody>
      </p:sp>
      <p:sp>
        <p:nvSpPr>
          <p:cNvPr id="107530" name="Text Box 9">
            <a:extLst>
              <a:ext uri="{FF2B5EF4-FFF2-40B4-BE49-F238E27FC236}">
                <a16:creationId xmlns:a16="http://schemas.microsoft.com/office/drawing/2014/main" id="{0604BBC4-BE83-4AD7-BF3C-F0F6D5AE04CE}"/>
              </a:ext>
            </a:extLst>
          </p:cNvPr>
          <p:cNvSpPr txBox="1">
            <a:spLocks noChangeArrowheads="1"/>
          </p:cNvSpPr>
          <p:nvPr/>
        </p:nvSpPr>
        <p:spPr bwMode="auto">
          <a:xfrm>
            <a:off x="838200" y="4810125"/>
            <a:ext cx="29003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Taux d ’Intérêt:</a:t>
            </a:r>
          </a:p>
        </p:txBody>
      </p:sp>
      <p:sp>
        <p:nvSpPr>
          <p:cNvPr id="107531" name="Text Box 10">
            <a:extLst>
              <a:ext uri="{FF2B5EF4-FFF2-40B4-BE49-F238E27FC236}">
                <a16:creationId xmlns:a16="http://schemas.microsoft.com/office/drawing/2014/main" id="{56965753-B9E1-4638-9FB4-6C12CEE1E437}"/>
              </a:ext>
            </a:extLst>
          </p:cNvPr>
          <p:cNvSpPr txBox="1">
            <a:spLocks noChangeArrowheads="1"/>
          </p:cNvSpPr>
          <p:nvPr/>
        </p:nvSpPr>
        <p:spPr bwMode="auto">
          <a:xfrm>
            <a:off x="323850" y="5419725"/>
            <a:ext cx="88201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6,95 %  si durée = 7ans</a:t>
            </a:r>
          </a:p>
          <a:p>
            <a:pPr algn="just">
              <a:buClr>
                <a:srgbClr val="000066"/>
              </a:buClr>
              <a:buFont typeface="Wingdings" panose="05000000000000000000" pitchFamily="2" charset="2"/>
              <a:buChar char="è"/>
            </a:pPr>
            <a:r>
              <a:rPr lang="fr-FR" altLang="en-US" sz="2400"/>
              <a:t>7,95 %  si durée &gt; 7 ans</a:t>
            </a:r>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Espace réservé du numéro de diapositive 4">
            <a:extLst>
              <a:ext uri="{FF2B5EF4-FFF2-40B4-BE49-F238E27FC236}">
                <a16:creationId xmlns:a16="http://schemas.microsoft.com/office/drawing/2014/main" id="{9B3DFAA8-F968-4278-99F7-D001A8916B8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C515425-5014-4D0A-A393-72AF18FD3A70}" type="slidenum">
              <a:rPr lang="fr-FR" altLang="en-US">
                <a:latin typeface="Arial Black" panose="020B0A04020102020204" pitchFamily="34" charset="0"/>
              </a:rPr>
              <a:pPr eaLnBrk="1" hangingPunct="1"/>
              <a:t>101</a:t>
            </a:fld>
            <a:endParaRPr lang="fr-FR" altLang="en-US">
              <a:latin typeface="Arial Black" panose="020B0A04020102020204" pitchFamily="34" charset="0"/>
            </a:endParaRPr>
          </a:p>
        </p:txBody>
      </p:sp>
      <p:sp>
        <p:nvSpPr>
          <p:cNvPr id="108547" name="Rectangle 2">
            <a:extLst>
              <a:ext uri="{FF2B5EF4-FFF2-40B4-BE49-F238E27FC236}">
                <a16:creationId xmlns:a16="http://schemas.microsoft.com/office/drawing/2014/main" id="{65690963-C24A-44A0-A779-DC48A3084B19}"/>
              </a:ext>
            </a:extLst>
          </p:cNvPr>
          <p:cNvSpPr>
            <a:spLocks noGrp="1" noChangeArrowheads="1"/>
          </p:cNvSpPr>
          <p:nvPr>
            <p:ph type="title"/>
          </p:nvPr>
        </p:nvSpPr>
        <p:spPr>
          <a:xfrm>
            <a:off x="457200" y="4730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A MOYEN ET LONG  TERME (suite)</a:t>
            </a:r>
          </a:p>
        </p:txBody>
      </p:sp>
      <p:sp>
        <p:nvSpPr>
          <p:cNvPr id="108548" name="Text Box 3">
            <a:extLst>
              <a:ext uri="{FF2B5EF4-FFF2-40B4-BE49-F238E27FC236}">
                <a16:creationId xmlns:a16="http://schemas.microsoft.com/office/drawing/2014/main" id="{035BC016-A3B1-49D6-B975-0B1B14610429}"/>
              </a:ext>
            </a:extLst>
          </p:cNvPr>
          <p:cNvSpPr txBox="1">
            <a:spLocks noChangeArrowheads="1"/>
          </p:cNvSpPr>
          <p:nvPr/>
        </p:nvSpPr>
        <p:spPr bwMode="auto">
          <a:xfrm>
            <a:off x="1058863" y="1698625"/>
            <a:ext cx="365760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Remboursement :</a:t>
            </a:r>
          </a:p>
        </p:txBody>
      </p:sp>
      <p:sp>
        <p:nvSpPr>
          <p:cNvPr id="108549" name="Text Box 4">
            <a:extLst>
              <a:ext uri="{FF2B5EF4-FFF2-40B4-BE49-F238E27FC236}">
                <a16:creationId xmlns:a16="http://schemas.microsoft.com/office/drawing/2014/main" id="{C8E41747-A602-4B08-97E2-2995AD945F7F}"/>
              </a:ext>
            </a:extLst>
          </p:cNvPr>
          <p:cNvSpPr txBox="1">
            <a:spLocks noChangeArrowheads="1"/>
          </p:cNvSpPr>
          <p:nvPr/>
        </p:nvSpPr>
        <p:spPr bwMode="auto">
          <a:xfrm>
            <a:off x="323850" y="2351088"/>
            <a:ext cx="84248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Trimestriel, Quadrimestriel, Semestriel ou Annuel</a:t>
            </a:r>
          </a:p>
        </p:txBody>
      </p:sp>
      <p:sp>
        <p:nvSpPr>
          <p:cNvPr id="108550" name="Text Box 5">
            <a:extLst>
              <a:ext uri="{FF2B5EF4-FFF2-40B4-BE49-F238E27FC236}">
                <a16:creationId xmlns:a16="http://schemas.microsoft.com/office/drawing/2014/main" id="{1A19D607-6A07-4DB8-9B8E-49B650FDB847}"/>
              </a:ext>
            </a:extLst>
          </p:cNvPr>
          <p:cNvSpPr txBox="1">
            <a:spLocks noChangeArrowheads="1"/>
          </p:cNvSpPr>
          <p:nvPr/>
        </p:nvSpPr>
        <p:spPr bwMode="auto">
          <a:xfrm>
            <a:off x="1058863" y="2925763"/>
            <a:ext cx="2144712"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Garanties :</a:t>
            </a:r>
          </a:p>
        </p:txBody>
      </p:sp>
      <p:sp>
        <p:nvSpPr>
          <p:cNvPr id="108551" name="Text Box 6">
            <a:extLst>
              <a:ext uri="{FF2B5EF4-FFF2-40B4-BE49-F238E27FC236}">
                <a16:creationId xmlns:a16="http://schemas.microsoft.com/office/drawing/2014/main" id="{19E4F419-519C-47C0-81AE-F3E6C12CC235}"/>
              </a:ext>
            </a:extLst>
          </p:cNvPr>
          <p:cNvSpPr txBox="1">
            <a:spLocks noChangeArrowheads="1"/>
          </p:cNvSpPr>
          <p:nvPr/>
        </p:nvSpPr>
        <p:spPr bwMode="auto">
          <a:xfrm>
            <a:off x="323850" y="3527425"/>
            <a:ext cx="8424863"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Hypothèques SUR T.F ,</a:t>
            </a:r>
          </a:p>
          <a:p>
            <a:pPr algn="just">
              <a:buClr>
                <a:srgbClr val="000066"/>
              </a:buClr>
              <a:buFont typeface="Wingdings" panose="05000000000000000000" pitchFamily="2" charset="2"/>
              <a:buChar char="è"/>
            </a:pPr>
            <a:r>
              <a:rPr lang="fr-FR" altLang="en-US" sz="2400"/>
              <a:t>Nantissement sur FDC ,</a:t>
            </a:r>
          </a:p>
          <a:p>
            <a:pPr algn="just">
              <a:buClr>
                <a:srgbClr val="000066"/>
              </a:buClr>
              <a:buFont typeface="Wingdings" panose="05000000000000000000" pitchFamily="2" charset="2"/>
              <a:buChar char="è"/>
            </a:pPr>
            <a:r>
              <a:rPr lang="fr-FR" altLang="en-US" sz="2400"/>
              <a:t>Nantissement du matériel à acquérir,</a:t>
            </a:r>
          </a:p>
          <a:p>
            <a:pPr algn="just">
              <a:buClr>
                <a:srgbClr val="000066"/>
              </a:buClr>
              <a:buFont typeface="Wingdings" panose="05000000000000000000" pitchFamily="2" charset="2"/>
              <a:buChar char="è"/>
            </a:pPr>
            <a:r>
              <a:rPr lang="fr-FR" altLang="en-US" sz="2400"/>
              <a:t>Délégation d’assurance incendie, vol, …</a:t>
            </a:r>
          </a:p>
          <a:p>
            <a:pPr algn="just">
              <a:buClr>
                <a:srgbClr val="000066"/>
              </a:buClr>
              <a:buFont typeface="Wingdings" panose="05000000000000000000" pitchFamily="2" charset="2"/>
              <a:buChar char="è"/>
            </a:pPr>
            <a:r>
              <a:rPr lang="fr-FR" altLang="en-US" sz="2400"/>
              <a:t>Délégation d’assurance décès toutes causes,</a:t>
            </a:r>
          </a:p>
          <a:p>
            <a:pPr algn="just">
              <a:buClr>
                <a:srgbClr val="000066"/>
              </a:buClr>
              <a:buFont typeface="Wingdings" panose="05000000000000000000" pitchFamily="2" charset="2"/>
              <a:buChar char="è"/>
            </a:pPr>
            <a:r>
              <a:rPr lang="fr-FR" altLang="en-US" sz="2400"/>
              <a:t>Subrogation dans les droits du vendeur,</a:t>
            </a:r>
          </a:p>
          <a:p>
            <a:pPr algn="just">
              <a:buClr>
                <a:srgbClr val="000066"/>
              </a:buClr>
              <a:buFont typeface="Wingdings" panose="05000000000000000000" pitchFamily="2" charset="2"/>
              <a:buChar char="è"/>
            </a:pPr>
            <a:r>
              <a:rPr lang="fr-FR" altLang="en-US" sz="2400"/>
              <a:t>Caution des associés,</a:t>
            </a:r>
          </a:p>
          <a:p>
            <a:pPr algn="just">
              <a:buClr>
                <a:srgbClr val="000066"/>
              </a:buClr>
              <a:buFont typeface="Wingdings" panose="05000000000000000000" pitchFamily="2" charset="2"/>
              <a:buChar char="è"/>
            </a:pPr>
            <a:r>
              <a:rPr lang="fr-FR" altLang="en-US" sz="2400"/>
              <a:t>Aval CCG à hauteur de 50% du crédit etc.</a:t>
            </a: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Espace réservé du numéro de diapositive 4">
            <a:extLst>
              <a:ext uri="{FF2B5EF4-FFF2-40B4-BE49-F238E27FC236}">
                <a16:creationId xmlns:a16="http://schemas.microsoft.com/office/drawing/2014/main" id="{AAB30C15-B94D-4C55-9F05-F7A55DBF101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EC09154-C536-4496-9A24-79EC19765501}" type="slidenum">
              <a:rPr lang="fr-FR" altLang="en-US">
                <a:latin typeface="Arial Black" panose="020B0A04020102020204" pitchFamily="34" charset="0"/>
              </a:rPr>
              <a:pPr eaLnBrk="1" hangingPunct="1"/>
              <a:t>102</a:t>
            </a:fld>
            <a:endParaRPr lang="fr-FR" altLang="en-US">
              <a:latin typeface="Arial Black" panose="020B0A04020102020204" pitchFamily="34" charset="0"/>
            </a:endParaRPr>
          </a:p>
        </p:txBody>
      </p:sp>
      <p:sp>
        <p:nvSpPr>
          <p:cNvPr id="109571" name="Rectangle 2">
            <a:extLst>
              <a:ext uri="{FF2B5EF4-FFF2-40B4-BE49-F238E27FC236}">
                <a16:creationId xmlns:a16="http://schemas.microsoft.com/office/drawing/2014/main" id="{282BF6FE-3C6C-45D4-90BD-244F117BC2B0}"/>
              </a:ext>
            </a:extLst>
          </p:cNvPr>
          <p:cNvSpPr>
            <a:spLocks noGrp="1" noChangeArrowheads="1"/>
          </p:cNvSpPr>
          <p:nvPr>
            <p:ph type="title"/>
          </p:nvPr>
        </p:nvSpPr>
        <p:spPr>
          <a:xfrm>
            <a:off x="519113" y="617538"/>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PRÊT PARTICIPATIF BANK AL AMAL</a:t>
            </a:r>
          </a:p>
        </p:txBody>
      </p:sp>
      <p:sp>
        <p:nvSpPr>
          <p:cNvPr id="109572" name="Text Box 3">
            <a:extLst>
              <a:ext uri="{FF2B5EF4-FFF2-40B4-BE49-F238E27FC236}">
                <a16:creationId xmlns:a16="http://schemas.microsoft.com/office/drawing/2014/main" id="{3A68DCD4-3028-4FC6-83F3-058339B1A871}"/>
              </a:ext>
            </a:extLst>
          </p:cNvPr>
          <p:cNvSpPr txBox="1">
            <a:spLocks noChangeArrowheads="1"/>
          </p:cNvSpPr>
          <p:nvPr/>
        </p:nvSpPr>
        <p:spPr bwMode="auto">
          <a:xfrm>
            <a:off x="1047750" y="1982788"/>
            <a:ext cx="46037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Objet de Financement  :</a:t>
            </a:r>
          </a:p>
        </p:txBody>
      </p:sp>
      <p:sp>
        <p:nvSpPr>
          <p:cNvPr id="109573" name="Text Box 4">
            <a:extLst>
              <a:ext uri="{FF2B5EF4-FFF2-40B4-BE49-F238E27FC236}">
                <a16:creationId xmlns:a16="http://schemas.microsoft.com/office/drawing/2014/main" id="{190551DC-D28C-4E14-9E28-FA0E10633437}"/>
              </a:ext>
            </a:extLst>
          </p:cNvPr>
          <p:cNvSpPr txBox="1">
            <a:spLocks noChangeArrowheads="1"/>
          </p:cNvSpPr>
          <p:nvPr/>
        </p:nvSpPr>
        <p:spPr bwMode="auto">
          <a:xfrm>
            <a:off x="387350" y="2592388"/>
            <a:ext cx="85058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 Création, Extension ou Modernisation</a:t>
            </a:r>
          </a:p>
        </p:txBody>
      </p:sp>
      <p:sp>
        <p:nvSpPr>
          <p:cNvPr id="109574" name="Text Box 5">
            <a:extLst>
              <a:ext uri="{FF2B5EF4-FFF2-40B4-BE49-F238E27FC236}">
                <a16:creationId xmlns:a16="http://schemas.microsoft.com/office/drawing/2014/main" id="{0C959D2E-4CEE-472E-ADA0-81B0B59311E5}"/>
              </a:ext>
            </a:extLst>
          </p:cNvPr>
          <p:cNvSpPr txBox="1">
            <a:spLocks noChangeArrowheads="1"/>
          </p:cNvSpPr>
          <p:nvPr/>
        </p:nvSpPr>
        <p:spPr bwMode="auto">
          <a:xfrm>
            <a:off x="1049338" y="3219450"/>
            <a:ext cx="3090862"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Bénéficiaires :</a:t>
            </a:r>
          </a:p>
        </p:txBody>
      </p:sp>
      <p:sp>
        <p:nvSpPr>
          <p:cNvPr id="109575" name="Text Box 6">
            <a:extLst>
              <a:ext uri="{FF2B5EF4-FFF2-40B4-BE49-F238E27FC236}">
                <a16:creationId xmlns:a16="http://schemas.microsoft.com/office/drawing/2014/main" id="{FE02B091-DFFC-48D7-8BD5-DA3E5E60B719}"/>
              </a:ext>
            </a:extLst>
          </p:cNvPr>
          <p:cNvSpPr txBox="1">
            <a:spLocks noChangeArrowheads="1"/>
          </p:cNvSpPr>
          <p:nvPr/>
        </p:nvSpPr>
        <p:spPr bwMode="auto">
          <a:xfrm>
            <a:off x="387350" y="3833813"/>
            <a:ext cx="8505825"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Entreprise produisant des biens et services promues par des Marocains Résidant à l ’Étranger détenant 20% du Capital.</a:t>
            </a:r>
          </a:p>
        </p:txBody>
      </p:sp>
      <p:sp>
        <p:nvSpPr>
          <p:cNvPr id="109576" name="Text Box 7">
            <a:extLst>
              <a:ext uri="{FF2B5EF4-FFF2-40B4-BE49-F238E27FC236}">
                <a16:creationId xmlns:a16="http://schemas.microsoft.com/office/drawing/2014/main" id="{01B46FF1-A22B-4A8C-859F-FCE631182BD1}"/>
              </a:ext>
            </a:extLst>
          </p:cNvPr>
          <p:cNvSpPr txBox="1">
            <a:spLocks noChangeArrowheads="1"/>
          </p:cNvSpPr>
          <p:nvPr/>
        </p:nvSpPr>
        <p:spPr bwMode="auto">
          <a:xfrm>
            <a:off x="1038225" y="5149850"/>
            <a:ext cx="65579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Programme d ’Investissement :</a:t>
            </a:r>
          </a:p>
        </p:txBody>
      </p:sp>
      <p:sp>
        <p:nvSpPr>
          <p:cNvPr id="109577" name="Text Box 8">
            <a:extLst>
              <a:ext uri="{FF2B5EF4-FFF2-40B4-BE49-F238E27FC236}">
                <a16:creationId xmlns:a16="http://schemas.microsoft.com/office/drawing/2014/main" id="{6AC30CB6-519B-4310-A3FA-6AD793C8F28D}"/>
              </a:ext>
            </a:extLst>
          </p:cNvPr>
          <p:cNvSpPr txBox="1">
            <a:spLocks noChangeArrowheads="1"/>
          </p:cNvSpPr>
          <p:nvPr/>
        </p:nvSpPr>
        <p:spPr bwMode="auto">
          <a:xfrm>
            <a:off x="323850" y="5795963"/>
            <a:ext cx="850741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Pas de plafond</a:t>
            </a:r>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Espace réservé du numéro de diapositive 4">
            <a:extLst>
              <a:ext uri="{FF2B5EF4-FFF2-40B4-BE49-F238E27FC236}">
                <a16:creationId xmlns:a16="http://schemas.microsoft.com/office/drawing/2014/main" id="{EAD5A884-32B0-4EC2-808A-875767DF4AE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DEAC885-BD8D-4CB6-A717-9101A383862C}" type="slidenum">
              <a:rPr lang="fr-FR" altLang="en-US">
                <a:latin typeface="Arial Black" panose="020B0A04020102020204" pitchFamily="34" charset="0"/>
              </a:rPr>
              <a:pPr eaLnBrk="1" hangingPunct="1"/>
              <a:t>103</a:t>
            </a:fld>
            <a:endParaRPr lang="fr-FR" altLang="en-US">
              <a:latin typeface="Arial Black" panose="020B0A04020102020204" pitchFamily="34" charset="0"/>
            </a:endParaRPr>
          </a:p>
        </p:txBody>
      </p:sp>
      <p:sp>
        <p:nvSpPr>
          <p:cNvPr id="110595" name="Rectangle 2">
            <a:extLst>
              <a:ext uri="{FF2B5EF4-FFF2-40B4-BE49-F238E27FC236}">
                <a16:creationId xmlns:a16="http://schemas.microsoft.com/office/drawing/2014/main" id="{0707F784-6A10-4EB4-9266-7922D4BE1328}"/>
              </a:ext>
            </a:extLst>
          </p:cNvPr>
          <p:cNvSpPr>
            <a:spLocks noGrp="1" noChangeArrowheads="1"/>
          </p:cNvSpPr>
          <p:nvPr>
            <p:ph type="title"/>
          </p:nvPr>
        </p:nvSpPr>
        <p:spPr>
          <a:xfrm>
            <a:off x="457200" y="5445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PRÊT PARTICIPATIF BANK AL AMAL (suite)</a:t>
            </a:r>
          </a:p>
        </p:txBody>
      </p:sp>
      <p:sp>
        <p:nvSpPr>
          <p:cNvPr id="110596" name="Text Box 3">
            <a:extLst>
              <a:ext uri="{FF2B5EF4-FFF2-40B4-BE49-F238E27FC236}">
                <a16:creationId xmlns:a16="http://schemas.microsoft.com/office/drawing/2014/main" id="{7968F463-0E01-4669-B71A-44438B1F48A2}"/>
              </a:ext>
            </a:extLst>
          </p:cNvPr>
          <p:cNvSpPr txBox="1">
            <a:spLocks noChangeArrowheads="1"/>
          </p:cNvSpPr>
          <p:nvPr/>
        </p:nvSpPr>
        <p:spPr bwMode="auto">
          <a:xfrm>
            <a:off x="882650" y="1889125"/>
            <a:ext cx="49196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Quantum de Financement :</a:t>
            </a:r>
          </a:p>
        </p:txBody>
      </p:sp>
      <p:sp>
        <p:nvSpPr>
          <p:cNvPr id="110597" name="Text Box 4">
            <a:extLst>
              <a:ext uri="{FF2B5EF4-FFF2-40B4-BE49-F238E27FC236}">
                <a16:creationId xmlns:a16="http://schemas.microsoft.com/office/drawing/2014/main" id="{0BB4C41C-DBF5-4059-A50A-96607962D84F}"/>
              </a:ext>
            </a:extLst>
          </p:cNvPr>
          <p:cNvSpPr txBox="1">
            <a:spLocks noChangeArrowheads="1"/>
          </p:cNvSpPr>
          <p:nvPr/>
        </p:nvSpPr>
        <p:spPr bwMode="auto">
          <a:xfrm>
            <a:off x="395288" y="2420938"/>
            <a:ext cx="8497887"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40% avec un plafond de 1% des fonds propres de BANK AL AMAL (soit actuellement 5 M DH).</a:t>
            </a:r>
          </a:p>
        </p:txBody>
      </p:sp>
      <p:sp>
        <p:nvSpPr>
          <p:cNvPr id="110598" name="Text Box 5">
            <a:extLst>
              <a:ext uri="{FF2B5EF4-FFF2-40B4-BE49-F238E27FC236}">
                <a16:creationId xmlns:a16="http://schemas.microsoft.com/office/drawing/2014/main" id="{9C8C851F-B69B-4653-BB03-888B8694B5A3}"/>
              </a:ext>
            </a:extLst>
          </p:cNvPr>
          <p:cNvSpPr txBox="1">
            <a:spLocks noChangeArrowheads="1"/>
          </p:cNvSpPr>
          <p:nvPr/>
        </p:nvSpPr>
        <p:spPr bwMode="auto">
          <a:xfrm>
            <a:off x="882650" y="3451225"/>
            <a:ext cx="3279775"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Durée Maximale :</a:t>
            </a:r>
          </a:p>
        </p:txBody>
      </p:sp>
      <p:sp>
        <p:nvSpPr>
          <p:cNvPr id="110599" name="Text Box 6">
            <a:extLst>
              <a:ext uri="{FF2B5EF4-FFF2-40B4-BE49-F238E27FC236}">
                <a16:creationId xmlns:a16="http://schemas.microsoft.com/office/drawing/2014/main" id="{BC162D4C-173F-4466-A748-1CC2B058F2EE}"/>
              </a:ext>
            </a:extLst>
          </p:cNvPr>
          <p:cNvSpPr txBox="1">
            <a:spLocks noChangeArrowheads="1"/>
          </p:cNvSpPr>
          <p:nvPr/>
        </p:nvSpPr>
        <p:spPr bwMode="auto">
          <a:xfrm>
            <a:off x="4351338" y="3516313"/>
            <a:ext cx="17033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15 ans</a:t>
            </a:r>
          </a:p>
        </p:txBody>
      </p:sp>
      <p:sp>
        <p:nvSpPr>
          <p:cNvPr id="110600" name="Text Box 7">
            <a:extLst>
              <a:ext uri="{FF2B5EF4-FFF2-40B4-BE49-F238E27FC236}">
                <a16:creationId xmlns:a16="http://schemas.microsoft.com/office/drawing/2014/main" id="{A160E70F-E32B-468A-B7CD-F206469F62B3}"/>
              </a:ext>
            </a:extLst>
          </p:cNvPr>
          <p:cNvSpPr txBox="1">
            <a:spLocks noChangeArrowheads="1"/>
          </p:cNvSpPr>
          <p:nvPr/>
        </p:nvSpPr>
        <p:spPr bwMode="auto">
          <a:xfrm>
            <a:off x="882650" y="4162425"/>
            <a:ext cx="176530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Différé :</a:t>
            </a:r>
          </a:p>
        </p:txBody>
      </p:sp>
      <p:sp>
        <p:nvSpPr>
          <p:cNvPr id="110601" name="Text Box 8">
            <a:extLst>
              <a:ext uri="{FF2B5EF4-FFF2-40B4-BE49-F238E27FC236}">
                <a16:creationId xmlns:a16="http://schemas.microsoft.com/office/drawing/2014/main" id="{674ECA06-A634-4CE1-B277-88F9AADADFBD}"/>
              </a:ext>
            </a:extLst>
          </p:cNvPr>
          <p:cNvSpPr txBox="1">
            <a:spLocks noChangeArrowheads="1"/>
          </p:cNvSpPr>
          <p:nvPr/>
        </p:nvSpPr>
        <p:spPr bwMode="auto">
          <a:xfrm>
            <a:off x="3027363" y="4241800"/>
            <a:ext cx="2963862"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2 ans</a:t>
            </a:r>
          </a:p>
        </p:txBody>
      </p:sp>
      <p:sp>
        <p:nvSpPr>
          <p:cNvPr id="110602" name="Text Box 9">
            <a:extLst>
              <a:ext uri="{FF2B5EF4-FFF2-40B4-BE49-F238E27FC236}">
                <a16:creationId xmlns:a16="http://schemas.microsoft.com/office/drawing/2014/main" id="{4DA836DB-F3B3-4A52-B24A-51182B56DA72}"/>
              </a:ext>
            </a:extLst>
          </p:cNvPr>
          <p:cNvSpPr txBox="1">
            <a:spLocks noChangeArrowheads="1"/>
          </p:cNvSpPr>
          <p:nvPr/>
        </p:nvSpPr>
        <p:spPr bwMode="auto">
          <a:xfrm>
            <a:off x="946150" y="4903788"/>
            <a:ext cx="29003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Taux d ’Intérêt  :</a:t>
            </a:r>
          </a:p>
        </p:txBody>
      </p:sp>
      <p:sp>
        <p:nvSpPr>
          <p:cNvPr id="110603" name="Text Box 10">
            <a:extLst>
              <a:ext uri="{FF2B5EF4-FFF2-40B4-BE49-F238E27FC236}">
                <a16:creationId xmlns:a16="http://schemas.microsoft.com/office/drawing/2014/main" id="{1AE94472-C465-4181-BB80-D88D11075198}"/>
              </a:ext>
            </a:extLst>
          </p:cNvPr>
          <p:cNvSpPr txBox="1">
            <a:spLocks noChangeArrowheads="1"/>
          </p:cNvSpPr>
          <p:nvPr/>
        </p:nvSpPr>
        <p:spPr bwMode="auto">
          <a:xfrm>
            <a:off x="395288" y="5502275"/>
            <a:ext cx="53959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7,5% si durée </a:t>
            </a:r>
            <a:r>
              <a:rPr lang="fr-FR" altLang="en-US" sz="2400">
                <a:sym typeface="Symbol" panose="05050102010706020507" pitchFamily="18" charset="2"/>
              </a:rPr>
              <a:t></a:t>
            </a:r>
            <a:r>
              <a:rPr lang="fr-FR" altLang="en-US" sz="2400"/>
              <a:t> 10 ans</a:t>
            </a:r>
          </a:p>
          <a:p>
            <a:pPr algn="just">
              <a:buClr>
                <a:srgbClr val="000066"/>
              </a:buClr>
              <a:buFont typeface="Wingdings" panose="05000000000000000000" pitchFamily="2" charset="2"/>
              <a:buChar char="è"/>
            </a:pPr>
            <a:r>
              <a:rPr lang="fr-FR" altLang="en-US" sz="2400"/>
              <a:t>8,5% si Durée </a:t>
            </a:r>
            <a:r>
              <a:rPr lang="fr-FR" altLang="en-US" sz="2400">
                <a:sym typeface="Symbol" panose="05050102010706020507" pitchFamily="18" charset="2"/>
              </a:rPr>
              <a:t> </a:t>
            </a:r>
            <a:r>
              <a:rPr lang="fr-FR" altLang="en-US" sz="2400"/>
              <a:t>10 ans</a:t>
            </a:r>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Espace réservé du numéro de diapositive 2">
            <a:extLst>
              <a:ext uri="{FF2B5EF4-FFF2-40B4-BE49-F238E27FC236}">
                <a16:creationId xmlns:a16="http://schemas.microsoft.com/office/drawing/2014/main" id="{83F587EA-4C64-4631-A282-6C5359801A6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B7F09D9-B6B6-4202-827C-4F32A3F10AE2}" type="slidenum">
              <a:rPr lang="fr-FR" altLang="en-US">
                <a:latin typeface="Arial Black" panose="020B0A04020102020204" pitchFamily="34" charset="0"/>
              </a:rPr>
              <a:pPr eaLnBrk="1" hangingPunct="1"/>
              <a:t>104</a:t>
            </a:fld>
            <a:endParaRPr lang="fr-FR" altLang="en-US">
              <a:latin typeface="Arial Black" panose="020B0A04020102020204" pitchFamily="34" charset="0"/>
            </a:endParaRPr>
          </a:p>
        </p:txBody>
      </p:sp>
      <p:sp>
        <p:nvSpPr>
          <p:cNvPr id="111619" name="Rectangle 2">
            <a:extLst>
              <a:ext uri="{FF2B5EF4-FFF2-40B4-BE49-F238E27FC236}">
                <a16:creationId xmlns:a16="http://schemas.microsoft.com/office/drawing/2014/main" id="{202009AB-7D7F-4877-8061-FE77084A2AE1}"/>
              </a:ext>
            </a:extLst>
          </p:cNvPr>
          <p:cNvSpPr>
            <a:spLocks noGrp="1" noChangeArrowheads="1"/>
          </p:cNvSpPr>
          <p:nvPr>
            <p:ph type="title" idx="4294967295"/>
          </p:nvPr>
        </p:nvSpPr>
        <p:spPr>
          <a:xfrm>
            <a:off x="590550" y="3333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PRÊT PARTICIPATIF BANK AL AMAL (suite)</a:t>
            </a:r>
          </a:p>
        </p:txBody>
      </p:sp>
      <p:sp>
        <p:nvSpPr>
          <p:cNvPr id="111620" name="Text Box 3">
            <a:extLst>
              <a:ext uri="{FF2B5EF4-FFF2-40B4-BE49-F238E27FC236}">
                <a16:creationId xmlns:a16="http://schemas.microsoft.com/office/drawing/2014/main" id="{89281884-84A4-4235-AD54-A3EF863BCBD3}"/>
              </a:ext>
            </a:extLst>
          </p:cNvPr>
          <p:cNvSpPr txBox="1">
            <a:spLocks noChangeArrowheads="1"/>
          </p:cNvSpPr>
          <p:nvPr/>
        </p:nvSpPr>
        <p:spPr bwMode="auto">
          <a:xfrm>
            <a:off x="882650" y="1651000"/>
            <a:ext cx="365760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Remboursement :</a:t>
            </a:r>
          </a:p>
        </p:txBody>
      </p:sp>
      <p:sp>
        <p:nvSpPr>
          <p:cNvPr id="111621" name="Text Box 4">
            <a:extLst>
              <a:ext uri="{FF2B5EF4-FFF2-40B4-BE49-F238E27FC236}">
                <a16:creationId xmlns:a16="http://schemas.microsoft.com/office/drawing/2014/main" id="{8CA1F33E-226C-4C8F-B4D7-E7CA4726A70A}"/>
              </a:ext>
            </a:extLst>
          </p:cNvPr>
          <p:cNvSpPr txBox="1">
            <a:spLocks noChangeArrowheads="1"/>
          </p:cNvSpPr>
          <p:nvPr/>
        </p:nvSpPr>
        <p:spPr bwMode="auto">
          <a:xfrm>
            <a:off x="395288" y="2217738"/>
            <a:ext cx="8424862"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5000"/>
              </a:spcBef>
              <a:buClr>
                <a:srgbClr val="000066"/>
              </a:buClr>
              <a:buFont typeface="Wingdings" panose="05000000000000000000" pitchFamily="2" charset="2"/>
              <a:buChar char="è"/>
            </a:pPr>
            <a:r>
              <a:rPr lang="fr-FR" altLang="en-US" sz="2400"/>
              <a:t>Trimestriel, Quadrimestriel, Semestriel ou Annuel</a:t>
            </a:r>
          </a:p>
        </p:txBody>
      </p:sp>
      <p:sp>
        <p:nvSpPr>
          <p:cNvPr id="111622" name="Text Box 5">
            <a:extLst>
              <a:ext uri="{FF2B5EF4-FFF2-40B4-BE49-F238E27FC236}">
                <a16:creationId xmlns:a16="http://schemas.microsoft.com/office/drawing/2014/main" id="{D6F6C71C-BE82-47C9-AF4D-491BB273FEC7}"/>
              </a:ext>
            </a:extLst>
          </p:cNvPr>
          <p:cNvSpPr txBox="1">
            <a:spLocks noChangeArrowheads="1"/>
          </p:cNvSpPr>
          <p:nvPr/>
        </p:nvSpPr>
        <p:spPr bwMode="auto">
          <a:xfrm>
            <a:off x="882650" y="2792413"/>
            <a:ext cx="214471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Garanties :</a:t>
            </a:r>
          </a:p>
        </p:txBody>
      </p:sp>
      <p:sp>
        <p:nvSpPr>
          <p:cNvPr id="111623" name="Text Box 6">
            <a:extLst>
              <a:ext uri="{FF2B5EF4-FFF2-40B4-BE49-F238E27FC236}">
                <a16:creationId xmlns:a16="http://schemas.microsoft.com/office/drawing/2014/main" id="{7664DD33-4452-45A8-915A-7E24A6E7D12E}"/>
              </a:ext>
            </a:extLst>
          </p:cNvPr>
          <p:cNvSpPr txBox="1">
            <a:spLocks noChangeArrowheads="1"/>
          </p:cNvSpPr>
          <p:nvPr/>
        </p:nvSpPr>
        <p:spPr bwMode="auto">
          <a:xfrm>
            <a:off x="395288" y="3322638"/>
            <a:ext cx="8424862"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5000"/>
              </a:spcBef>
              <a:buClr>
                <a:srgbClr val="000066"/>
              </a:buClr>
              <a:buFont typeface="Wingdings" panose="05000000000000000000" pitchFamily="2" charset="2"/>
              <a:buChar char="è"/>
            </a:pPr>
            <a:r>
              <a:rPr lang="fr-FR" altLang="en-US" sz="2400"/>
              <a:t>Hypothèques SUR T.F ,</a:t>
            </a:r>
          </a:p>
          <a:p>
            <a:pPr algn="just">
              <a:spcBef>
                <a:spcPct val="5000"/>
              </a:spcBef>
              <a:buClr>
                <a:srgbClr val="000066"/>
              </a:buClr>
              <a:buFont typeface="Wingdings" panose="05000000000000000000" pitchFamily="2" charset="2"/>
              <a:buChar char="è"/>
            </a:pPr>
            <a:r>
              <a:rPr lang="fr-FR" altLang="en-US" sz="2400"/>
              <a:t>Nantissement sur F.D.C ,</a:t>
            </a:r>
          </a:p>
          <a:p>
            <a:pPr algn="just">
              <a:spcBef>
                <a:spcPct val="5000"/>
              </a:spcBef>
              <a:buClr>
                <a:srgbClr val="000066"/>
              </a:buClr>
              <a:buFont typeface="Wingdings" panose="05000000000000000000" pitchFamily="2" charset="2"/>
              <a:buChar char="è"/>
            </a:pPr>
            <a:r>
              <a:rPr lang="fr-FR" altLang="en-US" sz="2400"/>
              <a:t>Nantissement du matériel à acquérir,</a:t>
            </a:r>
          </a:p>
          <a:p>
            <a:pPr algn="just">
              <a:spcBef>
                <a:spcPct val="5000"/>
              </a:spcBef>
              <a:buClr>
                <a:srgbClr val="000066"/>
              </a:buClr>
              <a:buFont typeface="Wingdings" panose="05000000000000000000" pitchFamily="2" charset="2"/>
              <a:buChar char="è"/>
            </a:pPr>
            <a:r>
              <a:rPr lang="fr-FR" altLang="en-US" sz="2400"/>
              <a:t>Délégation d’assurance incendie, vol, …</a:t>
            </a:r>
          </a:p>
          <a:p>
            <a:pPr algn="just">
              <a:spcBef>
                <a:spcPct val="5000"/>
              </a:spcBef>
              <a:buClr>
                <a:srgbClr val="000066"/>
              </a:buClr>
              <a:buFont typeface="Wingdings" panose="05000000000000000000" pitchFamily="2" charset="2"/>
              <a:buChar char="è"/>
            </a:pPr>
            <a:r>
              <a:rPr lang="fr-FR" altLang="en-US" sz="2400"/>
              <a:t>Délégation d’assurance décès toutes causes,</a:t>
            </a:r>
          </a:p>
          <a:p>
            <a:pPr algn="just">
              <a:spcBef>
                <a:spcPct val="5000"/>
              </a:spcBef>
              <a:buClr>
                <a:srgbClr val="000066"/>
              </a:buClr>
              <a:buFont typeface="Wingdings" panose="05000000000000000000" pitchFamily="2" charset="2"/>
              <a:buChar char="è"/>
            </a:pPr>
            <a:r>
              <a:rPr lang="fr-FR" altLang="en-US" sz="2400"/>
              <a:t>Subrogation dans les droits du vendeur,</a:t>
            </a:r>
          </a:p>
          <a:p>
            <a:pPr algn="just">
              <a:spcBef>
                <a:spcPct val="5000"/>
              </a:spcBef>
              <a:buClr>
                <a:srgbClr val="000066"/>
              </a:buClr>
              <a:buFont typeface="Wingdings" panose="05000000000000000000" pitchFamily="2" charset="2"/>
              <a:buChar char="è"/>
            </a:pPr>
            <a:r>
              <a:rPr lang="fr-FR" altLang="en-US" sz="2400"/>
              <a:t>Caution des associés,</a:t>
            </a:r>
          </a:p>
          <a:p>
            <a:pPr algn="just">
              <a:spcBef>
                <a:spcPct val="5000"/>
              </a:spcBef>
              <a:buClr>
                <a:srgbClr val="000066"/>
              </a:buClr>
              <a:buFont typeface="Wingdings" panose="05000000000000000000" pitchFamily="2" charset="2"/>
              <a:buChar char="è"/>
            </a:pPr>
            <a:r>
              <a:rPr lang="fr-FR" altLang="en-US" sz="2400"/>
              <a:t>Caution de la Banque. etc...</a:t>
            </a:r>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Espace réservé du numéro de diapositive 4">
            <a:extLst>
              <a:ext uri="{FF2B5EF4-FFF2-40B4-BE49-F238E27FC236}">
                <a16:creationId xmlns:a16="http://schemas.microsoft.com/office/drawing/2014/main" id="{BEDAB46C-9C41-46DA-A87C-84E2F1FBD96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F187E23-0AF5-4FA7-87F7-EAA09D02D614}" type="slidenum">
              <a:rPr lang="fr-FR" altLang="en-US">
                <a:latin typeface="Arial Black" panose="020B0A04020102020204" pitchFamily="34" charset="0"/>
              </a:rPr>
              <a:pPr eaLnBrk="1" hangingPunct="1"/>
              <a:t>105</a:t>
            </a:fld>
            <a:endParaRPr lang="fr-FR" altLang="en-US">
              <a:latin typeface="Arial Black" panose="020B0A04020102020204" pitchFamily="34" charset="0"/>
            </a:endParaRPr>
          </a:p>
        </p:txBody>
      </p:sp>
      <p:sp>
        <p:nvSpPr>
          <p:cNvPr id="434178" name="Rectangle 2">
            <a:extLst>
              <a:ext uri="{FF2B5EF4-FFF2-40B4-BE49-F238E27FC236}">
                <a16:creationId xmlns:a16="http://schemas.microsoft.com/office/drawing/2014/main" id="{96177FE2-FCDB-4146-8043-F3758507E535}"/>
              </a:ext>
            </a:extLst>
          </p:cNvPr>
          <p:cNvSpPr>
            <a:spLocks noGrp="1" noChangeArrowheads="1"/>
          </p:cNvSpPr>
          <p:nvPr>
            <p:ph type="title"/>
          </p:nvPr>
        </p:nvSpPr>
        <p:spPr>
          <a:xfrm>
            <a:off x="0" y="2125663"/>
            <a:ext cx="9144000" cy="2743200"/>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CREDITS DE FONCTIONNEMENT</a:t>
            </a:r>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Espace réservé du numéro de diapositive 4">
            <a:extLst>
              <a:ext uri="{FF2B5EF4-FFF2-40B4-BE49-F238E27FC236}">
                <a16:creationId xmlns:a16="http://schemas.microsoft.com/office/drawing/2014/main" id="{0630AA34-538C-4DC0-B3C7-819E3892352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D9727E6-4CFF-4168-AF65-1155F308FB4F}" type="slidenum">
              <a:rPr lang="fr-FR" altLang="en-US">
                <a:latin typeface="Arial Black" panose="020B0A04020102020204" pitchFamily="34" charset="0"/>
              </a:rPr>
              <a:pPr eaLnBrk="1" hangingPunct="1"/>
              <a:t>106</a:t>
            </a:fld>
            <a:endParaRPr lang="fr-FR" altLang="en-US">
              <a:latin typeface="Arial Black" panose="020B0A04020102020204" pitchFamily="34" charset="0"/>
            </a:endParaRPr>
          </a:p>
        </p:txBody>
      </p:sp>
      <p:sp>
        <p:nvSpPr>
          <p:cNvPr id="113667" name="Rectangle 1026">
            <a:extLst>
              <a:ext uri="{FF2B5EF4-FFF2-40B4-BE49-F238E27FC236}">
                <a16:creationId xmlns:a16="http://schemas.microsoft.com/office/drawing/2014/main" id="{1FE883D8-9991-4D1A-B2B5-075EEA16713A}"/>
              </a:ext>
            </a:extLst>
          </p:cNvPr>
          <p:cNvSpPr>
            <a:spLocks noGrp="1" noChangeArrowheads="1"/>
          </p:cNvSpPr>
          <p:nvPr>
            <p:ph type="title"/>
          </p:nvPr>
        </p:nvSpPr>
        <p:spPr>
          <a:xfrm>
            <a:off x="468313" y="620713"/>
            <a:ext cx="8351837" cy="1143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CREDITS DE FONCTIONNEMENT OU CREDITS A COURT TERME</a:t>
            </a:r>
          </a:p>
        </p:txBody>
      </p:sp>
      <p:sp>
        <p:nvSpPr>
          <p:cNvPr id="113668" name="Rectangle 1027">
            <a:extLst>
              <a:ext uri="{FF2B5EF4-FFF2-40B4-BE49-F238E27FC236}">
                <a16:creationId xmlns:a16="http://schemas.microsoft.com/office/drawing/2014/main" id="{B07FCA71-FB55-4510-AD8D-806352A55BBE}"/>
              </a:ext>
            </a:extLst>
          </p:cNvPr>
          <p:cNvSpPr>
            <a:spLocks noGrp="1" noChangeArrowheads="1"/>
          </p:cNvSpPr>
          <p:nvPr>
            <p:ph type="body" idx="1"/>
          </p:nvPr>
        </p:nvSpPr>
        <p:spPr>
          <a:xfrm>
            <a:off x="250825" y="2565400"/>
            <a:ext cx="8435975" cy="1958975"/>
          </a:xfrm>
          <a:noFill/>
        </p:spPr>
        <p:txBody>
          <a:bodyPr lIns="76805" tIns="38402" rIns="76805" bIns="38402">
            <a:spAutoFit/>
          </a:bodyPr>
          <a:lstStyle/>
          <a:p>
            <a:pPr marL="361950" indent="-361950" algn="just" defTabSz="965200">
              <a:spcBef>
                <a:spcPct val="5000"/>
              </a:spcBef>
              <a:buClr>
                <a:srgbClr val="000066"/>
              </a:buClr>
              <a:buSzTx/>
              <a:buFont typeface="Wingdings" panose="05000000000000000000" pitchFamily="2" charset="2"/>
              <a:buChar char="è"/>
            </a:pPr>
            <a:endParaRPr lang="fr-FR" altLang="en-US" sz="2400"/>
          </a:p>
          <a:p>
            <a:pPr marL="361950" indent="-361950" algn="just" defTabSz="965200">
              <a:spcBef>
                <a:spcPct val="5000"/>
              </a:spcBef>
              <a:buClr>
                <a:srgbClr val="000066"/>
              </a:buClr>
              <a:buSzTx/>
              <a:buFont typeface="Wingdings" panose="05000000000000000000" pitchFamily="2" charset="2"/>
              <a:buChar char="è"/>
            </a:pPr>
            <a:r>
              <a:rPr lang="fr-FR" altLang="en-US" sz="2400"/>
              <a:t>CREDITS DE FONCTIONNEMENT PAR DECAISSEMENT</a:t>
            </a:r>
          </a:p>
          <a:p>
            <a:pPr marL="361950" indent="-361950" algn="just" defTabSz="965200">
              <a:spcBef>
                <a:spcPct val="5000"/>
              </a:spcBef>
              <a:buClr>
                <a:srgbClr val="000066"/>
              </a:buClr>
              <a:buSzTx/>
              <a:buFont typeface="Wingdings" panose="05000000000000000000" pitchFamily="2" charset="2"/>
              <a:buChar char="è"/>
            </a:pPr>
            <a:endParaRPr lang="fr-FR" altLang="en-US" sz="2400"/>
          </a:p>
          <a:p>
            <a:pPr marL="361950" indent="-361950" algn="just" defTabSz="965200">
              <a:spcBef>
                <a:spcPct val="5000"/>
              </a:spcBef>
              <a:buClr>
                <a:srgbClr val="000066"/>
              </a:buClr>
              <a:buSzTx/>
              <a:buFont typeface="Wingdings" panose="05000000000000000000" pitchFamily="2" charset="2"/>
              <a:buChar char="è"/>
            </a:pPr>
            <a:r>
              <a:rPr lang="fr-FR" altLang="en-US" sz="2400"/>
              <a:t>CREDITS DE FONCTIONNEMENT PAR SIGNATURE</a:t>
            </a:r>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Espace réservé du numéro de diapositive 4">
            <a:extLst>
              <a:ext uri="{FF2B5EF4-FFF2-40B4-BE49-F238E27FC236}">
                <a16:creationId xmlns:a16="http://schemas.microsoft.com/office/drawing/2014/main" id="{ECD77BCC-5DD9-44A0-A691-A493ECBD80E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D72AF78-7652-4552-8293-468B0D10A859}" type="slidenum">
              <a:rPr lang="fr-FR" altLang="en-US">
                <a:latin typeface="Arial Black" panose="020B0A04020102020204" pitchFamily="34" charset="0"/>
              </a:rPr>
              <a:pPr eaLnBrk="1" hangingPunct="1"/>
              <a:t>107</a:t>
            </a:fld>
            <a:endParaRPr lang="fr-FR" altLang="en-US">
              <a:latin typeface="Arial Black" panose="020B0A04020102020204" pitchFamily="34" charset="0"/>
            </a:endParaRPr>
          </a:p>
        </p:txBody>
      </p:sp>
      <p:sp>
        <p:nvSpPr>
          <p:cNvPr id="114691" name="Rectangle 2050">
            <a:extLst>
              <a:ext uri="{FF2B5EF4-FFF2-40B4-BE49-F238E27FC236}">
                <a16:creationId xmlns:a16="http://schemas.microsoft.com/office/drawing/2014/main" id="{58D6B31F-5117-4773-990B-9DA5B8F2A473}"/>
              </a:ext>
            </a:extLst>
          </p:cNvPr>
          <p:cNvSpPr>
            <a:spLocks noGrp="1" noChangeArrowheads="1"/>
          </p:cNvSpPr>
          <p:nvPr>
            <p:ph type="title"/>
          </p:nvPr>
        </p:nvSpPr>
        <p:spPr>
          <a:xfrm>
            <a:off x="611188" y="557213"/>
            <a:ext cx="8281987" cy="1143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CREDITS DE FONCTIONNEMENT PAR DECAISSEMENT</a:t>
            </a:r>
          </a:p>
        </p:txBody>
      </p:sp>
      <p:sp>
        <p:nvSpPr>
          <p:cNvPr id="114692" name="Rectangle 2051">
            <a:extLst>
              <a:ext uri="{FF2B5EF4-FFF2-40B4-BE49-F238E27FC236}">
                <a16:creationId xmlns:a16="http://schemas.microsoft.com/office/drawing/2014/main" id="{00A4F059-27B3-484D-BCBE-E532FC561185}"/>
              </a:ext>
            </a:extLst>
          </p:cNvPr>
          <p:cNvSpPr>
            <a:spLocks noGrp="1" noChangeArrowheads="1"/>
          </p:cNvSpPr>
          <p:nvPr>
            <p:ph type="body" idx="1"/>
          </p:nvPr>
        </p:nvSpPr>
        <p:spPr>
          <a:xfrm>
            <a:off x="323850" y="1681163"/>
            <a:ext cx="8496300" cy="4556125"/>
          </a:xfrm>
          <a:noFill/>
        </p:spPr>
        <p:txBody>
          <a:bodyPr lIns="76805" tIns="38402" rIns="76805" bIns="38402">
            <a:spAutoFit/>
          </a:bodyPr>
          <a:lstStyle/>
          <a:p>
            <a:pPr marL="361950" indent="-361950" algn="just" defTabSz="965200">
              <a:spcBef>
                <a:spcPct val="25000"/>
              </a:spcBef>
              <a:buClr>
                <a:srgbClr val="000066"/>
              </a:buClr>
              <a:buSzTx/>
              <a:buFont typeface="Wingdings" panose="05000000000000000000" pitchFamily="2" charset="2"/>
              <a:buChar char="è"/>
            </a:pPr>
            <a:r>
              <a:rPr lang="fr-FR" altLang="en-US" sz="2400"/>
              <a:t>AVANCES SUR MARCHANDISES</a:t>
            </a:r>
          </a:p>
          <a:p>
            <a:pPr marL="361950" indent="-361950" algn="just" defTabSz="965200">
              <a:spcBef>
                <a:spcPct val="25000"/>
              </a:spcBef>
              <a:buClr>
                <a:srgbClr val="000066"/>
              </a:buClr>
              <a:buSzTx/>
              <a:buFont typeface="Wingdings" panose="05000000000000000000" pitchFamily="2" charset="2"/>
              <a:buChar char="è"/>
            </a:pPr>
            <a:r>
              <a:rPr lang="fr-FR" altLang="en-US" sz="2400"/>
              <a:t>CREDIT DE CAMPAGNE</a:t>
            </a:r>
          </a:p>
          <a:p>
            <a:pPr marL="361950" indent="-361950" algn="just" defTabSz="965200">
              <a:spcBef>
                <a:spcPct val="25000"/>
              </a:spcBef>
              <a:buClr>
                <a:srgbClr val="000066"/>
              </a:buClr>
              <a:buSzTx/>
              <a:buFont typeface="Wingdings" panose="05000000000000000000" pitchFamily="2" charset="2"/>
              <a:buChar char="è"/>
            </a:pPr>
            <a:r>
              <a:rPr lang="fr-FR" altLang="en-US" sz="2400"/>
              <a:t>ESCOMPTE COMMERCIAL</a:t>
            </a:r>
          </a:p>
          <a:p>
            <a:pPr marL="361950" indent="-361950" algn="just" defTabSz="965200">
              <a:spcBef>
                <a:spcPct val="25000"/>
              </a:spcBef>
              <a:buClr>
                <a:srgbClr val="000066"/>
              </a:buClr>
              <a:buSzTx/>
              <a:buFont typeface="Wingdings" panose="05000000000000000000" pitchFamily="2" charset="2"/>
              <a:buChar char="è"/>
            </a:pPr>
            <a:r>
              <a:rPr lang="fr-FR" altLang="en-US" sz="2400"/>
              <a:t>FACILITE DE CAISSE</a:t>
            </a:r>
          </a:p>
          <a:p>
            <a:pPr marL="361950" indent="-361950" algn="just" defTabSz="965200">
              <a:spcBef>
                <a:spcPct val="25000"/>
              </a:spcBef>
              <a:buClr>
                <a:srgbClr val="000066"/>
              </a:buClr>
              <a:buSzTx/>
              <a:buFont typeface="Wingdings" panose="05000000000000000000" pitchFamily="2" charset="2"/>
              <a:buChar char="è"/>
            </a:pPr>
            <a:r>
              <a:rPr lang="fr-FR" altLang="en-US" sz="2400"/>
              <a:t>CREDIT DIRECT</a:t>
            </a:r>
          </a:p>
          <a:p>
            <a:pPr marL="361950" indent="-361950" algn="just" defTabSz="965200">
              <a:spcBef>
                <a:spcPct val="25000"/>
              </a:spcBef>
              <a:buClr>
                <a:srgbClr val="000066"/>
              </a:buClr>
              <a:buSzTx/>
              <a:buFont typeface="Wingdings" panose="05000000000000000000" pitchFamily="2" charset="2"/>
              <a:buChar char="è"/>
            </a:pPr>
            <a:r>
              <a:rPr lang="fr-FR" altLang="en-US" sz="2400"/>
              <a:t>PREFINANCEMENT DES MARCHES PUBLICS</a:t>
            </a:r>
          </a:p>
          <a:p>
            <a:pPr marL="361950" indent="-361950" algn="just" defTabSz="965200">
              <a:spcBef>
                <a:spcPct val="25000"/>
              </a:spcBef>
              <a:buClr>
                <a:srgbClr val="000066"/>
              </a:buClr>
              <a:buSzTx/>
              <a:buFont typeface="Wingdings" panose="05000000000000000000" pitchFamily="2" charset="2"/>
              <a:buChar char="è"/>
            </a:pPr>
            <a:r>
              <a:rPr lang="fr-FR" altLang="en-US" sz="2400"/>
              <a:t>AVANCES SUR MARCHES NANTIS</a:t>
            </a:r>
          </a:p>
          <a:p>
            <a:pPr marL="361950" indent="-361950" algn="just" defTabSz="965200">
              <a:spcBef>
                <a:spcPct val="25000"/>
              </a:spcBef>
              <a:buClr>
                <a:srgbClr val="000066"/>
              </a:buClr>
              <a:buSzTx/>
              <a:buFont typeface="Wingdings" panose="05000000000000000000" pitchFamily="2" charset="2"/>
              <a:buChar char="è"/>
            </a:pPr>
            <a:r>
              <a:rPr lang="fr-FR" altLang="en-US" sz="2400"/>
              <a:t>ESCOMPTE CAISSE MAROCAINE DES MARCHES</a:t>
            </a:r>
          </a:p>
          <a:p>
            <a:pPr marL="361950" indent="-361950" algn="just" defTabSz="965200">
              <a:spcBef>
                <a:spcPct val="25000"/>
              </a:spcBef>
              <a:buClr>
                <a:srgbClr val="000066"/>
              </a:buClr>
              <a:buSzTx/>
              <a:buFont typeface="Wingdings" panose="05000000000000000000" pitchFamily="2" charset="2"/>
              <a:buChar char="è"/>
            </a:pPr>
            <a:r>
              <a:rPr lang="fr-FR" altLang="en-US" sz="2400"/>
              <a:t>PREFINANCEMENT EXPORT</a:t>
            </a:r>
          </a:p>
          <a:p>
            <a:pPr marL="361950" indent="-361950" algn="just" defTabSz="965200">
              <a:spcBef>
                <a:spcPct val="25000"/>
              </a:spcBef>
              <a:buClr>
                <a:srgbClr val="000066"/>
              </a:buClr>
              <a:buSzTx/>
              <a:buFont typeface="Wingdings" panose="05000000000000000000" pitchFamily="2" charset="2"/>
              <a:buChar char="è"/>
            </a:pPr>
            <a:r>
              <a:rPr lang="fr-FR" altLang="en-US" sz="2400"/>
              <a:t>AVANCES SUR CREANCES A L’EXPORT</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Espace réservé du numéro de diapositive 4">
            <a:extLst>
              <a:ext uri="{FF2B5EF4-FFF2-40B4-BE49-F238E27FC236}">
                <a16:creationId xmlns:a16="http://schemas.microsoft.com/office/drawing/2014/main" id="{215DB5C4-CE16-46C0-95A0-A129DBEEE51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9F908DD-3FEB-4C3A-BD86-F31B39FD6FAF}" type="slidenum">
              <a:rPr lang="fr-FR" altLang="en-US">
                <a:latin typeface="Arial Black" panose="020B0A04020102020204" pitchFamily="34" charset="0"/>
              </a:rPr>
              <a:pPr eaLnBrk="1" hangingPunct="1"/>
              <a:t>108</a:t>
            </a:fld>
            <a:endParaRPr lang="fr-FR" altLang="en-US">
              <a:latin typeface="Arial Black" panose="020B0A04020102020204" pitchFamily="34" charset="0"/>
            </a:endParaRPr>
          </a:p>
        </p:txBody>
      </p:sp>
      <p:sp>
        <p:nvSpPr>
          <p:cNvPr id="115715" name="Rectangle 1026">
            <a:extLst>
              <a:ext uri="{FF2B5EF4-FFF2-40B4-BE49-F238E27FC236}">
                <a16:creationId xmlns:a16="http://schemas.microsoft.com/office/drawing/2014/main" id="{BCF93615-7BD9-4568-AD85-E822B650063C}"/>
              </a:ext>
            </a:extLst>
          </p:cNvPr>
          <p:cNvSpPr>
            <a:spLocks noGrp="1" noChangeArrowheads="1"/>
          </p:cNvSpPr>
          <p:nvPr>
            <p:ph type="title"/>
          </p:nvPr>
        </p:nvSpPr>
        <p:spPr>
          <a:xfrm>
            <a:off x="684213" y="557213"/>
            <a:ext cx="8066087" cy="1143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CREDITS DE FONCTIONNEMENT PAR SIGNATURE</a:t>
            </a:r>
          </a:p>
        </p:txBody>
      </p:sp>
      <p:sp>
        <p:nvSpPr>
          <p:cNvPr id="115716" name="Rectangle 1027">
            <a:extLst>
              <a:ext uri="{FF2B5EF4-FFF2-40B4-BE49-F238E27FC236}">
                <a16:creationId xmlns:a16="http://schemas.microsoft.com/office/drawing/2014/main" id="{A3AA1E0B-377B-4CAE-AE30-DB719EA45BB8}"/>
              </a:ext>
            </a:extLst>
          </p:cNvPr>
          <p:cNvSpPr>
            <a:spLocks noGrp="1" noChangeArrowheads="1"/>
          </p:cNvSpPr>
          <p:nvPr>
            <p:ph type="body" idx="1"/>
          </p:nvPr>
        </p:nvSpPr>
        <p:spPr>
          <a:xfrm>
            <a:off x="457200" y="2133600"/>
            <a:ext cx="8229600" cy="3184525"/>
          </a:xfrm>
          <a:noFill/>
        </p:spPr>
        <p:txBody>
          <a:bodyPr lIns="76805" tIns="38402" rIns="76805" bIns="38402">
            <a:spAutoFit/>
          </a:bodyPr>
          <a:lstStyle/>
          <a:p>
            <a:pPr marL="361950" indent="-361950" algn="just" defTabSz="965200">
              <a:spcBef>
                <a:spcPct val="25000"/>
              </a:spcBef>
              <a:buClr>
                <a:srgbClr val="000066"/>
              </a:buClr>
              <a:buSzTx/>
              <a:buFont typeface="Wingdings" panose="05000000000000000000" pitchFamily="2" charset="2"/>
              <a:buChar char="è"/>
            </a:pPr>
            <a:r>
              <a:rPr lang="fr-FR" altLang="en-US" sz="2400"/>
              <a:t>CAUTION PROVISOIRE</a:t>
            </a:r>
          </a:p>
          <a:p>
            <a:pPr marL="361950" indent="-361950" algn="just" defTabSz="965200">
              <a:spcBef>
                <a:spcPct val="25000"/>
              </a:spcBef>
              <a:buClr>
                <a:srgbClr val="000066"/>
              </a:buClr>
              <a:buSzTx/>
              <a:buFont typeface="Wingdings" panose="05000000000000000000" pitchFamily="2" charset="2"/>
              <a:buChar char="è"/>
            </a:pPr>
            <a:r>
              <a:rPr lang="fr-FR" altLang="en-US" sz="2400"/>
              <a:t>CAUTION DEFINITIVE</a:t>
            </a:r>
          </a:p>
          <a:p>
            <a:pPr marL="361950" indent="-361950" algn="just" defTabSz="965200">
              <a:spcBef>
                <a:spcPct val="25000"/>
              </a:spcBef>
              <a:buClr>
                <a:srgbClr val="000066"/>
              </a:buClr>
              <a:buSzTx/>
              <a:buFont typeface="Wingdings" panose="05000000000000000000" pitchFamily="2" charset="2"/>
              <a:buChar char="è"/>
            </a:pPr>
            <a:r>
              <a:rPr lang="fr-FR" altLang="en-US" sz="2400"/>
              <a:t>CAUTION RESTITUTION D’ACOMPTE</a:t>
            </a:r>
          </a:p>
          <a:p>
            <a:pPr marL="361950" indent="-361950" algn="just" defTabSz="965200">
              <a:spcBef>
                <a:spcPct val="25000"/>
              </a:spcBef>
              <a:buClr>
                <a:srgbClr val="000066"/>
              </a:buClr>
              <a:buSzTx/>
              <a:buFont typeface="Wingdings" panose="05000000000000000000" pitchFamily="2" charset="2"/>
              <a:buChar char="è"/>
            </a:pPr>
            <a:r>
              <a:rPr lang="fr-FR" altLang="en-US" sz="2400"/>
              <a:t>CAUTION RETENUE DE GARANTIE</a:t>
            </a:r>
          </a:p>
          <a:p>
            <a:pPr marL="361950" indent="-361950" algn="just" defTabSz="965200">
              <a:spcBef>
                <a:spcPct val="25000"/>
              </a:spcBef>
              <a:buClr>
                <a:srgbClr val="000066"/>
              </a:buClr>
              <a:buSzTx/>
              <a:buFont typeface="Wingdings" panose="05000000000000000000" pitchFamily="2" charset="2"/>
              <a:buChar char="è"/>
            </a:pPr>
            <a:r>
              <a:rPr lang="fr-FR" altLang="en-US" sz="2400"/>
              <a:t>CAUTION EN DOUANE</a:t>
            </a:r>
          </a:p>
          <a:p>
            <a:pPr marL="361950" indent="-361950" algn="just" defTabSz="965200">
              <a:spcBef>
                <a:spcPct val="25000"/>
              </a:spcBef>
              <a:buClr>
                <a:srgbClr val="000066"/>
              </a:buClr>
              <a:buSzTx/>
              <a:buFont typeface="Wingdings" panose="05000000000000000000" pitchFamily="2" charset="2"/>
              <a:buChar char="è"/>
            </a:pPr>
            <a:r>
              <a:rPr lang="fr-FR" altLang="en-US" sz="2400"/>
              <a:t>CREDIT DOCUMENTAIRE</a:t>
            </a:r>
          </a:p>
          <a:p>
            <a:pPr marL="361950" indent="-361950" algn="just" defTabSz="965200">
              <a:spcBef>
                <a:spcPct val="25000"/>
              </a:spcBef>
              <a:buClr>
                <a:srgbClr val="000066"/>
              </a:buClr>
              <a:buSzTx/>
              <a:buFont typeface="Wingdings" panose="05000000000000000000" pitchFamily="2" charset="2"/>
              <a:buChar char="è"/>
            </a:pPr>
            <a:r>
              <a:rPr lang="fr-FR" altLang="en-US" sz="2400"/>
              <a:t>CAUTION LIBRE</a:t>
            </a:r>
          </a:p>
        </p:txBody>
      </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Espace réservé du numéro de diapositive 4">
            <a:extLst>
              <a:ext uri="{FF2B5EF4-FFF2-40B4-BE49-F238E27FC236}">
                <a16:creationId xmlns:a16="http://schemas.microsoft.com/office/drawing/2014/main" id="{09576F0B-8BA2-4066-A870-7A84A964D78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3809D27-9319-4216-A77E-C94078D2512D}" type="slidenum">
              <a:rPr lang="fr-FR" altLang="en-US">
                <a:latin typeface="Arial Black" panose="020B0A04020102020204" pitchFamily="34" charset="0"/>
              </a:rPr>
              <a:pPr eaLnBrk="1" hangingPunct="1"/>
              <a:t>109</a:t>
            </a:fld>
            <a:endParaRPr lang="fr-FR" altLang="en-US">
              <a:latin typeface="Arial Black" panose="020B0A04020102020204" pitchFamily="34" charset="0"/>
            </a:endParaRPr>
          </a:p>
        </p:txBody>
      </p:sp>
      <p:sp>
        <p:nvSpPr>
          <p:cNvPr id="116739" name="AutoShape 2">
            <a:extLst>
              <a:ext uri="{FF2B5EF4-FFF2-40B4-BE49-F238E27FC236}">
                <a16:creationId xmlns:a16="http://schemas.microsoft.com/office/drawing/2014/main" id="{5CAECA69-2FC0-4250-830E-C6E7191EDA4B}"/>
              </a:ext>
            </a:extLst>
          </p:cNvPr>
          <p:cNvSpPr>
            <a:spLocks noChangeArrowheads="1"/>
          </p:cNvSpPr>
          <p:nvPr/>
        </p:nvSpPr>
        <p:spPr bwMode="auto">
          <a:xfrm>
            <a:off x="541338" y="608013"/>
            <a:ext cx="8351837"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ETUDE FINANCIERE</a:t>
            </a:r>
          </a:p>
        </p:txBody>
      </p:sp>
      <p:sp>
        <p:nvSpPr>
          <p:cNvPr id="116740" name="AutoShape 3">
            <a:extLst>
              <a:ext uri="{FF2B5EF4-FFF2-40B4-BE49-F238E27FC236}">
                <a16:creationId xmlns:a16="http://schemas.microsoft.com/office/drawing/2014/main" id="{7220F0E1-EA1A-489A-85CE-46B6107EFDA9}"/>
              </a:ext>
            </a:extLst>
          </p:cNvPr>
          <p:cNvSpPr>
            <a:spLocks noChangeArrowheads="1"/>
          </p:cNvSpPr>
          <p:nvPr/>
        </p:nvSpPr>
        <p:spPr bwMode="auto">
          <a:xfrm>
            <a:off x="301625" y="1976438"/>
            <a:ext cx="1600200" cy="1676400"/>
          </a:xfrm>
          <a:prstGeom prst="downArrowCallout">
            <a:avLst>
              <a:gd name="adj1" fmla="val 24944"/>
              <a:gd name="adj2" fmla="val 25000"/>
              <a:gd name="adj3" fmla="val 2439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1600" b="1" i="1">
                <a:latin typeface="Times New Roman" panose="02020603050405020304" pitchFamily="18" charset="0"/>
              </a:rPr>
              <a:t>Programme </a:t>
            </a:r>
          </a:p>
          <a:p>
            <a:pPr algn="ctr" eaLnBrk="1" hangingPunct="1"/>
            <a:r>
              <a:rPr lang="fr-FR" altLang="en-US" sz="1600" b="1" i="1">
                <a:latin typeface="Times New Roman" panose="02020603050405020304" pitchFamily="18" charset="0"/>
              </a:rPr>
              <a:t>d’investissement</a:t>
            </a:r>
          </a:p>
          <a:p>
            <a:pPr algn="ctr" eaLnBrk="1" hangingPunct="1"/>
            <a:r>
              <a:rPr lang="fr-FR" altLang="en-US" sz="1600" b="1" i="1">
                <a:latin typeface="Times New Roman" panose="02020603050405020304" pitchFamily="18" charset="0"/>
              </a:rPr>
              <a:t>&amp; plan de </a:t>
            </a:r>
          </a:p>
          <a:p>
            <a:pPr algn="ctr" eaLnBrk="1" hangingPunct="1"/>
            <a:r>
              <a:rPr lang="fr-FR" altLang="en-US" sz="1400" b="1" i="1">
                <a:latin typeface="Times New Roman" panose="02020603050405020304" pitchFamily="18" charset="0"/>
              </a:rPr>
              <a:t>Financement initial</a:t>
            </a:r>
          </a:p>
        </p:txBody>
      </p:sp>
      <p:sp>
        <p:nvSpPr>
          <p:cNvPr id="361476" name="Rectangle 4">
            <a:extLst>
              <a:ext uri="{FF2B5EF4-FFF2-40B4-BE49-F238E27FC236}">
                <a16:creationId xmlns:a16="http://schemas.microsoft.com/office/drawing/2014/main" id="{D3707EB8-D1C4-47F7-B16D-B04A979D4B03}"/>
              </a:ext>
            </a:extLst>
          </p:cNvPr>
          <p:cNvSpPr>
            <a:spLocks noChangeArrowheads="1"/>
          </p:cNvSpPr>
          <p:nvPr/>
        </p:nvSpPr>
        <p:spPr bwMode="auto">
          <a:xfrm>
            <a:off x="225425" y="3794125"/>
            <a:ext cx="1770063" cy="1066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defRPr/>
            </a:pPr>
            <a:r>
              <a:rPr lang="fr-FR" sz="1600" b="1" i="1">
                <a:latin typeface="Times New Roman" pitchFamily="18" charset="0"/>
                <a:cs typeface="Arial" charset="0"/>
              </a:rPr>
              <a:t>          </a:t>
            </a:r>
            <a:r>
              <a:rPr lang="fr-FR" sz="1600" b="1">
                <a:solidFill>
                  <a:srgbClr val="FF0000"/>
                </a:solidFill>
                <a:latin typeface="Times New Roman" pitchFamily="18" charset="0"/>
                <a:cs typeface="Arial" charset="0"/>
              </a:rPr>
              <a:t>P. I</a:t>
            </a:r>
          </a:p>
          <a:p>
            <a:pPr>
              <a:buFontTx/>
              <a:buChar char="-"/>
              <a:defRPr/>
            </a:pPr>
            <a:r>
              <a:rPr lang="fr-FR" sz="1400" b="1" i="1">
                <a:latin typeface="Times New Roman" pitchFamily="18" charset="0"/>
                <a:cs typeface="Arial" charset="0"/>
              </a:rPr>
              <a:t>Invest. Immatériel</a:t>
            </a:r>
          </a:p>
          <a:p>
            <a:pPr>
              <a:buFontTx/>
              <a:buChar char="-"/>
              <a:defRPr/>
            </a:pPr>
            <a:r>
              <a:rPr lang="fr-FR" sz="1400" b="1" i="1">
                <a:latin typeface="Times New Roman" pitchFamily="18" charset="0"/>
                <a:cs typeface="Arial" charset="0"/>
              </a:rPr>
              <a:t> Invest. Matériel</a:t>
            </a:r>
          </a:p>
          <a:p>
            <a:pPr>
              <a:buFontTx/>
              <a:buChar char="-"/>
              <a:defRPr/>
            </a:pPr>
            <a:r>
              <a:rPr lang="fr-FR" sz="1400" b="1" i="1">
                <a:latin typeface="Times New Roman" pitchFamily="18" charset="0"/>
                <a:cs typeface="Arial" charset="0"/>
              </a:rPr>
              <a:t> BFR</a:t>
            </a:r>
          </a:p>
        </p:txBody>
      </p:sp>
      <p:sp>
        <p:nvSpPr>
          <p:cNvPr id="361477" name="Rectangle 5">
            <a:extLst>
              <a:ext uri="{FF2B5EF4-FFF2-40B4-BE49-F238E27FC236}">
                <a16:creationId xmlns:a16="http://schemas.microsoft.com/office/drawing/2014/main" id="{7194FBFF-7F33-41FE-B9D5-F3732688F34D}"/>
              </a:ext>
            </a:extLst>
          </p:cNvPr>
          <p:cNvSpPr>
            <a:spLocks noChangeArrowheads="1"/>
          </p:cNvSpPr>
          <p:nvPr/>
        </p:nvSpPr>
        <p:spPr bwMode="auto">
          <a:xfrm>
            <a:off x="2282825" y="3870325"/>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Produits</a:t>
            </a:r>
          </a:p>
          <a:p>
            <a:pPr algn="ctr">
              <a:defRPr/>
            </a:pPr>
            <a:endParaRPr lang="fr-FR" b="1" i="1">
              <a:latin typeface="Times New Roman" pitchFamily="18" charset="0"/>
              <a:cs typeface="Arial" charset="0"/>
            </a:endParaRPr>
          </a:p>
        </p:txBody>
      </p:sp>
      <p:sp>
        <p:nvSpPr>
          <p:cNvPr id="116743" name="AutoShape 6">
            <a:extLst>
              <a:ext uri="{FF2B5EF4-FFF2-40B4-BE49-F238E27FC236}">
                <a16:creationId xmlns:a16="http://schemas.microsoft.com/office/drawing/2014/main" id="{61614BBD-E13C-40B3-BFA8-09CD6F81E8A5}"/>
              </a:ext>
            </a:extLst>
          </p:cNvPr>
          <p:cNvSpPr>
            <a:spLocks noChangeArrowheads="1"/>
          </p:cNvSpPr>
          <p:nvPr/>
        </p:nvSpPr>
        <p:spPr bwMode="auto">
          <a:xfrm>
            <a:off x="7312025" y="19764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Indicateurs</a:t>
            </a:r>
          </a:p>
          <a:p>
            <a:pPr algn="ctr" eaLnBrk="1" hangingPunct="1"/>
            <a:r>
              <a:rPr lang="fr-FR" altLang="en-US" sz="2000" b="1" i="1">
                <a:latin typeface="Times New Roman" panose="02020603050405020304" pitchFamily="18" charset="0"/>
              </a:rPr>
              <a:t>&amp;Seuils de </a:t>
            </a:r>
          </a:p>
          <a:p>
            <a:pPr algn="ctr" eaLnBrk="1" hangingPunct="1"/>
            <a:r>
              <a:rPr lang="fr-FR" altLang="en-US" sz="2000" b="1" i="1">
                <a:latin typeface="Times New Roman" panose="02020603050405020304" pitchFamily="18" charset="0"/>
              </a:rPr>
              <a:t>rentabilité</a:t>
            </a:r>
          </a:p>
        </p:txBody>
      </p:sp>
      <p:sp>
        <p:nvSpPr>
          <p:cNvPr id="116744" name="AutoShape 7">
            <a:extLst>
              <a:ext uri="{FF2B5EF4-FFF2-40B4-BE49-F238E27FC236}">
                <a16:creationId xmlns:a16="http://schemas.microsoft.com/office/drawing/2014/main" id="{8E16864F-F828-4D0B-8B29-64714E2E3308}"/>
              </a:ext>
            </a:extLst>
          </p:cNvPr>
          <p:cNvSpPr>
            <a:spLocks noChangeArrowheads="1"/>
          </p:cNvSpPr>
          <p:nvPr/>
        </p:nvSpPr>
        <p:spPr bwMode="auto">
          <a:xfrm>
            <a:off x="5635625" y="19764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plan de </a:t>
            </a:r>
          </a:p>
          <a:p>
            <a:pPr algn="ctr" eaLnBrk="1" hangingPunct="1"/>
            <a:r>
              <a:rPr lang="fr-FR" altLang="en-US" sz="2000" b="1" i="1">
                <a:latin typeface="Times New Roman" panose="02020603050405020304" pitchFamily="18" charset="0"/>
              </a:rPr>
              <a:t>Financement</a:t>
            </a:r>
          </a:p>
          <a:p>
            <a:pPr algn="ctr" eaLnBrk="1" hangingPunct="1"/>
            <a:r>
              <a:rPr lang="fr-FR" altLang="en-US" sz="2000" b="1" i="1">
                <a:latin typeface="Times New Roman" panose="02020603050405020304" pitchFamily="18" charset="0"/>
              </a:rPr>
              <a:t>A 3 ans</a:t>
            </a:r>
          </a:p>
        </p:txBody>
      </p:sp>
      <p:sp>
        <p:nvSpPr>
          <p:cNvPr id="116745" name="AutoShape 8">
            <a:extLst>
              <a:ext uri="{FF2B5EF4-FFF2-40B4-BE49-F238E27FC236}">
                <a16:creationId xmlns:a16="http://schemas.microsoft.com/office/drawing/2014/main" id="{11B70C87-A569-4E72-A48D-329F0FEDEA24}"/>
              </a:ext>
            </a:extLst>
          </p:cNvPr>
          <p:cNvSpPr>
            <a:spLocks noChangeArrowheads="1"/>
          </p:cNvSpPr>
          <p:nvPr/>
        </p:nvSpPr>
        <p:spPr bwMode="auto">
          <a:xfrm>
            <a:off x="3883025" y="19764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Plan de </a:t>
            </a:r>
          </a:p>
          <a:p>
            <a:pPr algn="ctr" eaLnBrk="1" hangingPunct="1"/>
            <a:r>
              <a:rPr lang="fr-FR" altLang="en-US" sz="2000" b="1" i="1">
                <a:latin typeface="Times New Roman" panose="02020603050405020304" pitchFamily="18" charset="0"/>
              </a:rPr>
              <a:t>Trésorerie</a:t>
            </a:r>
          </a:p>
        </p:txBody>
      </p:sp>
      <p:sp>
        <p:nvSpPr>
          <p:cNvPr id="116746" name="AutoShape 9">
            <a:extLst>
              <a:ext uri="{FF2B5EF4-FFF2-40B4-BE49-F238E27FC236}">
                <a16:creationId xmlns:a16="http://schemas.microsoft.com/office/drawing/2014/main" id="{21CC0D2F-F795-4CD4-8FA0-33CE006C31F8}"/>
              </a:ext>
            </a:extLst>
          </p:cNvPr>
          <p:cNvSpPr>
            <a:spLocks noChangeArrowheads="1"/>
          </p:cNvSpPr>
          <p:nvPr/>
        </p:nvSpPr>
        <p:spPr bwMode="auto">
          <a:xfrm>
            <a:off x="2130425" y="19764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1600" b="1" i="1">
                <a:latin typeface="Times New Roman" panose="02020603050405020304" pitchFamily="18" charset="0"/>
              </a:rPr>
              <a:t>Compte de </a:t>
            </a:r>
          </a:p>
          <a:p>
            <a:pPr algn="ctr" eaLnBrk="1" hangingPunct="1"/>
            <a:r>
              <a:rPr lang="fr-FR" altLang="en-US" sz="1600" b="1" i="1">
                <a:latin typeface="Times New Roman" panose="02020603050405020304" pitchFamily="18" charset="0"/>
              </a:rPr>
              <a:t>Résultats </a:t>
            </a:r>
          </a:p>
          <a:p>
            <a:pPr algn="ctr" eaLnBrk="1" hangingPunct="1"/>
            <a:r>
              <a:rPr lang="fr-FR" altLang="en-US" sz="1600" b="1" i="1">
                <a:latin typeface="Times New Roman" panose="02020603050405020304" pitchFamily="18" charset="0"/>
              </a:rPr>
              <a:t>prévisionnels</a:t>
            </a:r>
          </a:p>
        </p:txBody>
      </p:sp>
      <p:sp>
        <p:nvSpPr>
          <p:cNvPr id="361482" name="Rectangle 10">
            <a:extLst>
              <a:ext uri="{FF2B5EF4-FFF2-40B4-BE49-F238E27FC236}">
                <a16:creationId xmlns:a16="http://schemas.microsoft.com/office/drawing/2014/main" id="{A94310BF-0EBC-41F8-9ADA-FBFB9843DA11}"/>
              </a:ext>
            </a:extLst>
          </p:cNvPr>
          <p:cNvSpPr>
            <a:spLocks noChangeArrowheads="1"/>
          </p:cNvSpPr>
          <p:nvPr/>
        </p:nvSpPr>
        <p:spPr bwMode="auto">
          <a:xfrm>
            <a:off x="225425" y="5165725"/>
            <a:ext cx="1770063" cy="1066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defRPr/>
            </a:pPr>
            <a:r>
              <a:rPr lang="fr-FR" sz="1400" b="1">
                <a:solidFill>
                  <a:srgbClr val="FF0000"/>
                </a:solidFill>
                <a:latin typeface="Times New Roman" pitchFamily="18" charset="0"/>
                <a:cs typeface="Arial" charset="0"/>
              </a:rPr>
              <a:t>Plan de financement</a:t>
            </a:r>
          </a:p>
          <a:p>
            <a:pPr>
              <a:defRPr/>
            </a:pPr>
            <a:r>
              <a:rPr lang="fr-FR" sz="1400" b="1">
                <a:solidFill>
                  <a:srgbClr val="FF0000"/>
                </a:solidFill>
                <a:latin typeface="Times New Roman" pitchFamily="18" charset="0"/>
                <a:cs typeface="Arial" charset="0"/>
              </a:rPr>
              <a:t>initial</a:t>
            </a:r>
          </a:p>
          <a:p>
            <a:pPr>
              <a:defRPr/>
            </a:pPr>
            <a:r>
              <a:rPr lang="fr-FR" sz="1400" b="1" i="1">
                <a:latin typeface="Times New Roman" pitchFamily="18" charset="0"/>
                <a:cs typeface="Arial" charset="0"/>
              </a:rPr>
              <a:t>- Ressources durables</a:t>
            </a:r>
          </a:p>
          <a:p>
            <a:pPr>
              <a:defRPr/>
            </a:pPr>
            <a:r>
              <a:rPr lang="fr-FR" sz="1400" b="1" i="1">
                <a:latin typeface="Times New Roman" pitchFamily="18" charset="0"/>
                <a:cs typeface="Arial" charset="0"/>
              </a:rPr>
              <a:t>- Besoins durables</a:t>
            </a:r>
          </a:p>
        </p:txBody>
      </p:sp>
      <p:sp>
        <p:nvSpPr>
          <p:cNvPr id="361483" name="Rectangle 11">
            <a:extLst>
              <a:ext uri="{FF2B5EF4-FFF2-40B4-BE49-F238E27FC236}">
                <a16:creationId xmlns:a16="http://schemas.microsoft.com/office/drawing/2014/main" id="{CAD4226D-2EC2-471F-9724-6DBFF88A6B5A}"/>
              </a:ext>
            </a:extLst>
          </p:cNvPr>
          <p:cNvSpPr>
            <a:spLocks noChangeArrowheads="1"/>
          </p:cNvSpPr>
          <p:nvPr/>
        </p:nvSpPr>
        <p:spPr bwMode="auto">
          <a:xfrm>
            <a:off x="2282825" y="4784725"/>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Charges</a:t>
            </a:r>
          </a:p>
          <a:p>
            <a:pPr algn="ctr">
              <a:defRPr/>
            </a:pPr>
            <a:endParaRPr lang="fr-FR" b="1" i="1">
              <a:latin typeface="Times New Roman" pitchFamily="18" charset="0"/>
              <a:cs typeface="Arial" charset="0"/>
            </a:endParaRPr>
          </a:p>
        </p:txBody>
      </p:sp>
      <p:sp>
        <p:nvSpPr>
          <p:cNvPr id="361484" name="Rectangle 12">
            <a:extLst>
              <a:ext uri="{FF2B5EF4-FFF2-40B4-BE49-F238E27FC236}">
                <a16:creationId xmlns:a16="http://schemas.microsoft.com/office/drawing/2014/main" id="{79ED557A-4425-470D-9FB2-2B5D6D950238}"/>
              </a:ext>
            </a:extLst>
          </p:cNvPr>
          <p:cNvSpPr>
            <a:spLocks noChangeArrowheads="1"/>
          </p:cNvSpPr>
          <p:nvPr/>
        </p:nvSpPr>
        <p:spPr bwMode="auto">
          <a:xfrm>
            <a:off x="3959225" y="3870325"/>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600" b="1" i="1">
                <a:latin typeface="Times New Roman" pitchFamily="18" charset="0"/>
                <a:cs typeface="Arial" charset="0"/>
              </a:rPr>
              <a:t>Encaissements</a:t>
            </a:r>
          </a:p>
          <a:p>
            <a:pPr algn="ctr">
              <a:defRPr/>
            </a:pPr>
            <a:endParaRPr lang="fr-FR" b="1" i="1">
              <a:latin typeface="Times New Roman" pitchFamily="18" charset="0"/>
              <a:cs typeface="Arial" charset="0"/>
            </a:endParaRPr>
          </a:p>
        </p:txBody>
      </p:sp>
      <p:sp>
        <p:nvSpPr>
          <p:cNvPr id="361485" name="Rectangle 13">
            <a:extLst>
              <a:ext uri="{FF2B5EF4-FFF2-40B4-BE49-F238E27FC236}">
                <a16:creationId xmlns:a16="http://schemas.microsoft.com/office/drawing/2014/main" id="{F1FD812D-13C3-423E-B72F-A004B83FEADE}"/>
              </a:ext>
            </a:extLst>
          </p:cNvPr>
          <p:cNvSpPr>
            <a:spLocks noChangeArrowheads="1"/>
          </p:cNvSpPr>
          <p:nvPr/>
        </p:nvSpPr>
        <p:spPr bwMode="auto">
          <a:xfrm>
            <a:off x="3959225" y="4784725"/>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1600" b="1" i="1">
              <a:solidFill>
                <a:srgbClr val="0000CC"/>
              </a:solidFill>
              <a:latin typeface="Times New Roman" pitchFamily="18" charset="0"/>
              <a:cs typeface="Arial" charset="0"/>
            </a:endParaRPr>
          </a:p>
          <a:p>
            <a:pPr algn="ctr">
              <a:defRPr/>
            </a:pPr>
            <a:r>
              <a:rPr lang="fr-FR" sz="1600" b="1" i="1">
                <a:latin typeface="Times New Roman" pitchFamily="18" charset="0"/>
                <a:cs typeface="Arial" charset="0"/>
              </a:rPr>
              <a:t>Décaissements</a:t>
            </a:r>
          </a:p>
          <a:p>
            <a:pPr algn="ctr">
              <a:defRPr/>
            </a:pPr>
            <a:endParaRPr lang="fr-FR" sz="1600" b="1" i="1">
              <a:latin typeface="Times New Roman" pitchFamily="18" charset="0"/>
              <a:cs typeface="Arial" charset="0"/>
            </a:endParaRPr>
          </a:p>
        </p:txBody>
      </p:sp>
      <p:sp>
        <p:nvSpPr>
          <p:cNvPr id="361486" name="Rectangle 14">
            <a:extLst>
              <a:ext uri="{FF2B5EF4-FFF2-40B4-BE49-F238E27FC236}">
                <a16:creationId xmlns:a16="http://schemas.microsoft.com/office/drawing/2014/main" id="{4019E694-0B93-4409-9FB5-D0BAF092A9CB}"/>
              </a:ext>
            </a:extLst>
          </p:cNvPr>
          <p:cNvSpPr>
            <a:spLocks noChangeArrowheads="1"/>
          </p:cNvSpPr>
          <p:nvPr/>
        </p:nvSpPr>
        <p:spPr bwMode="auto">
          <a:xfrm>
            <a:off x="5711825" y="3870325"/>
            <a:ext cx="1371600" cy="685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600" b="1" i="1">
                <a:latin typeface="Times New Roman" pitchFamily="18" charset="0"/>
                <a:cs typeface="Arial" charset="0"/>
              </a:rPr>
              <a:t>Var.  ressources</a:t>
            </a:r>
          </a:p>
          <a:p>
            <a:pPr algn="ctr">
              <a:defRPr/>
            </a:pPr>
            <a:r>
              <a:rPr lang="fr-FR" sz="1600" b="1" i="1">
                <a:latin typeface="Times New Roman" pitchFamily="18" charset="0"/>
                <a:cs typeface="Arial" charset="0"/>
              </a:rPr>
              <a:t>durables</a:t>
            </a:r>
          </a:p>
          <a:p>
            <a:pPr algn="ctr">
              <a:defRPr/>
            </a:pPr>
            <a:endParaRPr lang="fr-FR" b="1" i="1">
              <a:latin typeface="Times New Roman" pitchFamily="18" charset="0"/>
              <a:cs typeface="Arial" charset="0"/>
            </a:endParaRPr>
          </a:p>
        </p:txBody>
      </p:sp>
      <p:sp>
        <p:nvSpPr>
          <p:cNvPr id="361487" name="Rectangle 15">
            <a:extLst>
              <a:ext uri="{FF2B5EF4-FFF2-40B4-BE49-F238E27FC236}">
                <a16:creationId xmlns:a16="http://schemas.microsoft.com/office/drawing/2014/main" id="{9CF869FC-5A02-48D1-B5EB-B99EEA366AB8}"/>
              </a:ext>
            </a:extLst>
          </p:cNvPr>
          <p:cNvSpPr>
            <a:spLocks noChangeArrowheads="1"/>
          </p:cNvSpPr>
          <p:nvPr/>
        </p:nvSpPr>
        <p:spPr bwMode="auto">
          <a:xfrm>
            <a:off x="5711825" y="4708525"/>
            <a:ext cx="1371600" cy="685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600" b="1" i="1">
                <a:latin typeface="Times New Roman" pitchFamily="18" charset="0"/>
                <a:cs typeface="Arial" charset="0"/>
              </a:rPr>
              <a:t>Var.  emplois</a:t>
            </a:r>
          </a:p>
          <a:p>
            <a:pPr algn="ctr">
              <a:defRPr/>
            </a:pPr>
            <a:r>
              <a:rPr lang="fr-FR" sz="1600" b="1" i="1">
                <a:latin typeface="Times New Roman" pitchFamily="18" charset="0"/>
                <a:cs typeface="Arial" charset="0"/>
              </a:rPr>
              <a:t>durables</a:t>
            </a:r>
          </a:p>
          <a:p>
            <a:pPr algn="ctr">
              <a:defRPr/>
            </a:pPr>
            <a:endParaRPr lang="fr-FR" b="1" i="1">
              <a:latin typeface="Times New Roman" pitchFamily="18" charset="0"/>
              <a:cs typeface="Arial" charset="0"/>
            </a:endParaRPr>
          </a:p>
        </p:txBody>
      </p:sp>
      <p:sp>
        <p:nvSpPr>
          <p:cNvPr id="361488" name="Rectangle 16">
            <a:extLst>
              <a:ext uri="{FF2B5EF4-FFF2-40B4-BE49-F238E27FC236}">
                <a16:creationId xmlns:a16="http://schemas.microsoft.com/office/drawing/2014/main" id="{3A4EC1C1-CF3F-4B58-BA0F-F15CA8E7B2B7}"/>
              </a:ext>
            </a:extLst>
          </p:cNvPr>
          <p:cNvSpPr>
            <a:spLocks noChangeArrowheads="1"/>
          </p:cNvSpPr>
          <p:nvPr/>
        </p:nvSpPr>
        <p:spPr bwMode="auto">
          <a:xfrm>
            <a:off x="7464425" y="3870325"/>
            <a:ext cx="1371600" cy="3810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400" b="1" i="1">
                <a:latin typeface="Times New Roman" pitchFamily="18" charset="0"/>
                <a:cs typeface="Arial" charset="0"/>
              </a:rPr>
              <a:t>Rent. commerciale</a:t>
            </a:r>
          </a:p>
          <a:p>
            <a:pPr algn="ctr">
              <a:defRPr/>
            </a:pPr>
            <a:endParaRPr lang="fr-FR" b="1" i="1">
              <a:latin typeface="Times New Roman" pitchFamily="18" charset="0"/>
              <a:cs typeface="Arial" charset="0"/>
            </a:endParaRPr>
          </a:p>
        </p:txBody>
      </p:sp>
      <p:sp>
        <p:nvSpPr>
          <p:cNvPr id="361489" name="Rectangle 17">
            <a:extLst>
              <a:ext uri="{FF2B5EF4-FFF2-40B4-BE49-F238E27FC236}">
                <a16:creationId xmlns:a16="http://schemas.microsoft.com/office/drawing/2014/main" id="{6EA6410B-BFFB-4ABC-9F89-6DFB1147296A}"/>
              </a:ext>
            </a:extLst>
          </p:cNvPr>
          <p:cNvSpPr>
            <a:spLocks noChangeArrowheads="1"/>
          </p:cNvSpPr>
          <p:nvPr/>
        </p:nvSpPr>
        <p:spPr bwMode="auto">
          <a:xfrm>
            <a:off x="7464425" y="4403725"/>
            <a:ext cx="1371600" cy="3810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400" b="1" i="1">
                <a:latin typeface="Times New Roman" pitchFamily="18" charset="0"/>
                <a:cs typeface="Arial" charset="0"/>
              </a:rPr>
              <a:t>Rent. </a:t>
            </a:r>
            <a:r>
              <a:rPr lang="fr-FR" sz="1600" b="1" i="1">
                <a:latin typeface="Times New Roman" pitchFamily="18" charset="0"/>
                <a:cs typeface="Arial" charset="0"/>
              </a:rPr>
              <a:t>financière</a:t>
            </a:r>
          </a:p>
        </p:txBody>
      </p:sp>
      <p:sp>
        <p:nvSpPr>
          <p:cNvPr id="361490" name="Rectangle 18">
            <a:extLst>
              <a:ext uri="{FF2B5EF4-FFF2-40B4-BE49-F238E27FC236}">
                <a16:creationId xmlns:a16="http://schemas.microsoft.com/office/drawing/2014/main" id="{E64D7400-ECB0-4DA1-BEAA-5B070ADB441C}"/>
              </a:ext>
            </a:extLst>
          </p:cNvPr>
          <p:cNvSpPr>
            <a:spLocks noChangeArrowheads="1"/>
          </p:cNvSpPr>
          <p:nvPr/>
        </p:nvSpPr>
        <p:spPr bwMode="auto">
          <a:xfrm>
            <a:off x="7464425" y="4937125"/>
            <a:ext cx="1371600" cy="3810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400" b="1" i="1">
                <a:latin typeface="Times New Roman" pitchFamily="18" charset="0"/>
                <a:cs typeface="Arial" charset="0"/>
              </a:rPr>
              <a:t>Rent. capitaux</a:t>
            </a:r>
            <a:endParaRPr lang="fr-FR" b="1" i="1">
              <a:latin typeface="Times New Roman" pitchFamily="18" charset="0"/>
              <a:cs typeface="Arial" charset="0"/>
            </a:endParaRPr>
          </a:p>
        </p:txBody>
      </p:sp>
      <p:sp>
        <p:nvSpPr>
          <p:cNvPr id="361491" name="Rectangle 19">
            <a:extLst>
              <a:ext uri="{FF2B5EF4-FFF2-40B4-BE49-F238E27FC236}">
                <a16:creationId xmlns:a16="http://schemas.microsoft.com/office/drawing/2014/main" id="{C78F61E5-3B72-4AB5-B651-57060C1C849A}"/>
              </a:ext>
            </a:extLst>
          </p:cNvPr>
          <p:cNvSpPr>
            <a:spLocks noChangeArrowheads="1"/>
          </p:cNvSpPr>
          <p:nvPr/>
        </p:nvSpPr>
        <p:spPr bwMode="auto">
          <a:xfrm>
            <a:off x="7464425" y="5622925"/>
            <a:ext cx="1371600" cy="685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Point</a:t>
            </a:r>
          </a:p>
          <a:p>
            <a:pPr algn="ctr">
              <a:defRPr/>
            </a:pPr>
            <a:r>
              <a:rPr lang="fr-FR" b="1" i="1">
                <a:latin typeface="Times New Roman" pitchFamily="18" charset="0"/>
                <a:cs typeface="Arial" charset="0"/>
              </a:rPr>
              <a:t>Mort</a:t>
            </a:r>
          </a:p>
          <a:p>
            <a:pPr algn="ctr">
              <a:defRPr/>
            </a:pPr>
            <a:endParaRPr lang="fr-FR" b="1" i="1">
              <a:latin typeface="Times New Roman" pitchFamily="18" charset="0"/>
              <a:cs typeface="Arial"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u numéro de diapositive 4">
            <a:extLst>
              <a:ext uri="{FF2B5EF4-FFF2-40B4-BE49-F238E27FC236}">
                <a16:creationId xmlns:a16="http://schemas.microsoft.com/office/drawing/2014/main" id="{4E9B015C-479F-40AC-A501-6DC8941C4D2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2505838-2D93-4DE9-8457-47FB73D1609E}" type="slidenum">
              <a:rPr lang="fr-FR" altLang="en-US">
                <a:latin typeface="Arial Black" panose="020B0A04020102020204" pitchFamily="34" charset="0"/>
              </a:rPr>
              <a:pPr eaLnBrk="1" hangingPunct="1"/>
              <a:t>11</a:t>
            </a:fld>
            <a:endParaRPr lang="fr-FR" altLang="en-US">
              <a:latin typeface="Arial Black" panose="020B0A04020102020204" pitchFamily="34" charset="0"/>
            </a:endParaRPr>
          </a:p>
        </p:txBody>
      </p:sp>
      <p:sp>
        <p:nvSpPr>
          <p:cNvPr id="23555" name="Rectangle 2">
            <a:extLst>
              <a:ext uri="{FF2B5EF4-FFF2-40B4-BE49-F238E27FC236}">
                <a16:creationId xmlns:a16="http://schemas.microsoft.com/office/drawing/2014/main" id="{4251C533-BC5A-443E-BE11-6C80D19EFC71}"/>
              </a:ext>
            </a:extLst>
          </p:cNvPr>
          <p:cNvSpPr>
            <a:spLocks noGrp="1" noChangeArrowheads="1"/>
          </p:cNvSpPr>
          <p:nvPr>
            <p:ph type="title"/>
          </p:nvPr>
        </p:nvSpPr>
        <p:spPr>
          <a:xfrm>
            <a:off x="457200" y="477838"/>
            <a:ext cx="8229600" cy="844550"/>
          </a:xfrm>
          <a:noFill/>
        </p:spPr>
        <p:txBody>
          <a:bodyPr/>
          <a:lstStyle/>
          <a:p>
            <a:pPr algn="ctr" eaLnBrk="1" hangingPunct="1"/>
            <a:r>
              <a:rPr lang="fr-FR" altLang="en-US" sz="2700" b="1">
                <a:solidFill>
                  <a:srgbClr val="A50021"/>
                </a:solidFill>
                <a:latin typeface="Book Antiqua" panose="02040602050305030304" pitchFamily="18" charset="0"/>
                <a:cs typeface="Times New Roman" panose="02020603050405020304" pitchFamily="18" charset="0"/>
              </a:rPr>
              <a:t>SON BILAN PERSONNEL </a:t>
            </a:r>
          </a:p>
        </p:txBody>
      </p:sp>
      <p:sp>
        <p:nvSpPr>
          <p:cNvPr id="23556" name="Rectangle 3">
            <a:extLst>
              <a:ext uri="{FF2B5EF4-FFF2-40B4-BE49-F238E27FC236}">
                <a16:creationId xmlns:a16="http://schemas.microsoft.com/office/drawing/2014/main" id="{708F4089-A867-4F90-AE4D-36E75C9BDB35}"/>
              </a:ext>
            </a:extLst>
          </p:cNvPr>
          <p:cNvSpPr>
            <a:spLocks noGrp="1" noChangeArrowheads="1"/>
          </p:cNvSpPr>
          <p:nvPr>
            <p:ph type="body" idx="1"/>
          </p:nvPr>
        </p:nvSpPr>
        <p:spPr>
          <a:xfrm>
            <a:off x="457200" y="1268413"/>
            <a:ext cx="8229600" cy="4876800"/>
          </a:xfrm>
          <a:noFill/>
        </p:spPr>
        <p:txBody>
          <a:bodyPr/>
          <a:lstStyle/>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Ses aptitudes et potentialités  :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capacité personnelle d’action,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de résistance physique,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de solidité psychologique…</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exemple :  travailler 6jours7 et 14h /24</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Ses compétences et son expérience :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commerciales,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de gestion,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techniques, </a:t>
            </a:r>
          </a:p>
          <a:p>
            <a:pPr marL="1093788" lvl="1" algn="just" eaLnBrk="1" hangingPunct="1">
              <a:buSzPct val="75000"/>
              <a:buFont typeface="Wingdings" panose="05000000000000000000" pitchFamily="2" charset="2"/>
              <a:buChar char="q"/>
            </a:pPr>
            <a:r>
              <a:rPr lang="fr-FR" altLang="en-US" sz="2400">
                <a:cs typeface="Times New Roman" panose="02020603050405020304" pitchFamily="18" charset="0"/>
              </a:rPr>
              <a:t>relationnelles.</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Sa personnalité  : traits de personnalité</a:t>
            </a:r>
          </a:p>
        </p:txBody>
      </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Espace réservé du numéro de diapositive 4">
            <a:extLst>
              <a:ext uri="{FF2B5EF4-FFF2-40B4-BE49-F238E27FC236}">
                <a16:creationId xmlns:a16="http://schemas.microsoft.com/office/drawing/2014/main" id="{0711C7A3-937C-4E40-B45A-136744B295F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BD3DA5C-23EE-4E5A-ACA9-32CB03D8E517}" type="slidenum">
              <a:rPr lang="fr-FR" altLang="en-US">
                <a:latin typeface="Arial Black" panose="020B0A04020102020204" pitchFamily="34" charset="0"/>
              </a:rPr>
              <a:pPr eaLnBrk="1" hangingPunct="1"/>
              <a:t>110</a:t>
            </a:fld>
            <a:endParaRPr lang="fr-FR" altLang="en-US">
              <a:latin typeface="Arial Black" panose="020B0A04020102020204" pitchFamily="34" charset="0"/>
            </a:endParaRPr>
          </a:p>
        </p:txBody>
      </p:sp>
      <p:sp>
        <p:nvSpPr>
          <p:cNvPr id="264194" name="Rectangle 2">
            <a:extLst>
              <a:ext uri="{FF2B5EF4-FFF2-40B4-BE49-F238E27FC236}">
                <a16:creationId xmlns:a16="http://schemas.microsoft.com/office/drawing/2014/main" id="{3FDBE1EF-D35A-4FAE-A705-85175316EC9B}"/>
              </a:ext>
            </a:extLst>
          </p:cNvPr>
          <p:cNvSpPr>
            <a:spLocks noGrp="1" noChangeArrowheads="1"/>
          </p:cNvSpPr>
          <p:nvPr>
            <p:ph type="title"/>
          </p:nvPr>
        </p:nvSpPr>
        <p:spPr>
          <a:xfrm>
            <a:off x="457200" y="2849563"/>
            <a:ext cx="8229600" cy="1371600"/>
          </a:xfrm>
        </p:spPr>
        <p:txBody>
          <a:bodyPr wrap="none"/>
          <a:lstStyle/>
          <a:p>
            <a:pPr marL="457200" indent="-457200" algn="ctr" eaLnBrk="1" hangingPunct="1">
              <a:defRPr/>
            </a:pPr>
            <a:r>
              <a:rPr lang="fr-FR" sz="3100">
                <a:solidFill>
                  <a:srgbClr val="993300"/>
                </a:solidFill>
                <a:effectLst>
                  <a:outerShdw blurRad="38100" dist="38100" dir="2700000" algn="tl">
                    <a:srgbClr val="C0C0C0"/>
                  </a:outerShdw>
                </a:effectLst>
                <a:latin typeface="Times New Roman" pitchFamily="18" charset="0"/>
              </a:rPr>
              <a:t>FISCALITE DES ENTREPRISE</a:t>
            </a:r>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Espace réservé du numéro de diapositive 4">
            <a:extLst>
              <a:ext uri="{FF2B5EF4-FFF2-40B4-BE49-F238E27FC236}">
                <a16:creationId xmlns:a16="http://schemas.microsoft.com/office/drawing/2014/main" id="{C92FF699-F8F5-4F6D-9AA7-932E99022A3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76093F-14D8-4D78-990F-ABFB6FDF83F7}" type="slidenum">
              <a:rPr lang="fr-FR" altLang="en-US">
                <a:latin typeface="Arial Black" panose="020B0A04020102020204" pitchFamily="34" charset="0"/>
              </a:rPr>
              <a:pPr eaLnBrk="1" hangingPunct="1"/>
              <a:t>111</a:t>
            </a:fld>
            <a:endParaRPr lang="fr-FR" altLang="en-US">
              <a:latin typeface="Arial Black" panose="020B0A04020102020204" pitchFamily="34" charset="0"/>
            </a:endParaRPr>
          </a:p>
        </p:txBody>
      </p:sp>
      <p:sp>
        <p:nvSpPr>
          <p:cNvPr id="8196" name="Rectangle 2">
            <a:extLst>
              <a:ext uri="{FF2B5EF4-FFF2-40B4-BE49-F238E27FC236}">
                <a16:creationId xmlns:a16="http://schemas.microsoft.com/office/drawing/2014/main" id="{E8F9C5FE-A24F-42B2-96BE-B998A9626A6A}"/>
              </a:ext>
            </a:extLst>
          </p:cNvPr>
          <p:cNvSpPr>
            <a:spLocks noGrp="1" noChangeArrowheads="1"/>
          </p:cNvSpPr>
          <p:nvPr>
            <p:ph type="title"/>
          </p:nvPr>
        </p:nvSpPr>
        <p:spPr>
          <a:xfrm>
            <a:off x="590550" y="5492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FISCALITE DES ENTREPRISE</a:t>
            </a:r>
          </a:p>
        </p:txBody>
      </p:sp>
      <p:sp>
        <p:nvSpPr>
          <p:cNvPr id="8197" name="Text Box 4">
            <a:extLst>
              <a:ext uri="{FF2B5EF4-FFF2-40B4-BE49-F238E27FC236}">
                <a16:creationId xmlns:a16="http://schemas.microsoft.com/office/drawing/2014/main" id="{E919B207-5DC0-42C7-B3AE-74AE14BAE5A4}"/>
              </a:ext>
            </a:extLst>
          </p:cNvPr>
          <p:cNvSpPr txBox="1">
            <a:spLocks noChangeArrowheads="1"/>
          </p:cNvSpPr>
          <p:nvPr/>
        </p:nvSpPr>
        <p:spPr bwMode="auto">
          <a:xfrm>
            <a:off x="882650" y="1736725"/>
            <a:ext cx="3405188"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Impôts d’Existence :</a:t>
            </a:r>
          </a:p>
        </p:txBody>
      </p:sp>
      <p:graphicFrame>
        <p:nvGraphicFramePr>
          <p:cNvPr id="8194" name="Object 5">
            <a:extLst>
              <a:ext uri="{FF2B5EF4-FFF2-40B4-BE49-F238E27FC236}">
                <a16:creationId xmlns:a16="http://schemas.microsoft.com/office/drawing/2014/main" id="{E7124653-F748-47E0-BF42-9E7BC598BC17}"/>
              </a:ext>
            </a:extLst>
          </p:cNvPr>
          <p:cNvGraphicFramePr>
            <a:graphicFrameLocks noChangeAspect="1"/>
          </p:cNvGraphicFramePr>
          <p:nvPr/>
        </p:nvGraphicFramePr>
        <p:xfrm>
          <a:off x="611188" y="2782888"/>
          <a:ext cx="8008937" cy="3598862"/>
        </p:xfrm>
        <a:graphic>
          <a:graphicData uri="http://schemas.openxmlformats.org/presentationml/2006/ole">
            <mc:AlternateContent xmlns:mc="http://schemas.openxmlformats.org/markup-compatibility/2006">
              <mc:Choice xmlns:v="urn:schemas-microsoft-com:vml" Requires="v">
                <p:oleObj spid="_x0000_s8194" name="Document" r:id="rId3" imgW="6923532" imgH="2743200" progId="Word.Document.8">
                  <p:embed/>
                </p:oleObj>
              </mc:Choice>
              <mc:Fallback>
                <p:oleObj name="Document" r:id="rId3" imgW="6923532" imgH="2743200" progId="Word.Document.8">
                  <p:embed/>
                  <p:pic>
                    <p:nvPicPr>
                      <p:cNvPr id="8194" name="Object 5">
                        <a:extLst>
                          <a:ext uri="{FF2B5EF4-FFF2-40B4-BE49-F238E27FC236}">
                            <a16:creationId xmlns:a16="http://schemas.microsoft.com/office/drawing/2014/main" id="{E7124653-F748-47E0-BF42-9E7BC598BC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2782888"/>
                        <a:ext cx="8008937" cy="359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Text Box 6">
            <a:extLst>
              <a:ext uri="{FF2B5EF4-FFF2-40B4-BE49-F238E27FC236}">
                <a16:creationId xmlns:a16="http://schemas.microsoft.com/office/drawing/2014/main" id="{EC2893B8-CFB0-4713-97A8-54D8625062CD}"/>
              </a:ext>
            </a:extLst>
          </p:cNvPr>
          <p:cNvSpPr txBox="1">
            <a:spLocks noChangeArrowheads="1"/>
          </p:cNvSpPr>
          <p:nvPr/>
        </p:nvSpPr>
        <p:spPr bwMode="auto">
          <a:xfrm>
            <a:off x="323850" y="2422525"/>
            <a:ext cx="88201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533400" indent="-53340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5000"/>
              </a:spcBef>
              <a:buClr>
                <a:srgbClr val="000066"/>
              </a:buClr>
              <a:buFont typeface="Wingdings" panose="05000000000000000000" pitchFamily="2" charset="2"/>
              <a:buChar char="è"/>
            </a:pPr>
            <a:r>
              <a:rPr lang="fr-FR" altLang="en-US" sz="2400"/>
              <a:t>Calculés sur la Base de la Valeur Locative :</a:t>
            </a: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Espace réservé du numéro de diapositive 4">
            <a:extLst>
              <a:ext uri="{FF2B5EF4-FFF2-40B4-BE49-F238E27FC236}">
                <a16:creationId xmlns:a16="http://schemas.microsoft.com/office/drawing/2014/main" id="{131FF7AF-324E-4EDB-8F69-334B0C4A27C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9E443C6-25E6-4DBF-83DA-7380AB1A4F57}" type="slidenum">
              <a:rPr lang="fr-FR" altLang="en-US">
                <a:latin typeface="Arial Black" panose="020B0A04020102020204" pitchFamily="34" charset="0"/>
              </a:rPr>
              <a:pPr eaLnBrk="1" hangingPunct="1"/>
              <a:t>112</a:t>
            </a:fld>
            <a:endParaRPr lang="fr-FR" altLang="en-US">
              <a:latin typeface="Arial Black" panose="020B0A04020102020204" pitchFamily="34" charset="0"/>
            </a:endParaRPr>
          </a:p>
        </p:txBody>
      </p:sp>
      <p:sp>
        <p:nvSpPr>
          <p:cNvPr id="118787" name="Text Box 2">
            <a:extLst>
              <a:ext uri="{FF2B5EF4-FFF2-40B4-BE49-F238E27FC236}">
                <a16:creationId xmlns:a16="http://schemas.microsoft.com/office/drawing/2014/main" id="{7B9D37D0-DCAD-46AA-8064-4D5C09F5DEED}"/>
              </a:ext>
            </a:extLst>
          </p:cNvPr>
          <p:cNvSpPr txBox="1">
            <a:spLocks noChangeArrowheads="1"/>
          </p:cNvSpPr>
          <p:nvPr/>
        </p:nvSpPr>
        <p:spPr bwMode="auto">
          <a:xfrm>
            <a:off x="946150" y="1841500"/>
            <a:ext cx="25590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PATENTE  :</a:t>
            </a:r>
          </a:p>
        </p:txBody>
      </p:sp>
      <p:sp>
        <p:nvSpPr>
          <p:cNvPr id="118788" name="Text Box 3">
            <a:extLst>
              <a:ext uri="{FF2B5EF4-FFF2-40B4-BE49-F238E27FC236}">
                <a16:creationId xmlns:a16="http://schemas.microsoft.com/office/drawing/2014/main" id="{18CD0A20-163B-4F68-84AA-327565E85952}"/>
              </a:ext>
            </a:extLst>
          </p:cNvPr>
          <p:cNvSpPr txBox="1">
            <a:spLocks noChangeArrowheads="1"/>
          </p:cNvSpPr>
          <p:nvPr/>
        </p:nvSpPr>
        <p:spPr bwMode="auto">
          <a:xfrm>
            <a:off x="250825" y="2400300"/>
            <a:ext cx="857726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Font typeface="Wingdings 3" panose="05040102010807070707" pitchFamily="18" charset="2"/>
              <a:buNone/>
            </a:pPr>
            <a:r>
              <a:rPr lang="fr-FR" altLang="en-US" sz="2400"/>
              <a:t>= 10% de la valeur locative (Exonération pendant 5ans à partir de la date du début d ’activité).</a:t>
            </a:r>
          </a:p>
        </p:txBody>
      </p:sp>
      <p:sp>
        <p:nvSpPr>
          <p:cNvPr id="118789" name="Text Box 4">
            <a:extLst>
              <a:ext uri="{FF2B5EF4-FFF2-40B4-BE49-F238E27FC236}">
                <a16:creationId xmlns:a16="http://schemas.microsoft.com/office/drawing/2014/main" id="{B779699D-4DF7-4648-BCE2-5A8AD052DD89}"/>
              </a:ext>
            </a:extLst>
          </p:cNvPr>
          <p:cNvSpPr txBox="1">
            <a:spLocks noChangeArrowheads="1"/>
          </p:cNvSpPr>
          <p:nvPr/>
        </p:nvSpPr>
        <p:spPr bwMode="auto">
          <a:xfrm>
            <a:off x="946150" y="3306763"/>
            <a:ext cx="56832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TAXE URBAINE  :</a:t>
            </a:r>
          </a:p>
        </p:txBody>
      </p:sp>
      <p:sp>
        <p:nvSpPr>
          <p:cNvPr id="118790" name="Text Box 5">
            <a:extLst>
              <a:ext uri="{FF2B5EF4-FFF2-40B4-BE49-F238E27FC236}">
                <a16:creationId xmlns:a16="http://schemas.microsoft.com/office/drawing/2014/main" id="{E6E41A7A-D4E1-4823-9332-61B6BD23E25F}"/>
              </a:ext>
            </a:extLst>
          </p:cNvPr>
          <p:cNvSpPr txBox="1">
            <a:spLocks noChangeArrowheads="1"/>
          </p:cNvSpPr>
          <p:nvPr/>
        </p:nvSpPr>
        <p:spPr bwMode="auto">
          <a:xfrm>
            <a:off x="250825" y="3816350"/>
            <a:ext cx="857726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Font typeface="Wingdings 3" panose="05040102010807070707" pitchFamily="18" charset="2"/>
              <a:buNone/>
            </a:pPr>
            <a:r>
              <a:rPr lang="fr-FR" altLang="en-US" sz="2400"/>
              <a:t>= 13,5% de la valeur locative (Exonération pendant 5ans à partir de la date du début d ’activité).</a:t>
            </a:r>
          </a:p>
        </p:txBody>
      </p:sp>
      <p:sp>
        <p:nvSpPr>
          <p:cNvPr id="118791" name="Text Box 6">
            <a:extLst>
              <a:ext uri="{FF2B5EF4-FFF2-40B4-BE49-F238E27FC236}">
                <a16:creationId xmlns:a16="http://schemas.microsoft.com/office/drawing/2014/main" id="{63A803B7-2E33-4D75-B1A2-8037D2F4F0D1}"/>
              </a:ext>
            </a:extLst>
          </p:cNvPr>
          <p:cNvSpPr txBox="1">
            <a:spLocks noChangeArrowheads="1"/>
          </p:cNvSpPr>
          <p:nvPr/>
        </p:nvSpPr>
        <p:spPr bwMode="auto">
          <a:xfrm>
            <a:off x="250825" y="5175250"/>
            <a:ext cx="8577263"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Font typeface="Wingdings 3" panose="05040102010807070707" pitchFamily="18" charset="2"/>
              <a:buNone/>
            </a:pPr>
            <a:r>
              <a:rPr lang="fr-FR" altLang="en-US" sz="2400"/>
              <a:t>= 10% de la valeur locative pour les bâtiments situés à l’intérieur des périmètres urbains et 6% pour les zones périphériques des communes urbaines.</a:t>
            </a:r>
          </a:p>
        </p:txBody>
      </p:sp>
      <p:sp>
        <p:nvSpPr>
          <p:cNvPr id="118792" name="Text Box 7">
            <a:extLst>
              <a:ext uri="{FF2B5EF4-FFF2-40B4-BE49-F238E27FC236}">
                <a16:creationId xmlns:a16="http://schemas.microsoft.com/office/drawing/2014/main" id="{B264E34E-F886-41CB-BE66-EABB0BB0C0D8}"/>
              </a:ext>
            </a:extLst>
          </p:cNvPr>
          <p:cNvSpPr txBox="1">
            <a:spLocks noChangeArrowheads="1"/>
          </p:cNvSpPr>
          <p:nvPr/>
        </p:nvSpPr>
        <p:spPr bwMode="auto">
          <a:xfrm>
            <a:off x="946150" y="4675188"/>
            <a:ext cx="49212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TAXE D ’EDILITE :</a:t>
            </a:r>
          </a:p>
        </p:txBody>
      </p:sp>
      <p:sp>
        <p:nvSpPr>
          <p:cNvPr id="118793" name="Rectangle 8">
            <a:extLst>
              <a:ext uri="{FF2B5EF4-FFF2-40B4-BE49-F238E27FC236}">
                <a16:creationId xmlns:a16="http://schemas.microsoft.com/office/drawing/2014/main" id="{D35C72DC-F8DA-47FC-AA48-D27974FF2230}"/>
              </a:ext>
            </a:extLst>
          </p:cNvPr>
          <p:cNvSpPr>
            <a:spLocks noGrp="1" noChangeArrowheads="1"/>
          </p:cNvSpPr>
          <p:nvPr>
            <p:ph type="title"/>
          </p:nvPr>
        </p:nvSpPr>
        <p:spPr>
          <a:xfrm>
            <a:off x="519113" y="889000"/>
            <a:ext cx="8229600" cy="5953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FISCALITE DES ENTREPRISE</a:t>
            </a:r>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Espace réservé du numéro de diapositive 4">
            <a:extLst>
              <a:ext uri="{FF2B5EF4-FFF2-40B4-BE49-F238E27FC236}">
                <a16:creationId xmlns:a16="http://schemas.microsoft.com/office/drawing/2014/main" id="{AA446A91-1B78-4852-8C76-8EFA3341025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812A554-14AB-4EE5-A485-CA47F7722E70}" type="slidenum">
              <a:rPr lang="fr-FR" altLang="en-US">
                <a:latin typeface="Arial Black" panose="020B0A04020102020204" pitchFamily="34" charset="0"/>
              </a:rPr>
              <a:pPr eaLnBrk="1" hangingPunct="1"/>
              <a:t>113</a:t>
            </a:fld>
            <a:endParaRPr lang="fr-FR" altLang="en-US">
              <a:latin typeface="Arial Black" panose="020B0A04020102020204" pitchFamily="34" charset="0"/>
            </a:endParaRPr>
          </a:p>
        </p:txBody>
      </p:sp>
      <p:sp>
        <p:nvSpPr>
          <p:cNvPr id="119811" name="Text Box 2">
            <a:extLst>
              <a:ext uri="{FF2B5EF4-FFF2-40B4-BE49-F238E27FC236}">
                <a16:creationId xmlns:a16="http://schemas.microsoft.com/office/drawing/2014/main" id="{6C9E7545-080B-42A1-900E-B162CEE2764A}"/>
              </a:ext>
            </a:extLst>
          </p:cNvPr>
          <p:cNvSpPr txBox="1">
            <a:spLocks noChangeArrowheads="1"/>
          </p:cNvSpPr>
          <p:nvPr/>
        </p:nvSpPr>
        <p:spPr bwMode="auto">
          <a:xfrm>
            <a:off x="250825" y="3074988"/>
            <a:ext cx="8456613"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317500" indent="-317500" defTabSz="768350" eaLnBrk="0" hangingPunct="0">
              <a:defRPr>
                <a:solidFill>
                  <a:schemeClr val="tx1"/>
                </a:solidFill>
                <a:latin typeface="Arial" panose="020B0604020202020204" pitchFamily="34" charset="0"/>
                <a:cs typeface="Arial" panose="020B0604020202020204" pitchFamily="34" charset="0"/>
              </a:defRPr>
            </a:lvl1pPr>
            <a:lvl2pPr marL="914400" indent="-436563"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20000"/>
              </a:lnSpc>
              <a:buClr>
                <a:srgbClr val="000066"/>
              </a:buClr>
              <a:buFont typeface="Wingdings" panose="05000000000000000000" pitchFamily="2" charset="2"/>
              <a:buChar char="è"/>
            </a:pPr>
            <a:r>
              <a:rPr lang="fr-FR" altLang="en-US" sz="2400"/>
              <a:t>20% (taux normal) pour tous biens et services</a:t>
            </a:r>
          </a:p>
          <a:p>
            <a:pPr algn="just">
              <a:lnSpc>
                <a:spcPct val="120000"/>
              </a:lnSpc>
              <a:buClr>
                <a:srgbClr val="000066"/>
              </a:buClr>
              <a:buFont typeface="Wingdings" panose="05000000000000000000" pitchFamily="2" charset="2"/>
              <a:buChar char="è"/>
            </a:pPr>
            <a:r>
              <a:rPr lang="fr-FR" altLang="en-US" sz="2400"/>
              <a:t>14% pour les opérations :</a:t>
            </a:r>
          </a:p>
          <a:p>
            <a:pPr lvl="1" algn="just">
              <a:lnSpc>
                <a:spcPct val="120000"/>
              </a:lnSpc>
              <a:buClr>
                <a:schemeClr val="accent2"/>
              </a:buClr>
              <a:buFont typeface="Wingdings" panose="05000000000000000000" pitchFamily="2" charset="2"/>
              <a:buChar char="q"/>
            </a:pPr>
            <a:r>
              <a:rPr lang="fr-FR" altLang="en-US" sz="2400"/>
              <a:t>d ’Entreprises des travaux immobilières ;</a:t>
            </a:r>
          </a:p>
          <a:p>
            <a:pPr lvl="1" algn="just">
              <a:lnSpc>
                <a:spcPct val="120000"/>
              </a:lnSpc>
              <a:buClr>
                <a:schemeClr val="accent2"/>
              </a:buClr>
              <a:buFont typeface="Wingdings" panose="05000000000000000000" pitchFamily="2" charset="2"/>
              <a:buChar char="q"/>
            </a:pPr>
            <a:r>
              <a:rPr lang="fr-FR" altLang="en-US" sz="2400"/>
              <a:t>de Professions Libérales ;</a:t>
            </a:r>
          </a:p>
          <a:p>
            <a:pPr lvl="1" algn="just">
              <a:lnSpc>
                <a:spcPct val="120000"/>
              </a:lnSpc>
              <a:buClr>
                <a:schemeClr val="accent2"/>
              </a:buClr>
              <a:buFont typeface="Wingdings" panose="05000000000000000000" pitchFamily="2" charset="2"/>
              <a:buChar char="q"/>
            </a:pPr>
            <a:r>
              <a:rPr lang="fr-FR" altLang="en-US" sz="2400"/>
              <a:t>de Transport.</a:t>
            </a:r>
          </a:p>
          <a:p>
            <a:pPr algn="just">
              <a:lnSpc>
                <a:spcPct val="120000"/>
              </a:lnSpc>
              <a:buClr>
                <a:srgbClr val="000066"/>
              </a:buClr>
              <a:buFont typeface="Wingdings" panose="05000000000000000000" pitchFamily="2" charset="2"/>
              <a:buChar char="è"/>
            </a:pPr>
            <a:r>
              <a:rPr lang="fr-FR" altLang="en-US" sz="2400"/>
              <a:t>7% pour certains services ou produits tels : Eau, Électricité, produits pharmaceutiques ... </a:t>
            </a:r>
          </a:p>
        </p:txBody>
      </p:sp>
      <p:sp>
        <p:nvSpPr>
          <p:cNvPr id="119812" name="Text Box 3">
            <a:extLst>
              <a:ext uri="{FF2B5EF4-FFF2-40B4-BE49-F238E27FC236}">
                <a16:creationId xmlns:a16="http://schemas.microsoft.com/office/drawing/2014/main" id="{16C6BF07-F0BB-4D4B-8305-3B3462374C28}"/>
              </a:ext>
            </a:extLst>
          </p:cNvPr>
          <p:cNvSpPr txBox="1">
            <a:spLocks noChangeArrowheads="1"/>
          </p:cNvSpPr>
          <p:nvPr/>
        </p:nvSpPr>
        <p:spPr bwMode="auto">
          <a:xfrm>
            <a:off x="1068388" y="2698750"/>
            <a:ext cx="4224337"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Taxe sur la Valeur Ajoutée :</a:t>
            </a:r>
          </a:p>
        </p:txBody>
      </p:sp>
      <p:sp>
        <p:nvSpPr>
          <p:cNvPr id="119813" name="Text Box 4">
            <a:extLst>
              <a:ext uri="{FF2B5EF4-FFF2-40B4-BE49-F238E27FC236}">
                <a16:creationId xmlns:a16="http://schemas.microsoft.com/office/drawing/2014/main" id="{EBACD296-D97D-43CC-B625-0972599150D3}"/>
              </a:ext>
            </a:extLst>
          </p:cNvPr>
          <p:cNvSpPr txBox="1">
            <a:spLocks noChangeArrowheads="1"/>
          </p:cNvSpPr>
          <p:nvPr/>
        </p:nvSpPr>
        <p:spPr bwMode="auto">
          <a:xfrm>
            <a:off x="1049338" y="1700213"/>
            <a:ext cx="58991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Impôts Liés à l ’Activité :</a:t>
            </a:r>
          </a:p>
        </p:txBody>
      </p:sp>
      <p:sp>
        <p:nvSpPr>
          <p:cNvPr id="119814" name="Text Box 5">
            <a:extLst>
              <a:ext uri="{FF2B5EF4-FFF2-40B4-BE49-F238E27FC236}">
                <a16:creationId xmlns:a16="http://schemas.microsoft.com/office/drawing/2014/main" id="{3D1A4154-7BC1-4151-854D-423629409ADE}"/>
              </a:ext>
            </a:extLst>
          </p:cNvPr>
          <p:cNvSpPr txBox="1">
            <a:spLocks noChangeArrowheads="1"/>
          </p:cNvSpPr>
          <p:nvPr/>
        </p:nvSpPr>
        <p:spPr bwMode="auto">
          <a:xfrm>
            <a:off x="250825" y="2216150"/>
            <a:ext cx="85693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tx2"/>
                </a:solidFill>
              </a:rPr>
              <a:t>Calculés selon la nature des biens ou services produits</a:t>
            </a:r>
          </a:p>
        </p:txBody>
      </p:sp>
      <p:sp>
        <p:nvSpPr>
          <p:cNvPr id="119815" name="Rectangle 6">
            <a:extLst>
              <a:ext uri="{FF2B5EF4-FFF2-40B4-BE49-F238E27FC236}">
                <a16:creationId xmlns:a16="http://schemas.microsoft.com/office/drawing/2014/main" id="{EEA9241F-B75E-4B33-B47F-692D22B177BE}"/>
              </a:ext>
            </a:extLst>
          </p:cNvPr>
          <p:cNvSpPr>
            <a:spLocks noGrp="1" noChangeArrowheads="1"/>
          </p:cNvSpPr>
          <p:nvPr>
            <p:ph type="title"/>
          </p:nvPr>
        </p:nvSpPr>
        <p:spPr>
          <a:xfrm>
            <a:off x="539750" y="4762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FISCALITE DES ENTREPRISE</a:t>
            </a:r>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Espace réservé du numéro de diapositive 4">
            <a:extLst>
              <a:ext uri="{FF2B5EF4-FFF2-40B4-BE49-F238E27FC236}">
                <a16:creationId xmlns:a16="http://schemas.microsoft.com/office/drawing/2014/main" id="{4E075FD6-D6F8-4D5D-8978-7A9AE39553B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8E509F1-998A-4422-BF34-F3B23C1187BC}" type="slidenum">
              <a:rPr lang="fr-FR" altLang="en-US">
                <a:latin typeface="Arial Black" panose="020B0A04020102020204" pitchFamily="34" charset="0"/>
              </a:rPr>
              <a:pPr eaLnBrk="1" hangingPunct="1"/>
              <a:t>114</a:t>
            </a:fld>
            <a:endParaRPr lang="fr-FR" altLang="en-US">
              <a:latin typeface="Arial Black" panose="020B0A04020102020204" pitchFamily="34" charset="0"/>
            </a:endParaRPr>
          </a:p>
        </p:txBody>
      </p:sp>
      <p:sp>
        <p:nvSpPr>
          <p:cNvPr id="9220" name="Rectangle 2">
            <a:extLst>
              <a:ext uri="{FF2B5EF4-FFF2-40B4-BE49-F238E27FC236}">
                <a16:creationId xmlns:a16="http://schemas.microsoft.com/office/drawing/2014/main" id="{411B7E69-363B-43FD-A22A-6AFBEB1614E9}"/>
              </a:ext>
            </a:extLst>
          </p:cNvPr>
          <p:cNvSpPr>
            <a:spLocks noGrp="1" noChangeArrowheads="1"/>
          </p:cNvSpPr>
          <p:nvPr>
            <p:ph type="title"/>
          </p:nvPr>
        </p:nvSpPr>
        <p:spPr>
          <a:xfrm>
            <a:off x="519113" y="2603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FISCALITE DES ENTREPRISE</a:t>
            </a:r>
          </a:p>
        </p:txBody>
      </p:sp>
      <p:sp>
        <p:nvSpPr>
          <p:cNvPr id="9221" name="Text Box 3">
            <a:extLst>
              <a:ext uri="{FF2B5EF4-FFF2-40B4-BE49-F238E27FC236}">
                <a16:creationId xmlns:a16="http://schemas.microsoft.com/office/drawing/2014/main" id="{95660254-FD10-487B-9E79-F384006AD89F}"/>
              </a:ext>
            </a:extLst>
          </p:cNvPr>
          <p:cNvSpPr txBox="1">
            <a:spLocks noChangeArrowheads="1"/>
          </p:cNvSpPr>
          <p:nvPr/>
        </p:nvSpPr>
        <p:spPr bwMode="auto">
          <a:xfrm>
            <a:off x="1066800" y="2613025"/>
            <a:ext cx="4225925"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Impôt Général sur le Revenu :</a:t>
            </a:r>
          </a:p>
        </p:txBody>
      </p:sp>
      <p:sp>
        <p:nvSpPr>
          <p:cNvPr id="9222" name="Text Box 4">
            <a:extLst>
              <a:ext uri="{FF2B5EF4-FFF2-40B4-BE49-F238E27FC236}">
                <a16:creationId xmlns:a16="http://schemas.microsoft.com/office/drawing/2014/main" id="{B8567B74-DD92-41BC-87AB-1045EF684B75}"/>
              </a:ext>
            </a:extLst>
          </p:cNvPr>
          <p:cNvSpPr txBox="1">
            <a:spLocks noChangeArrowheads="1"/>
          </p:cNvSpPr>
          <p:nvPr/>
        </p:nvSpPr>
        <p:spPr bwMode="auto">
          <a:xfrm>
            <a:off x="1019175" y="1524000"/>
            <a:ext cx="64325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Impôts Liés au Résultat :</a:t>
            </a:r>
          </a:p>
        </p:txBody>
      </p:sp>
      <p:sp>
        <p:nvSpPr>
          <p:cNvPr id="9223" name="Text Box 5">
            <a:extLst>
              <a:ext uri="{FF2B5EF4-FFF2-40B4-BE49-F238E27FC236}">
                <a16:creationId xmlns:a16="http://schemas.microsoft.com/office/drawing/2014/main" id="{E93B4D23-3C79-45BB-BA7B-B942400F8525}"/>
              </a:ext>
            </a:extLst>
          </p:cNvPr>
          <p:cNvSpPr txBox="1">
            <a:spLocks noChangeArrowheads="1"/>
          </p:cNvSpPr>
          <p:nvPr/>
        </p:nvSpPr>
        <p:spPr bwMode="auto">
          <a:xfrm>
            <a:off x="250825" y="2011363"/>
            <a:ext cx="84518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tx2"/>
                </a:solidFill>
              </a:rPr>
              <a:t>Calculés en fonction du Résultat d’Exploitation de l’Exercice</a:t>
            </a:r>
          </a:p>
        </p:txBody>
      </p:sp>
      <p:graphicFrame>
        <p:nvGraphicFramePr>
          <p:cNvPr id="9218" name="Object 6">
            <a:extLst>
              <a:ext uri="{FF2B5EF4-FFF2-40B4-BE49-F238E27FC236}">
                <a16:creationId xmlns:a16="http://schemas.microsoft.com/office/drawing/2014/main" id="{FA6CBD93-61A4-4284-BDB1-73060AE7FF92}"/>
              </a:ext>
            </a:extLst>
          </p:cNvPr>
          <p:cNvGraphicFramePr>
            <a:graphicFrameLocks noChangeAspect="1"/>
          </p:cNvGraphicFramePr>
          <p:nvPr/>
        </p:nvGraphicFramePr>
        <p:xfrm>
          <a:off x="703263" y="3068638"/>
          <a:ext cx="7756525" cy="3362325"/>
        </p:xfrm>
        <a:graphic>
          <a:graphicData uri="http://schemas.openxmlformats.org/presentationml/2006/ole">
            <mc:AlternateContent xmlns:mc="http://schemas.openxmlformats.org/markup-compatibility/2006">
              <mc:Choice xmlns:v="urn:schemas-microsoft-com:vml" Requires="v">
                <p:oleObj spid="_x0000_s9218" name="Document" r:id="rId3" imgW="7574829" imgH="3955956" progId="Word.Document.8">
                  <p:embed/>
                </p:oleObj>
              </mc:Choice>
              <mc:Fallback>
                <p:oleObj name="Document" r:id="rId3" imgW="7574829" imgH="3955956" progId="Word.Document.8">
                  <p:embed/>
                  <p:pic>
                    <p:nvPicPr>
                      <p:cNvPr id="9218" name="Object 6">
                        <a:extLst>
                          <a:ext uri="{FF2B5EF4-FFF2-40B4-BE49-F238E27FC236}">
                            <a16:creationId xmlns:a16="http://schemas.microsoft.com/office/drawing/2014/main" id="{FA6CBD93-61A4-4284-BDB1-73060AE7FF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263" y="3068638"/>
                        <a:ext cx="7756525"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Espace réservé du numéro de diapositive 4">
            <a:extLst>
              <a:ext uri="{FF2B5EF4-FFF2-40B4-BE49-F238E27FC236}">
                <a16:creationId xmlns:a16="http://schemas.microsoft.com/office/drawing/2014/main" id="{82F67CE5-77B6-4ACC-93EF-81CB97437BF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BCFDBC6-EBE8-4E7B-9711-0397446E56DD}" type="slidenum">
              <a:rPr lang="fr-FR" altLang="en-US">
                <a:latin typeface="Arial Black" panose="020B0A04020102020204" pitchFamily="34" charset="0"/>
              </a:rPr>
              <a:pPr eaLnBrk="1" hangingPunct="1"/>
              <a:t>115</a:t>
            </a:fld>
            <a:endParaRPr lang="fr-FR" altLang="en-US">
              <a:latin typeface="Arial Black" panose="020B0A04020102020204" pitchFamily="34" charset="0"/>
            </a:endParaRPr>
          </a:p>
        </p:txBody>
      </p:sp>
      <p:sp>
        <p:nvSpPr>
          <p:cNvPr id="120835" name="Rectangle 2">
            <a:extLst>
              <a:ext uri="{FF2B5EF4-FFF2-40B4-BE49-F238E27FC236}">
                <a16:creationId xmlns:a16="http://schemas.microsoft.com/office/drawing/2014/main" id="{E0E52E73-7F7F-4C9D-8659-F31B20483CCD}"/>
              </a:ext>
            </a:extLst>
          </p:cNvPr>
          <p:cNvSpPr>
            <a:spLocks noGrp="1" noChangeArrowheads="1"/>
          </p:cNvSpPr>
          <p:nvPr>
            <p:ph type="title"/>
          </p:nvPr>
        </p:nvSpPr>
        <p:spPr>
          <a:xfrm>
            <a:off x="457200" y="962025"/>
            <a:ext cx="8229600" cy="5953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FISCALITE DES ENTREPRISE</a:t>
            </a:r>
          </a:p>
        </p:txBody>
      </p:sp>
      <p:sp>
        <p:nvSpPr>
          <p:cNvPr id="120836" name="Text Box 4">
            <a:extLst>
              <a:ext uri="{FF2B5EF4-FFF2-40B4-BE49-F238E27FC236}">
                <a16:creationId xmlns:a16="http://schemas.microsoft.com/office/drawing/2014/main" id="{10634A54-1A24-43EF-9171-B26763428C3F}"/>
              </a:ext>
            </a:extLst>
          </p:cNvPr>
          <p:cNvSpPr txBox="1">
            <a:spLocks noChangeArrowheads="1"/>
          </p:cNvSpPr>
          <p:nvPr/>
        </p:nvSpPr>
        <p:spPr bwMode="auto">
          <a:xfrm>
            <a:off x="1057275" y="2246313"/>
            <a:ext cx="567531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Impôt  sur les sociétés :</a:t>
            </a:r>
          </a:p>
        </p:txBody>
      </p:sp>
      <p:sp>
        <p:nvSpPr>
          <p:cNvPr id="120837" name="Text Box 5">
            <a:extLst>
              <a:ext uri="{FF2B5EF4-FFF2-40B4-BE49-F238E27FC236}">
                <a16:creationId xmlns:a16="http://schemas.microsoft.com/office/drawing/2014/main" id="{4F407CE7-7660-46E4-BA6F-245ACD445774}"/>
              </a:ext>
            </a:extLst>
          </p:cNvPr>
          <p:cNvSpPr txBox="1">
            <a:spLocks noChangeArrowheads="1"/>
          </p:cNvSpPr>
          <p:nvPr/>
        </p:nvSpPr>
        <p:spPr bwMode="auto">
          <a:xfrm>
            <a:off x="290513" y="2924175"/>
            <a:ext cx="8458200" cy="542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Font typeface="Wingdings 3" panose="05040102010807070707" pitchFamily="18" charset="2"/>
              <a:buNone/>
            </a:pPr>
            <a:r>
              <a:rPr lang="fr-FR" altLang="en-US" sz="3000">
                <a:latin typeface="Impact" panose="020B0806030902050204" pitchFamily="34" charset="0"/>
              </a:rPr>
              <a:t>= 30% du résultat Brut d ’Exploitation.</a:t>
            </a:r>
            <a:endParaRPr lang="fr-FR" altLang="en-US" sz="3000">
              <a:latin typeface="Times New Roman" panose="02020603050405020304" pitchFamily="18" charset="0"/>
            </a:endParaRPr>
          </a:p>
        </p:txBody>
      </p:sp>
      <p:sp>
        <p:nvSpPr>
          <p:cNvPr id="120838" name="Text Box 6">
            <a:extLst>
              <a:ext uri="{FF2B5EF4-FFF2-40B4-BE49-F238E27FC236}">
                <a16:creationId xmlns:a16="http://schemas.microsoft.com/office/drawing/2014/main" id="{8733A144-45AD-4E34-83A4-E3B56A505D3A}"/>
              </a:ext>
            </a:extLst>
          </p:cNvPr>
          <p:cNvSpPr txBox="1">
            <a:spLocks noChangeArrowheads="1"/>
          </p:cNvSpPr>
          <p:nvPr/>
        </p:nvSpPr>
        <p:spPr bwMode="auto">
          <a:xfrm>
            <a:off x="323850" y="3830638"/>
            <a:ext cx="85693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tx2"/>
                </a:solidFill>
              </a:rPr>
              <a:t>Mais = 25% de l ’IGR ou l ’IS qu ’il faut payer dans le cas d ’Exonération de l ’IGR ou l ’IS.</a:t>
            </a: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Espace réservé du numéro de diapositive 4">
            <a:extLst>
              <a:ext uri="{FF2B5EF4-FFF2-40B4-BE49-F238E27FC236}">
                <a16:creationId xmlns:a16="http://schemas.microsoft.com/office/drawing/2014/main" id="{FEFF8F5F-2752-42D9-87FD-70C3A92169A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D60A433-197A-4B8D-B558-DD82C951F66F}" type="slidenum">
              <a:rPr lang="fr-FR" altLang="en-US">
                <a:latin typeface="Arial Black" panose="020B0A04020102020204" pitchFamily="34" charset="0"/>
              </a:rPr>
              <a:pPr eaLnBrk="1" hangingPunct="1"/>
              <a:t>116</a:t>
            </a:fld>
            <a:endParaRPr lang="fr-FR" altLang="en-US">
              <a:latin typeface="Arial Black" panose="020B0A04020102020204" pitchFamily="34" charset="0"/>
            </a:endParaRPr>
          </a:p>
        </p:txBody>
      </p:sp>
      <p:sp>
        <p:nvSpPr>
          <p:cNvPr id="121859" name="Rectangle 2">
            <a:extLst>
              <a:ext uri="{FF2B5EF4-FFF2-40B4-BE49-F238E27FC236}">
                <a16:creationId xmlns:a16="http://schemas.microsoft.com/office/drawing/2014/main" id="{753BE623-2D0D-4486-81D3-5123C6E22E75}"/>
              </a:ext>
            </a:extLst>
          </p:cNvPr>
          <p:cNvSpPr>
            <a:spLocks noGrp="1" noChangeArrowheads="1"/>
          </p:cNvSpPr>
          <p:nvPr>
            <p:ph type="title"/>
          </p:nvPr>
        </p:nvSpPr>
        <p:spPr>
          <a:xfrm>
            <a:off x="900113" y="827088"/>
            <a:ext cx="7772400" cy="9461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INVESTISSMENTS AU MAROC  : AVANTAGES</a:t>
            </a:r>
          </a:p>
        </p:txBody>
      </p:sp>
      <p:sp>
        <p:nvSpPr>
          <p:cNvPr id="121860" name="Rectangle 3">
            <a:extLst>
              <a:ext uri="{FF2B5EF4-FFF2-40B4-BE49-F238E27FC236}">
                <a16:creationId xmlns:a16="http://schemas.microsoft.com/office/drawing/2014/main" id="{6FAC67FA-4D5E-4ACC-B7AB-B3B6654323CE}"/>
              </a:ext>
            </a:extLst>
          </p:cNvPr>
          <p:cNvSpPr>
            <a:spLocks noGrp="1" noChangeArrowheads="1"/>
          </p:cNvSpPr>
          <p:nvPr>
            <p:ph type="body" idx="1"/>
          </p:nvPr>
        </p:nvSpPr>
        <p:spPr>
          <a:xfrm>
            <a:off x="323850" y="2198688"/>
            <a:ext cx="8496300" cy="3967162"/>
          </a:xfrm>
          <a:noFill/>
        </p:spPr>
        <p:txBody>
          <a:bodyPr lIns="76805" tIns="38402" rIns="76805" bIns="38402">
            <a:spAutoFit/>
          </a:bodyPr>
          <a:lstStyle/>
          <a:p>
            <a:pPr marL="533400" indent="-533400" algn="just" defTabSz="965200">
              <a:lnSpc>
                <a:spcPct val="90000"/>
              </a:lnSpc>
              <a:spcBef>
                <a:spcPct val="25000"/>
              </a:spcBef>
              <a:buClr>
                <a:srgbClr val="000066"/>
              </a:buClr>
              <a:buSzTx/>
              <a:buFont typeface="Wingdings" panose="05000000000000000000" pitchFamily="2" charset="2"/>
              <a:buChar char="è"/>
            </a:pPr>
            <a:r>
              <a:rPr lang="fr-FR" altLang="en-US" sz="2400"/>
              <a:t>Droit de douane  sur les biens d’équipement, matériels et outillages ainsi que leurs pièces détachées : entre 2.5% et 10% (ce droit peut arriver ailleurs à 50%).</a:t>
            </a:r>
          </a:p>
          <a:p>
            <a:pPr marL="533400" indent="-533400" algn="just" defTabSz="965200">
              <a:lnSpc>
                <a:spcPct val="90000"/>
              </a:lnSpc>
              <a:spcBef>
                <a:spcPct val="25000"/>
              </a:spcBef>
              <a:buClr>
                <a:srgbClr val="000066"/>
              </a:buClr>
              <a:buSzTx/>
              <a:buFont typeface="Wingdings" panose="05000000000000000000" pitchFamily="2" charset="2"/>
              <a:buChar char="è"/>
            </a:pPr>
            <a:r>
              <a:rPr lang="fr-FR" altLang="en-US" sz="2400"/>
              <a:t>Exonération de la TVA sur les biens d’équipement acquis localement ou importés.</a:t>
            </a:r>
          </a:p>
          <a:p>
            <a:pPr marL="533400" indent="-533400" algn="just" defTabSz="965200">
              <a:lnSpc>
                <a:spcPct val="90000"/>
              </a:lnSpc>
              <a:spcBef>
                <a:spcPct val="25000"/>
              </a:spcBef>
              <a:buClr>
                <a:srgbClr val="000066"/>
              </a:buClr>
              <a:buSzTx/>
              <a:buFont typeface="Wingdings" panose="05000000000000000000" pitchFamily="2" charset="2"/>
              <a:buChar char="è"/>
            </a:pPr>
            <a:r>
              <a:rPr lang="fr-FR" altLang="en-US" sz="2400"/>
              <a:t>Droit d’enregistrement : Les actes d’acquisition de terrains destinés à la réalisation d’un projet d’investissement ne sont pas soumis aux droits d’enregistrement (au lieu de 0.5%).</a:t>
            </a:r>
          </a:p>
          <a:p>
            <a:pPr marL="533400" indent="-533400" algn="just" defTabSz="965200">
              <a:lnSpc>
                <a:spcPct val="90000"/>
              </a:lnSpc>
              <a:spcBef>
                <a:spcPct val="25000"/>
              </a:spcBef>
              <a:buClr>
                <a:srgbClr val="000066"/>
              </a:buClr>
              <a:buSzTx/>
              <a:buFont typeface="Wingdings" panose="05000000000000000000" pitchFamily="2" charset="2"/>
              <a:buChar char="è"/>
            </a:pPr>
            <a:r>
              <a:rPr lang="fr-FR" altLang="en-US" sz="2400"/>
              <a:t>Exonération de la patente et de la taxe urbaine pendant les 5 premières années.</a:t>
            </a:r>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Espace réservé du numéro de diapositive 4">
            <a:extLst>
              <a:ext uri="{FF2B5EF4-FFF2-40B4-BE49-F238E27FC236}">
                <a16:creationId xmlns:a16="http://schemas.microsoft.com/office/drawing/2014/main" id="{1205A567-1BA9-4CBD-81EB-4D0A68A6C9E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4079C42-6AE4-4320-AD27-AE419D10FC2C}" type="slidenum">
              <a:rPr lang="fr-FR" altLang="en-US">
                <a:latin typeface="Arial Black" panose="020B0A04020102020204" pitchFamily="34" charset="0"/>
              </a:rPr>
              <a:pPr eaLnBrk="1" hangingPunct="1"/>
              <a:t>117</a:t>
            </a:fld>
            <a:endParaRPr lang="fr-FR" altLang="en-US">
              <a:latin typeface="Arial Black" panose="020B0A04020102020204" pitchFamily="34" charset="0"/>
            </a:endParaRPr>
          </a:p>
        </p:txBody>
      </p:sp>
      <p:sp>
        <p:nvSpPr>
          <p:cNvPr id="122883" name="Rectangle 2">
            <a:extLst>
              <a:ext uri="{FF2B5EF4-FFF2-40B4-BE49-F238E27FC236}">
                <a16:creationId xmlns:a16="http://schemas.microsoft.com/office/drawing/2014/main" id="{AB44C9E1-608A-4A6D-8BFF-40FCA703DDC4}"/>
              </a:ext>
            </a:extLst>
          </p:cNvPr>
          <p:cNvSpPr>
            <a:spLocks noGrp="1" noChangeArrowheads="1"/>
          </p:cNvSpPr>
          <p:nvPr>
            <p:ph type="title"/>
          </p:nvPr>
        </p:nvSpPr>
        <p:spPr>
          <a:xfrm>
            <a:off x="457200" y="5445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INVESTISSMENTS AU MAROC  : AVANTAGES</a:t>
            </a:r>
          </a:p>
        </p:txBody>
      </p:sp>
      <p:sp>
        <p:nvSpPr>
          <p:cNvPr id="122884" name="Rectangle 3">
            <a:extLst>
              <a:ext uri="{FF2B5EF4-FFF2-40B4-BE49-F238E27FC236}">
                <a16:creationId xmlns:a16="http://schemas.microsoft.com/office/drawing/2014/main" id="{1B5C8F67-5926-4190-93AA-042D596DC2E0}"/>
              </a:ext>
            </a:extLst>
          </p:cNvPr>
          <p:cNvSpPr>
            <a:spLocks noGrp="1" noChangeArrowheads="1"/>
          </p:cNvSpPr>
          <p:nvPr>
            <p:ph type="body" idx="1"/>
          </p:nvPr>
        </p:nvSpPr>
        <p:spPr>
          <a:xfrm>
            <a:off x="312738" y="1960563"/>
            <a:ext cx="8435975" cy="4276725"/>
          </a:xfrm>
          <a:noFill/>
        </p:spPr>
        <p:txBody>
          <a:bodyPr lIns="76805" tIns="38402" rIns="76805" bIns="38402">
            <a:spAutoFit/>
          </a:bodyPr>
          <a:lstStyle/>
          <a:p>
            <a:pPr marL="533400" indent="-533400" algn="just" defTabSz="965200">
              <a:spcBef>
                <a:spcPct val="25000"/>
              </a:spcBef>
              <a:buClr>
                <a:srgbClr val="000066"/>
              </a:buClr>
              <a:buSzTx/>
              <a:buFont typeface="Wingdings" panose="05000000000000000000" pitchFamily="2" charset="2"/>
              <a:buChar char="è"/>
            </a:pPr>
            <a:r>
              <a:rPr lang="fr-FR" altLang="en-US" sz="2400"/>
              <a:t>Entreprises exportatrices : exonération de l’I.S ou l’IGR pendant 5 premières années et 50% après.</a:t>
            </a:r>
          </a:p>
          <a:p>
            <a:pPr marL="533400" indent="-533400" algn="just" defTabSz="965200">
              <a:spcBef>
                <a:spcPct val="25000"/>
              </a:spcBef>
              <a:buClr>
                <a:srgbClr val="000066"/>
              </a:buClr>
              <a:buSzTx/>
              <a:buFont typeface="Wingdings" panose="05000000000000000000" pitchFamily="2" charset="2"/>
              <a:buChar char="è"/>
            </a:pPr>
            <a:r>
              <a:rPr lang="fr-FR" altLang="en-US" sz="2400"/>
              <a:t>50% d’IS (ou IGR)  pendant les 5 premières années pour les entreprises artisanales ou celles implantées dans les zones d’activité bénéficiant d’un traitement fiscal préférentiel.</a:t>
            </a:r>
          </a:p>
          <a:p>
            <a:pPr marL="533400" indent="-533400" algn="just" defTabSz="965200">
              <a:spcBef>
                <a:spcPct val="25000"/>
              </a:spcBef>
              <a:buClr>
                <a:srgbClr val="000066"/>
              </a:buClr>
              <a:buSzTx/>
              <a:buFont typeface="Wingdings" panose="05000000000000000000" pitchFamily="2" charset="2"/>
              <a:buChar char="è"/>
            </a:pPr>
            <a:r>
              <a:rPr lang="fr-FR" altLang="en-US" sz="2400"/>
              <a:t>Ces zones sont : Al Hoceima, Berkane, Boujdour, Chefchaouen, es-semara, Guelmim, Jerada, laâyoune, Larache, Nador, Oued-ed-dahab, Oujda-anjad, tanger-assilah, Fahs-bni-makada, Tan-tan, taounate, taourirt, Tata, Tetouan</a:t>
            </a:r>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Espace réservé du numéro de diapositive 4">
            <a:extLst>
              <a:ext uri="{FF2B5EF4-FFF2-40B4-BE49-F238E27FC236}">
                <a16:creationId xmlns:a16="http://schemas.microsoft.com/office/drawing/2014/main" id="{A49C0ACB-7B74-425F-8C9F-EA7BF92DF97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DD11447-0DFF-47B4-BDD6-F395E19C8362}" type="slidenum">
              <a:rPr lang="fr-FR" altLang="en-US">
                <a:latin typeface="Arial Black" panose="020B0A04020102020204" pitchFamily="34" charset="0"/>
              </a:rPr>
              <a:pPr eaLnBrk="1" hangingPunct="1"/>
              <a:t>118</a:t>
            </a:fld>
            <a:endParaRPr lang="fr-FR" altLang="en-US">
              <a:latin typeface="Arial Black" panose="020B0A04020102020204" pitchFamily="34" charset="0"/>
            </a:endParaRPr>
          </a:p>
        </p:txBody>
      </p:sp>
      <p:sp>
        <p:nvSpPr>
          <p:cNvPr id="123907" name="Rectangle 2">
            <a:extLst>
              <a:ext uri="{FF2B5EF4-FFF2-40B4-BE49-F238E27FC236}">
                <a16:creationId xmlns:a16="http://schemas.microsoft.com/office/drawing/2014/main" id="{29A58D7F-1D9A-473D-B01B-D46103828161}"/>
              </a:ext>
            </a:extLst>
          </p:cNvPr>
          <p:cNvSpPr>
            <a:spLocks noGrp="1" noChangeArrowheads="1"/>
          </p:cNvSpPr>
          <p:nvPr>
            <p:ph type="title"/>
          </p:nvPr>
        </p:nvSpPr>
        <p:spPr>
          <a:xfrm>
            <a:off x="457200" y="6889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INVESTISSMENTS AU MAROC  : AVANTAGES</a:t>
            </a:r>
          </a:p>
        </p:txBody>
      </p:sp>
      <p:sp>
        <p:nvSpPr>
          <p:cNvPr id="123908" name="Rectangle 3">
            <a:extLst>
              <a:ext uri="{FF2B5EF4-FFF2-40B4-BE49-F238E27FC236}">
                <a16:creationId xmlns:a16="http://schemas.microsoft.com/office/drawing/2014/main" id="{008F01DE-F965-46D7-8AD3-613C9B258076}"/>
              </a:ext>
            </a:extLst>
          </p:cNvPr>
          <p:cNvSpPr>
            <a:spLocks noGrp="1" noChangeArrowheads="1"/>
          </p:cNvSpPr>
          <p:nvPr>
            <p:ph type="body" idx="1"/>
          </p:nvPr>
        </p:nvSpPr>
        <p:spPr>
          <a:xfrm>
            <a:off x="385763" y="2392363"/>
            <a:ext cx="8362950" cy="2908300"/>
          </a:xfrm>
          <a:noFill/>
        </p:spPr>
        <p:txBody>
          <a:bodyPr lIns="76805" tIns="38402" rIns="76805" bIns="38402">
            <a:spAutoFit/>
          </a:bodyPr>
          <a:lstStyle/>
          <a:p>
            <a:pPr marL="533400" indent="-533400" algn="just" defTabSz="965200">
              <a:spcBef>
                <a:spcPct val="25000"/>
              </a:spcBef>
              <a:buClr>
                <a:srgbClr val="000066"/>
              </a:buClr>
              <a:buSzTx/>
              <a:buFont typeface="Wingdings" panose="05000000000000000000" pitchFamily="2" charset="2"/>
              <a:buChar char="è"/>
            </a:pPr>
            <a:r>
              <a:rPr lang="fr-FR" altLang="en-US" sz="2400"/>
              <a:t>PFI : exonération</a:t>
            </a:r>
          </a:p>
          <a:p>
            <a:pPr marL="533400" indent="-533400" algn="just" defTabSz="965200">
              <a:spcBef>
                <a:spcPct val="25000"/>
              </a:spcBef>
              <a:buClr>
                <a:srgbClr val="000066"/>
              </a:buClr>
              <a:buSzTx/>
              <a:buFont typeface="Wingdings" panose="05000000000000000000" pitchFamily="2" charset="2"/>
              <a:buChar char="è"/>
            </a:pPr>
            <a:r>
              <a:rPr lang="fr-FR" altLang="en-US" sz="2400"/>
              <a:t>Provision pour investissement à hauteur de 20% du bénéfice fiscal</a:t>
            </a:r>
          </a:p>
          <a:p>
            <a:pPr marL="533400" indent="-533400" algn="just" defTabSz="965200">
              <a:spcBef>
                <a:spcPct val="25000"/>
              </a:spcBef>
              <a:buClr>
                <a:srgbClr val="000066"/>
              </a:buClr>
              <a:buSzTx/>
              <a:buFont typeface="Wingdings" panose="05000000000000000000" pitchFamily="2" charset="2"/>
              <a:buChar char="è"/>
            </a:pPr>
            <a:r>
              <a:rPr lang="fr-FR" altLang="en-US" sz="2400"/>
              <a:t>Possibilité d’amortissement dégressif</a:t>
            </a:r>
          </a:p>
          <a:p>
            <a:pPr marL="533400" indent="-533400" algn="just" defTabSz="965200">
              <a:spcBef>
                <a:spcPct val="25000"/>
              </a:spcBef>
              <a:buClr>
                <a:srgbClr val="000066"/>
              </a:buClr>
              <a:buSzTx/>
              <a:buFont typeface="Wingdings" panose="05000000000000000000" pitchFamily="2" charset="2"/>
              <a:buChar char="è"/>
            </a:pPr>
            <a:r>
              <a:rPr lang="fr-FR" altLang="en-US" sz="2400"/>
              <a:t>Prise en charge partielle par l’état des coûts d’acquisition de terrains et de constructions dans le cadre de contrats entreprise-Etat</a:t>
            </a:r>
          </a:p>
        </p:txBody>
      </p:sp>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Espace réservé du numéro de diapositive 4">
            <a:extLst>
              <a:ext uri="{FF2B5EF4-FFF2-40B4-BE49-F238E27FC236}">
                <a16:creationId xmlns:a16="http://schemas.microsoft.com/office/drawing/2014/main" id="{2BE0C916-680B-4075-9D40-C76BBD9164B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3093A41-31A5-455A-85D0-DE08A416975A}" type="slidenum">
              <a:rPr lang="fr-FR" altLang="en-US">
                <a:latin typeface="Arial Black" panose="020B0A04020102020204" pitchFamily="34" charset="0"/>
              </a:rPr>
              <a:pPr eaLnBrk="1" hangingPunct="1"/>
              <a:t>119</a:t>
            </a:fld>
            <a:endParaRPr lang="fr-FR" altLang="en-US">
              <a:latin typeface="Arial Black" panose="020B0A04020102020204" pitchFamily="34" charset="0"/>
            </a:endParaRPr>
          </a:p>
        </p:txBody>
      </p:sp>
      <p:sp>
        <p:nvSpPr>
          <p:cNvPr id="124931" name="AutoShape 1026">
            <a:extLst>
              <a:ext uri="{FF2B5EF4-FFF2-40B4-BE49-F238E27FC236}">
                <a16:creationId xmlns:a16="http://schemas.microsoft.com/office/drawing/2014/main" id="{0A99224F-3EFF-4E5F-AB6F-5BB78A0DCA9C}"/>
              </a:ext>
            </a:extLst>
          </p:cNvPr>
          <p:cNvSpPr>
            <a:spLocks noChangeArrowheads="1"/>
          </p:cNvSpPr>
          <p:nvPr/>
        </p:nvSpPr>
        <p:spPr bwMode="auto">
          <a:xfrm>
            <a:off x="541338" y="688975"/>
            <a:ext cx="8351837"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FISCALITE</a:t>
            </a:r>
          </a:p>
        </p:txBody>
      </p:sp>
      <p:sp>
        <p:nvSpPr>
          <p:cNvPr id="124932" name="AutoShape 1027">
            <a:extLst>
              <a:ext uri="{FF2B5EF4-FFF2-40B4-BE49-F238E27FC236}">
                <a16:creationId xmlns:a16="http://schemas.microsoft.com/office/drawing/2014/main" id="{1DD4F2ED-3240-49F9-896E-BA69BEADB122}"/>
              </a:ext>
            </a:extLst>
          </p:cNvPr>
          <p:cNvSpPr>
            <a:spLocks noChangeArrowheads="1"/>
          </p:cNvSpPr>
          <p:nvPr/>
        </p:nvSpPr>
        <p:spPr bwMode="auto">
          <a:xfrm>
            <a:off x="6169025" y="2184400"/>
            <a:ext cx="2576513"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Impôts liés au résultat</a:t>
            </a:r>
          </a:p>
        </p:txBody>
      </p:sp>
      <p:sp>
        <p:nvSpPr>
          <p:cNvPr id="124933" name="AutoShape 1028">
            <a:extLst>
              <a:ext uri="{FF2B5EF4-FFF2-40B4-BE49-F238E27FC236}">
                <a16:creationId xmlns:a16="http://schemas.microsoft.com/office/drawing/2014/main" id="{A8EF6C77-1361-4915-80D8-9565D9F6E34B}"/>
              </a:ext>
            </a:extLst>
          </p:cNvPr>
          <p:cNvSpPr>
            <a:spLocks noChangeArrowheads="1"/>
          </p:cNvSpPr>
          <p:nvPr/>
        </p:nvSpPr>
        <p:spPr bwMode="auto">
          <a:xfrm>
            <a:off x="454025" y="2184400"/>
            <a:ext cx="2576513"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Impôts d’existence</a:t>
            </a:r>
          </a:p>
        </p:txBody>
      </p:sp>
      <p:sp>
        <p:nvSpPr>
          <p:cNvPr id="124934" name="AutoShape 1029">
            <a:extLst>
              <a:ext uri="{FF2B5EF4-FFF2-40B4-BE49-F238E27FC236}">
                <a16:creationId xmlns:a16="http://schemas.microsoft.com/office/drawing/2014/main" id="{5471E1D8-96D9-4C7C-B280-1B11F016E926}"/>
              </a:ext>
            </a:extLst>
          </p:cNvPr>
          <p:cNvSpPr>
            <a:spLocks noChangeArrowheads="1"/>
          </p:cNvSpPr>
          <p:nvPr/>
        </p:nvSpPr>
        <p:spPr bwMode="auto">
          <a:xfrm>
            <a:off x="3349625" y="2184400"/>
            <a:ext cx="2576513"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Impôts liés à l’activité</a:t>
            </a:r>
          </a:p>
        </p:txBody>
      </p:sp>
      <p:sp>
        <p:nvSpPr>
          <p:cNvPr id="365574" name="Rectangle 1030">
            <a:extLst>
              <a:ext uri="{FF2B5EF4-FFF2-40B4-BE49-F238E27FC236}">
                <a16:creationId xmlns:a16="http://schemas.microsoft.com/office/drawing/2014/main" id="{8521068B-4882-4D0D-BD2E-3402C3E82A4F}"/>
              </a:ext>
            </a:extLst>
          </p:cNvPr>
          <p:cNvSpPr>
            <a:spLocks noChangeArrowheads="1"/>
          </p:cNvSpPr>
          <p:nvPr/>
        </p:nvSpPr>
        <p:spPr bwMode="auto">
          <a:xfrm>
            <a:off x="911225" y="36322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Verdana" pitchFamily="34" charset="0"/>
                <a:cs typeface="Arial" charset="0"/>
              </a:rPr>
              <a:t>Patente</a:t>
            </a:r>
          </a:p>
          <a:p>
            <a:pPr algn="ctr">
              <a:defRPr/>
            </a:pPr>
            <a:endParaRPr lang="fr-FR" b="1" i="1">
              <a:latin typeface="Verdana" pitchFamily="34" charset="0"/>
              <a:cs typeface="Arial" charset="0"/>
            </a:endParaRPr>
          </a:p>
        </p:txBody>
      </p:sp>
      <p:sp>
        <p:nvSpPr>
          <p:cNvPr id="365575" name="Rectangle 1031">
            <a:extLst>
              <a:ext uri="{FF2B5EF4-FFF2-40B4-BE49-F238E27FC236}">
                <a16:creationId xmlns:a16="http://schemas.microsoft.com/office/drawing/2014/main" id="{38E35FF9-607F-4B79-870A-B4C8A48EC288}"/>
              </a:ext>
            </a:extLst>
          </p:cNvPr>
          <p:cNvSpPr>
            <a:spLocks noChangeArrowheads="1"/>
          </p:cNvSpPr>
          <p:nvPr/>
        </p:nvSpPr>
        <p:spPr bwMode="auto">
          <a:xfrm>
            <a:off x="911225" y="43942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000" b="1" i="1">
                <a:latin typeface="Times New Roman" pitchFamily="18" charset="0"/>
                <a:cs typeface="Arial" charset="0"/>
              </a:rPr>
              <a:t>Taxe urbaine</a:t>
            </a:r>
          </a:p>
        </p:txBody>
      </p:sp>
      <p:sp>
        <p:nvSpPr>
          <p:cNvPr id="365576" name="Rectangle 1032">
            <a:extLst>
              <a:ext uri="{FF2B5EF4-FFF2-40B4-BE49-F238E27FC236}">
                <a16:creationId xmlns:a16="http://schemas.microsoft.com/office/drawing/2014/main" id="{5E1AC6F8-55AD-4E22-938C-90C8AD526B5F}"/>
              </a:ext>
            </a:extLst>
          </p:cNvPr>
          <p:cNvSpPr>
            <a:spLocks noChangeArrowheads="1"/>
          </p:cNvSpPr>
          <p:nvPr/>
        </p:nvSpPr>
        <p:spPr bwMode="auto">
          <a:xfrm>
            <a:off x="6626225" y="34798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b="1" i="1">
              <a:solidFill>
                <a:srgbClr val="000066"/>
              </a:solidFill>
              <a:latin typeface="Times New Roman" pitchFamily="18" charset="0"/>
              <a:cs typeface="Arial" charset="0"/>
            </a:endParaRPr>
          </a:p>
          <a:p>
            <a:pPr algn="ctr">
              <a:defRPr/>
            </a:pPr>
            <a:r>
              <a:rPr lang="fr-FR" b="1" i="1">
                <a:solidFill>
                  <a:srgbClr val="000066"/>
                </a:solidFill>
                <a:latin typeface="Verdana" pitchFamily="34" charset="0"/>
                <a:cs typeface="Arial" charset="0"/>
              </a:rPr>
              <a:t>IGR</a:t>
            </a:r>
          </a:p>
          <a:p>
            <a:pPr algn="ctr">
              <a:defRPr/>
            </a:pPr>
            <a:endParaRPr lang="fr-FR" b="1" i="1">
              <a:solidFill>
                <a:srgbClr val="000066"/>
              </a:solidFill>
              <a:latin typeface="Verdana" pitchFamily="34" charset="0"/>
              <a:cs typeface="Arial" charset="0"/>
            </a:endParaRPr>
          </a:p>
        </p:txBody>
      </p:sp>
      <p:sp>
        <p:nvSpPr>
          <p:cNvPr id="365577" name="Rectangle 1033">
            <a:extLst>
              <a:ext uri="{FF2B5EF4-FFF2-40B4-BE49-F238E27FC236}">
                <a16:creationId xmlns:a16="http://schemas.microsoft.com/office/drawing/2014/main" id="{80399C99-107D-45F9-AE53-1B46D2ED3567}"/>
              </a:ext>
            </a:extLst>
          </p:cNvPr>
          <p:cNvSpPr>
            <a:spLocks noChangeArrowheads="1"/>
          </p:cNvSpPr>
          <p:nvPr/>
        </p:nvSpPr>
        <p:spPr bwMode="auto">
          <a:xfrm>
            <a:off x="3883025" y="35560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Verdana" pitchFamily="34" charset="0"/>
                <a:cs typeface="Arial" charset="0"/>
              </a:rPr>
              <a:t>TVA</a:t>
            </a:r>
          </a:p>
          <a:p>
            <a:pPr algn="ctr">
              <a:defRPr/>
            </a:pPr>
            <a:endParaRPr lang="fr-FR" b="1" i="1">
              <a:latin typeface="Verdana" pitchFamily="34" charset="0"/>
              <a:cs typeface="Arial" charset="0"/>
            </a:endParaRPr>
          </a:p>
        </p:txBody>
      </p:sp>
      <p:sp>
        <p:nvSpPr>
          <p:cNvPr id="365578" name="Rectangle 1034">
            <a:extLst>
              <a:ext uri="{FF2B5EF4-FFF2-40B4-BE49-F238E27FC236}">
                <a16:creationId xmlns:a16="http://schemas.microsoft.com/office/drawing/2014/main" id="{40B42F51-5E3A-41DA-BB74-205D385B2103}"/>
              </a:ext>
            </a:extLst>
          </p:cNvPr>
          <p:cNvSpPr>
            <a:spLocks noChangeArrowheads="1"/>
          </p:cNvSpPr>
          <p:nvPr/>
        </p:nvSpPr>
        <p:spPr bwMode="auto">
          <a:xfrm>
            <a:off x="6626225" y="42418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Verdana" pitchFamily="34" charset="0"/>
                <a:cs typeface="Arial" charset="0"/>
              </a:rPr>
              <a:t>IS</a:t>
            </a:r>
          </a:p>
          <a:p>
            <a:pPr algn="ctr">
              <a:defRPr/>
            </a:pPr>
            <a:endParaRPr lang="fr-FR" b="1" i="1">
              <a:latin typeface="Verdana" pitchFamily="34" charset="0"/>
              <a:cs typeface="Arial" charset="0"/>
            </a:endParaRPr>
          </a:p>
        </p:txBody>
      </p:sp>
      <p:sp>
        <p:nvSpPr>
          <p:cNvPr id="365579" name="Rectangle 1035">
            <a:extLst>
              <a:ext uri="{FF2B5EF4-FFF2-40B4-BE49-F238E27FC236}">
                <a16:creationId xmlns:a16="http://schemas.microsoft.com/office/drawing/2014/main" id="{705F2765-A29D-4569-BB81-014C311796C1}"/>
              </a:ext>
            </a:extLst>
          </p:cNvPr>
          <p:cNvSpPr>
            <a:spLocks noChangeArrowheads="1"/>
          </p:cNvSpPr>
          <p:nvPr/>
        </p:nvSpPr>
        <p:spPr bwMode="auto">
          <a:xfrm>
            <a:off x="911225" y="5156200"/>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000" b="1" i="1">
                <a:latin typeface="Times New Roman" pitchFamily="18" charset="0"/>
                <a:cs typeface="Arial" charset="0"/>
              </a:rPr>
              <a:t>Taxe d’édilité</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u numéro de diapositive 4">
            <a:extLst>
              <a:ext uri="{FF2B5EF4-FFF2-40B4-BE49-F238E27FC236}">
                <a16:creationId xmlns:a16="http://schemas.microsoft.com/office/drawing/2014/main" id="{A523F91E-6EF7-40A2-83F6-3F724B61896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A41634F-3528-4CBE-BF55-FA4ECAA181B8}" type="slidenum">
              <a:rPr lang="fr-FR" altLang="en-US">
                <a:latin typeface="Arial Black" panose="020B0A04020102020204" pitchFamily="34" charset="0"/>
              </a:rPr>
              <a:pPr eaLnBrk="1" hangingPunct="1"/>
              <a:t>12</a:t>
            </a:fld>
            <a:endParaRPr lang="fr-FR" altLang="en-US">
              <a:latin typeface="Arial Black" panose="020B0A04020102020204" pitchFamily="34" charset="0"/>
            </a:endParaRPr>
          </a:p>
        </p:txBody>
      </p:sp>
      <p:sp>
        <p:nvSpPr>
          <p:cNvPr id="24579" name="Rectangle 2">
            <a:extLst>
              <a:ext uri="{FF2B5EF4-FFF2-40B4-BE49-F238E27FC236}">
                <a16:creationId xmlns:a16="http://schemas.microsoft.com/office/drawing/2014/main" id="{159C3841-356E-44C9-9AEB-A8ED1396B64C}"/>
              </a:ext>
            </a:extLst>
          </p:cNvPr>
          <p:cNvSpPr>
            <a:spLocks noGrp="1" noChangeArrowheads="1"/>
          </p:cNvSpPr>
          <p:nvPr>
            <p:ph type="title"/>
          </p:nvPr>
        </p:nvSpPr>
        <p:spPr>
          <a:xfrm>
            <a:off x="685800" y="561975"/>
            <a:ext cx="7772400" cy="10668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PRINCIPAUX CARACTERES DES ENTREPRENEURS</a:t>
            </a:r>
          </a:p>
        </p:txBody>
      </p:sp>
      <p:sp>
        <p:nvSpPr>
          <p:cNvPr id="24580" name="Rectangle 3">
            <a:extLst>
              <a:ext uri="{FF2B5EF4-FFF2-40B4-BE49-F238E27FC236}">
                <a16:creationId xmlns:a16="http://schemas.microsoft.com/office/drawing/2014/main" id="{61078D73-6D16-4DC4-BE3B-E03B464C764F}"/>
              </a:ext>
            </a:extLst>
          </p:cNvPr>
          <p:cNvSpPr>
            <a:spLocks noGrp="1" noChangeArrowheads="1"/>
          </p:cNvSpPr>
          <p:nvPr>
            <p:ph type="body" idx="1"/>
          </p:nvPr>
        </p:nvSpPr>
        <p:spPr>
          <a:xfrm>
            <a:off x="457200" y="2063750"/>
            <a:ext cx="8229600" cy="3452813"/>
          </a:xfrm>
          <a:noFill/>
        </p:spPr>
        <p:txBody>
          <a:bodyPr/>
          <a:lstStyle/>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Un fort besoin d’auto-réalisation</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Persévérance</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Forte motivation</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Sens de la créativité</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Confiance  en soi</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Implication totale</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Goût du risque</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Goût d’indépendance</a:t>
            </a:r>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Espace réservé du numéro de diapositive 4">
            <a:extLst>
              <a:ext uri="{FF2B5EF4-FFF2-40B4-BE49-F238E27FC236}">
                <a16:creationId xmlns:a16="http://schemas.microsoft.com/office/drawing/2014/main" id="{64EF8243-DB93-483B-8DFE-99EA7E14221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446CE9B-2C67-4FE5-ADFC-045EBB67E1ED}" type="slidenum">
              <a:rPr lang="fr-FR" altLang="en-US">
                <a:latin typeface="Arial Black" panose="020B0A04020102020204" pitchFamily="34" charset="0"/>
              </a:rPr>
              <a:pPr eaLnBrk="1" hangingPunct="1"/>
              <a:t>120</a:t>
            </a:fld>
            <a:endParaRPr lang="fr-FR" altLang="en-US">
              <a:latin typeface="Arial Black" panose="020B0A04020102020204" pitchFamily="34" charset="0"/>
            </a:endParaRPr>
          </a:p>
        </p:txBody>
      </p:sp>
      <p:sp>
        <p:nvSpPr>
          <p:cNvPr id="125955" name="Rectangle 2">
            <a:extLst>
              <a:ext uri="{FF2B5EF4-FFF2-40B4-BE49-F238E27FC236}">
                <a16:creationId xmlns:a16="http://schemas.microsoft.com/office/drawing/2014/main" id="{FC59F4A0-831A-454C-9EB3-3664B59DE219}"/>
              </a:ext>
            </a:extLst>
          </p:cNvPr>
          <p:cNvSpPr>
            <a:spLocks noGrp="1" noChangeArrowheads="1"/>
          </p:cNvSpPr>
          <p:nvPr>
            <p:ph type="title"/>
          </p:nvPr>
        </p:nvSpPr>
        <p:spPr>
          <a:xfrm>
            <a:off x="519113" y="825500"/>
            <a:ext cx="8229600" cy="73183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CHOISIR UN STATUT JURIDIQUE</a:t>
            </a:r>
          </a:p>
        </p:txBody>
      </p:sp>
      <p:sp>
        <p:nvSpPr>
          <p:cNvPr id="125956" name="Rectangle 3">
            <a:extLst>
              <a:ext uri="{FF2B5EF4-FFF2-40B4-BE49-F238E27FC236}">
                <a16:creationId xmlns:a16="http://schemas.microsoft.com/office/drawing/2014/main" id="{EB24204B-1700-417A-AA5A-C58BED29F978}"/>
              </a:ext>
            </a:extLst>
          </p:cNvPr>
          <p:cNvSpPr>
            <a:spLocks noGrp="1" noChangeArrowheads="1"/>
          </p:cNvSpPr>
          <p:nvPr>
            <p:ph type="body" idx="1"/>
          </p:nvPr>
        </p:nvSpPr>
        <p:spPr>
          <a:xfrm>
            <a:off x="395288" y="2166938"/>
            <a:ext cx="8286750" cy="3638550"/>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400"/>
              <a:t>Cette étape consiste à adapter au projet de création d’entreprise, un cadre juridique qui lui permettra de voir le jour en toute légalité.</a:t>
            </a:r>
          </a:p>
          <a:p>
            <a:pPr marL="533400" indent="-533400" algn="just" defTabSz="1257300">
              <a:spcBef>
                <a:spcPct val="25000"/>
              </a:spcBef>
              <a:buClr>
                <a:srgbClr val="000066"/>
              </a:buClr>
              <a:buSzTx/>
              <a:buFont typeface="Wingdings" panose="05000000000000000000" pitchFamily="2" charset="2"/>
              <a:buChar char="è"/>
            </a:pPr>
            <a:r>
              <a:rPr lang="fr-FR" altLang="en-US" sz="2400"/>
              <a:t>Quelle que soit l’activité qui sera exercée, industrielle, commerciale, artisanale, ou libérale, le choix d'une forme juridique se fera entre :</a:t>
            </a:r>
          </a:p>
          <a:p>
            <a:pPr marL="1257300" lvl="1" indent="-544513" algn="just" defTabSz="1257300">
              <a:spcBef>
                <a:spcPct val="25000"/>
              </a:spcBef>
              <a:buSzTx/>
              <a:buFont typeface="Wingdings" panose="05000000000000000000" pitchFamily="2" charset="2"/>
              <a:buChar char="q"/>
            </a:pPr>
            <a:r>
              <a:rPr lang="fr-FR" altLang="en-US" sz="2400"/>
              <a:t>demander son immatriculation en tant qu’entrepreneur individuel, </a:t>
            </a:r>
          </a:p>
          <a:p>
            <a:pPr marL="1257300" lvl="1" indent="-544513" algn="just" defTabSz="1257300">
              <a:spcBef>
                <a:spcPct val="25000"/>
              </a:spcBef>
              <a:buSzTx/>
              <a:buFont typeface="Wingdings" panose="05000000000000000000" pitchFamily="2" charset="2"/>
              <a:buChar char="q"/>
            </a:pPr>
            <a:r>
              <a:rPr lang="fr-FR" altLang="en-US" sz="2400"/>
              <a:t>ou créer une société. </a:t>
            </a:r>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Espace réservé du numéro de diapositive 4">
            <a:extLst>
              <a:ext uri="{FF2B5EF4-FFF2-40B4-BE49-F238E27FC236}">
                <a16:creationId xmlns:a16="http://schemas.microsoft.com/office/drawing/2014/main" id="{29D6BB1B-9443-48D9-A7C3-7E46229449B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25EF379-BA29-483E-84CB-578019A81B7F}" type="slidenum">
              <a:rPr lang="fr-FR" altLang="en-US">
                <a:latin typeface="Arial Black" panose="020B0A04020102020204" pitchFamily="34" charset="0"/>
              </a:rPr>
              <a:pPr eaLnBrk="1" hangingPunct="1"/>
              <a:t>121</a:t>
            </a:fld>
            <a:endParaRPr lang="fr-FR" altLang="en-US">
              <a:latin typeface="Arial Black" panose="020B0A04020102020204" pitchFamily="34" charset="0"/>
            </a:endParaRPr>
          </a:p>
        </p:txBody>
      </p:sp>
      <p:sp>
        <p:nvSpPr>
          <p:cNvPr id="126979" name="Rectangle 2">
            <a:extLst>
              <a:ext uri="{FF2B5EF4-FFF2-40B4-BE49-F238E27FC236}">
                <a16:creationId xmlns:a16="http://schemas.microsoft.com/office/drawing/2014/main" id="{06B2B138-CAC5-4E0B-8BA6-7E531ED28621}"/>
              </a:ext>
            </a:extLst>
          </p:cNvPr>
          <p:cNvSpPr>
            <a:spLocks noGrp="1" noChangeArrowheads="1"/>
          </p:cNvSpPr>
          <p:nvPr>
            <p:ph type="title"/>
          </p:nvPr>
        </p:nvSpPr>
        <p:spPr>
          <a:xfrm>
            <a:off x="903288" y="538163"/>
            <a:ext cx="7772400" cy="9461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EN CHOISISSANT L'ENTREPRISE INDIVIDUELLE </a:t>
            </a:r>
          </a:p>
        </p:txBody>
      </p:sp>
      <p:sp>
        <p:nvSpPr>
          <p:cNvPr id="126980" name="Rectangle 3">
            <a:extLst>
              <a:ext uri="{FF2B5EF4-FFF2-40B4-BE49-F238E27FC236}">
                <a16:creationId xmlns:a16="http://schemas.microsoft.com/office/drawing/2014/main" id="{6A12950C-4D03-4CFE-A09C-781F29021680}"/>
              </a:ext>
            </a:extLst>
          </p:cNvPr>
          <p:cNvSpPr>
            <a:spLocks noGrp="1" noChangeArrowheads="1"/>
          </p:cNvSpPr>
          <p:nvPr>
            <p:ph type="body" idx="1"/>
          </p:nvPr>
        </p:nvSpPr>
        <p:spPr>
          <a:xfrm>
            <a:off x="250825" y="1584325"/>
            <a:ext cx="8569325" cy="4724400"/>
          </a:xfrm>
          <a:noFill/>
        </p:spPr>
        <p:txBody>
          <a:bodyPr lIns="76805" tIns="38402" rIns="76805" bIns="38402">
            <a:spAutoFit/>
          </a:bodyPr>
          <a:lstStyle/>
          <a:p>
            <a:pPr marL="533400" indent="-533400" algn="just" defTabSz="1257300">
              <a:spcBef>
                <a:spcPct val="10000"/>
              </a:spcBef>
              <a:buClr>
                <a:srgbClr val="000066"/>
              </a:buClr>
              <a:buSzTx/>
              <a:buFont typeface="Wingdings" panose="05000000000000000000" pitchFamily="2" charset="2"/>
              <a:buChar char="è"/>
            </a:pPr>
            <a:r>
              <a:rPr lang="fr-FR" altLang="en-US" sz="2100"/>
              <a:t>L'entreprise et l'entrepreneur ne forment qu’une seule et même personne. </a:t>
            </a:r>
          </a:p>
          <a:p>
            <a:pPr marL="533400" indent="-533400" algn="just" defTabSz="1257300">
              <a:spcBef>
                <a:spcPct val="10000"/>
              </a:spcBef>
              <a:buClr>
                <a:srgbClr val="000066"/>
              </a:buClr>
              <a:buSzTx/>
              <a:buFont typeface="Wingdings" panose="05000000000000000000" pitchFamily="2" charset="2"/>
              <a:buChar char="è"/>
            </a:pPr>
            <a:r>
              <a:rPr lang="fr-FR" altLang="en-US" sz="2100"/>
              <a:t>Une grande liberté d'action : l'entrepreneur est le seul maître à bord et n’a de comptes à rendre à personne. La notion d’ « abus de bien social » n’existe pas dans l’entreprise individuelle.</a:t>
            </a:r>
          </a:p>
          <a:p>
            <a:pPr marL="533400" indent="-533400" algn="just" defTabSz="1257300">
              <a:spcBef>
                <a:spcPct val="10000"/>
              </a:spcBef>
              <a:buClr>
                <a:srgbClr val="000066"/>
              </a:buClr>
              <a:buSzTx/>
              <a:buFont typeface="Wingdings" panose="05000000000000000000" pitchFamily="2" charset="2"/>
              <a:buChar char="è"/>
            </a:pPr>
            <a:r>
              <a:rPr lang="fr-FR" altLang="en-US" sz="2100"/>
              <a:t>En contrepartie, les patrimoines professionnel et personnel sont juridiquement confondus.</a:t>
            </a:r>
          </a:p>
          <a:p>
            <a:pPr marL="533400" indent="-533400" algn="just" defTabSz="1257300">
              <a:spcBef>
                <a:spcPct val="10000"/>
              </a:spcBef>
              <a:buClr>
                <a:srgbClr val="000066"/>
              </a:buClr>
              <a:buSzTx/>
              <a:buFont typeface="Wingdings" panose="05000000000000000000" pitchFamily="2" charset="2"/>
              <a:buChar char="è"/>
            </a:pPr>
            <a:r>
              <a:rPr lang="fr-FR" altLang="en-US" sz="2100"/>
              <a:t>L'entrepreneur est responsable des dettes de l’entreprise sur l’ensemble de ses biens </a:t>
            </a:r>
          </a:p>
          <a:p>
            <a:pPr marL="533400" indent="-533400" algn="just" defTabSz="1257300">
              <a:spcBef>
                <a:spcPct val="10000"/>
              </a:spcBef>
              <a:buClr>
                <a:srgbClr val="000066"/>
              </a:buClr>
              <a:buSzTx/>
              <a:buFont typeface="Wingdings" panose="05000000000000000000" pitchFamily="2" charset="2"/>
              <a:buChar char="è"/>
            </a:pPr>
            <a:r>
              <a:rPr lang="fr-FR" altLang="en-US" sz="2100"/>
              <a:t>Les bénéfices de l'entreprise seront portés dans la déclaration des revenus de l'entrepreneur </a:t>
            </a:r>
          </a:p>
          <a:p>
            <a:pPr marL="533400" indent="-533400" algn="just" defTabSz="1257300">
              <a:spcBef>
                <a:spcPct val="10000"/>
              </a:spcBef>
              <a:buClr>
                <a:srgbClr val="000066"/>
              </a:buClr>
              <a:buSzTx/>
              <a:buFont typeface="Wingdings" panose="05000000000000000000" pitchFamily="2" charset="2"/>
              <a:buChar char="è"/>
            </a:pPr>
            <a:r>
              <a:rPr lang="fr-FR" altLang="en-US" sz="2100"/>
              <a:t>Les formalités de création de l'entreprise sont réduites au minimum. Il suffit de demander sa patente et son immatriculation, en tant que personne physique </a:t>
            </a:r>
          </a:p>
        </p:txBody>
      </p: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Espace réservé du numéro de diapositive 4">
            <a:extLst>
              <a:ext uri="{FF2B5EF4-FFF2-40B4-BE49-F238E27FC236}">
                <a16:creationId xmlns:a16="http://schemas.microsoft.com/office/drawing/2014/main" id="{805ECB72-AC14-4155-B619-C8033D20938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C0BBC35-8837-43F6-BD05-AB122BB6481F}" type="slidenum">
              <a:rPr lang="fr-FR" altLang="en-US">
                <a:latin typeface="Arial Black" panose="020B0A04020102020204" pitchFamily="34" charset="0"/>
              </a:rPr>
              <a:pPr eaLnBrk="1" hangingPunct="1"/>
              <a:t>122</a:t>
            </a:fld>
            <a:endParaRPr lang="fr-FR" altLang="en-US">
              <a:latin typeface="Arial Black" panose="020B0A04020102020204" pitchFamily="34" charset="0"/>
            </a:endParaRPr>
          </a:p>
        </p:txBody>
      </p:sp>
      <p:sp>
        <p:nvSpPr>
          <p:cNvPr id="128003" name="Rectangle 2">
            <a:extLst>
              <a:ext uri="{FF2B5EF4-FFF2-40B4-BE49-F238E27FC236}">
                <a16:creationId xmlns:a16="http://schemas.microsoft.com/office/drawing/2014/main" id="{6E4BB37B-EBD5-4187-96F9-FF2ADCAA7C05}"/>
              </a:ext>
            </a:extLst>
          </p:cNvPr>
          <p:cNvSpPr>
            <a:spLocks noGrp="1" noChangeArrowheads="1"/>
          </p:cNvSpPr>
          <p:nvPr>
            <p:ph type="title"/>
          </p:nvPr>
        </p:nvSpPr>
        <p:spPr>
          <a:xfrm>
            <a:off x="903288" y="533400"/>
            <a:ext cx="7772400" cy="5191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EN CHOISISSANT LA SOCI</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28004" name="Rectangle 3">
            <a:extLst>
              <a:ext uri="{FF2B5EF4-FFF2-40B4-BE49-F238E27FC236}">
                <a16:creationId xmlns:a16="http://schemas.microsoft.com/office/drawing/2014/main" id="{26F551BE-4911-407D-BB57-DC657C17C5FC}"/>
              </a:ext>
            </a:extLst>
          </p:cNvPr>
          <p:cNvSpPr>
            <a:spLocks noGrp="1" noChangeArrowheads="1"/>
          </p:cNvSpPr>
          <p:nvPr>
            <p:ph type="body" idx="1"/>
          </p:nvPr>
        </p:nvSpPr>
        <p:spPr>
          <a:xfrm>
            <a:off x="250825" y="1150938"/>
            <a:ext cx="8569325" cy="5230812"/>
          </a:xfrm>
          <a:noFill/>
        </p:spPr>
        <p:txBody>
          <a:bodyPr lIns="76805" tIns="38402" rIns="76805" bIns="38402">
            <a:spAutoFit/>
          </a:bodyPr>
          <a:lstStyle/>
          <a:p>
            <a:pPr marL="0" indent="0" algn="just" defTabSz="1257300">
              <a:spcBef>
                <a:spcPct val="25000"/>
              </a:spcBef>
              <a:buClr>
                <a:srgbClr val="000066"/>
              </a:buClr>
              <a:buSzTx/>
              <a:buFont typeface="Wingdings" panose="05000000000000000000" pitchFamily="2" charset="2"/>
              <a:buNone/>
            </a:pPr>
            <a:r>
              <a:rPr lang="fr-FR" altLang="en-US" sz="2400"/>
              <a:t>Créer une société revient à donner naissance à une nouvelle personne, juridiquement distincte du ou des associés fondateurs.</a:t>
            </a:r>
          </a:p>
          <a:p>
            <a:pPr marL="0" indent="0" algn="just" defTabSz="1257300">
              <a:spcBef>
                <a:spcPct val="25000"/>
              </a:spcBef>
              <a:buClr>
                <a:srgbClr val="000066"/>
              </a:buClr>
              <a:buSzTx/>
              <a:buFont typeface="Wingdings" panose="05000000000000000000" pitchFamily="2" charset="2"/>
              <a:buNone/>
            </a:pPr>
            <a:r>
              <a:rPr lang="fr-FR" altLang="en-US" sz="2400"/>
              <a:t>Par conséquent :</a:t>
            </a:r>
          </a:p>
          <a:p>
            <a:pPr marL="533400" lvl="1" indent="-354013" algn="just" defTabSz="1257300">
              <a:spcBef>
                <a:spcPct val="25000"/>
              </a:spcBef>
              <a:buClr>
                <a:srgbClr val="000066"/>
              </a:buClr>
              <a:buSzTx/>
              <a:buFont typeface="Wingdings" panose="05000000000000000000" pitchFamily="2" charset="2"/>
              <a:buChar char="è"/>
            </a:pPr>
            <a:r>
              <a:rPr lang="fr-FR" altLang="en-US" sz="2200"/>
              <a:t>L’entreprise dispose de son propre patrimoine. En cas de difficultés de l’entreprise, en l’absence de fautes de gestions graves qui pourraient être reprochées aux dirigeants,  les biens personnels de ces derniers - et naturellement des associés - seront à l’abri de l’action des créanciers de l’entreprise, </a:t>
            </a:r>
          </a:p>
          <a:p>
            <a:pPr marL="533400" lvl="1" indent="-354013" algn="just" defTabSz="1257300">
              <a:spcBef>
                <a:spcPct val="25000"/>
              </a:spcBef>
              <a:buClr>
                <a:srgbClr val="000066"/>
              </a:buClr>
              <a:buSzTx/>
              <a:buFont typeface="Wingdings" panose="05000000000000000000" pitchFamily="2" charset="2"/>
              <a:buChar char="è"/>
            </a:pPr>
            <a:r>
              <a:rPr lang="fr-FR" altLang="en-US" sz="2200"/>
              <a:t>exception : la société en nom collectif dans laquelle chaque associé est solidairement et indéfiniment responsable avec la société.</a:t>
            </a:r>
          </a:p>
          <a:p>
            <a:pPr marL="533400" lvl="1" indent="-354013" algn="just" defTabSz="1257300">
              <a:spcBef>
                <a:spcPct val="25000"/>
              </a:spcBef>
              <a:buClr>
                <a:srgbClr val="000066"/>
              </a:buClr>
              <a:buSzTx/>
              <a:buFont typeface="Wingdings" panose="05000000000000000000" pitchFamily="2" charset="2"/>
              <a:buChar char="è"/>
            </a:pPr>
            <a:r>
              <a:rPr lang="fr-FR" altLang="en-US" sz="2200"/>
              <a:t>L'utilisation des biens de la société à des fins personnelles peut entraîner des poursuites au titre de l'« abus de biens sociaux ».</a:t>
            </a:r>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Espace réservé du numéro de diapositive 4">
            <a:extLst>
              <a:ext uri="{FF2B5EF4-FFF2-40B4-BE49-F238E27FC236}">
                <a16:creationId xmlns:a16="http://schemas.microsoft.com/office/drawing/2014/main" id="{62FC0927-63D9-46D4-BF2E-F63785BEA3F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6A54914-7517-4F9F-92BD-5A17EA085529}" type="slidenum">
              <a:rPr lang="fr-FR" altLang="en-US">
                <a:latin typeface="Arial Black" panose="020B0A04020102020204" pitchFamily="34" charset="0"/>
              </a:rPr>
              <a:pPr eaLnBrk="1" hangingPunct="1"/>
              <a:t>123</a:t>
            </a:fld>
            <a:endParaRPr lang="fr-FR" altLang="en-US">
              <a:latin typeface="Arial Black" panose="020B0A04020102020204" pitchFamily="34" charset="0"/>
            </a:endParaRPr>
          </a:p>
        </p:txBody>
      </p:sp>
      <p:sp>
        <p:nvSpPr>
          <p:cNvPr id="129027" name="Rectangle 2">
            <a:extLst>
              <a:ext uri="{FF2B5EF4-FFF2-40B4-BE49-F238E27FC236}">
                <a16:creationId xmlns:a16="http://schemas.microsoft.com/office/drawing/2014/main" id="{3BC686ED-4C63-4E38-843E-8113E17D6DBB}"/>
              </a:ext>
            </a:extLst>
          </p:cNvPr>
          <p:cNvSpPr>
            <a:spLocks noGrp="1" noChangeArrowheads="1"/>
          </p:cNvSpPr>
          <p:nvPr>
            <p:ph type="title"/>
          </p:nvPr>
        </p:nvSpPr>
        <p:spPr>
          <a:xfrm>
            <a:off x="760413" y="549275"/>
            <a:ext cx="7988300" cy="5191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EN CHOISISSANT LA SOCI</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T</a:t>
            </a:r>
            <a:r>
              <a:rPr lang="fr-FR" altLang="en-US" sz="3200" b="1">
                <a:solidFill>
                  <a:srgbClr val="A50021"/>
                </a:solidFill>
                <a:latin typeface="Times New Roman" panose="02020603050405020304" pitchFamily="18" charset="0"/>
                <a:cs typeface="Times New Roman" panose="02020603050405020304" pitchFamily="18" charset="0"/>
              </a:rPr>
              <a:t>É</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29028" name="Rectangle 3">
            <a:extLst>
              <a:ext uri="{FF2B5EF4-FFF2-40B4-BE49-F238E27FC236}">
                <a16:creationId xmlns:a16="http://schemas.microsoft.com/office/drawing/2014/main" id="{AB6B9694-0478-42FA-B992-6FA1322A7159}"/>
              </a:ext>
            </a:extLst>
          </p:cNvPr>
          <p:cNvSpPr>
            <a:spLocks noGrp="1" noChangeArrowheads="1"/>
          </p:cNvSpPr>
          <p:nvPr>
            <p:ph type="body" idx="1"/>
          </p:nvPr>
        </p:nvSpPr>
        <p:spPr>
          <a:xfrm>
            <a:off x="323850" y="1355725"/>
            <a:ext cx="8496300" cy="4953000"/>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000"/>
              <a:t>S’agissant d’une « nouvelle personne », la société a un nom (dénomination sociale), un domicile (siège social) et dispose d'un capital social.</a:t>
            </a:r>
          </a:p>
          <a:p>
            <a:pPr marL="533400" indent="-533400" algn="just" defTabSz="1257300">
              <a:spcBef>
                <a:spcPct val="25000"/>
              </a:spcBef>
              <a:buClr>
                <a:srgbClr val="000066"/>
              </a:buClr>
              <a:buSzTx/>
              <a:buFont typeface="Wingdings" panose="05000000000000000000" pitchFamily="2" charset="2"/>
              <a:buChar char="è"/>
            </a:pPr>
            <a:r>
              <a:rPr lang="fr-FR" altLang="en-US" sz="2000"/>
              <a:t>Le dirigeant désigné pour représenter la société vis à vis des tiers n’agit pas pour son propre compte, mais au nom et pour le compte d’une personne morale distincte. </a:t>
            </a:r>
          </a:p>
          <a:p>
            <a:pPr marL="533400" indent="-533400" algn="just" defTabSz="1257300">
              <a:spcBef>
                <a:spcPct val="25000"/>
              </a:spcBef>
              <a:buClr>
                <a:srgbClr val="000066"/>
              </a:buClr>
              <a:buSzTx/>
              <a:buFont typeface="Wingdings" panose="05000000000000000000" pitchFamily="2" charset="2"/>
              <a:buChar char="è"/>
            </a:pPr>
            <a:r>
              <a:rPr lang="fr-FR" altLang="en-US" sz="2000"/>
              <a:t>Il doit respecter un certain formalisme lorsqu’il est amené à prendre des décisions importantes. De même, il doit périodiquement rendre des comptes aux associés sur sa gestion.</a:t>
            </a:r>
          </a:p>
          <a:p>
            <a:pPr marL="533400" indent="-533400" algn="just" defTabSz="1257300">
              <a:spcBef>
                <a:spcPct val="25000"/>
              </a:spcBef>
              <a:buClr>
                <a:srgbClr val="000066"/>
              </a:buClr>
              <a:buSzTx/>
              <a:buFont typeface="Wingdings" panose="05000000000000000000" pitchFamily="2" charset="2"/>
              <a:buChar char="è"/>
            </a:pPr>
            <a:r>
              <a:rPr lang="fr-FR" altLang="en-US" sz="2000"/>
              <a:t>Au niveau fiscal, la société peut être imposée personnellement au titre de l’impôt sur les sociétés (IS) soit de plein droit, soit sur option.</a:t>
            </a:r>
          </a:p>
          <a:p>
            <a:pPr marL="533400" indent="-533400" algn="just" defTabSz="1257300">
              <a:spcBef>
                <a:spcPct val="25000"/>
              </a:spcBef>
              <a:buClr>
                <a:srgbClr val="000066"/>
              </a:buClr>
              <a:buSzTx/>
              <a:buFont typeface="Wingdings" panose="05000000000000000000" pitchFamily="2" charset="2"/>
              <a:buChar char="è"/>
            </a:pPr>
            <a:r>
              <a:rPr lang="fr-FR" altLang="en-US" sz="2000"/>
              <a:t>La création de la société donne lieu à des formalités complémentaires :  rédaction et enregistrement des statuts auprès du centre des impôts, parution d’une annonce dans un journal d’annonces légales, blocage du capital, imatriculation RC…      </a:t>
            </a:r>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Espace réservé du numéro de diapositive 4">
            <a:extLst>
              <a:ext uri="{FF2B5EF4-FFF2-40B4-BE49-F238E27FC236}">
                <a16:creationId xmlns:a16="http://schemas.microsoft.com/office/drawing/2014/main" id="{D7DB3330-2B14-402C-883C-ACE3BD556B8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E5819F5-AB79-40BF-9835-BDAB3F9651A0}" type="slidenum">
              <a:rPr lang="fr-FR" altLang="en-US">
                <a:latin typeface="Arial Black" panose="020B0A04020102020204" pitchFamily="34" charset="0"/>
              </a:rPr>
              <a:pPr eaLnBrk="1" hangingPunct="1"/>
              <a:t>124</a:t>
            </a:fld>
            <a:endParaRPr lang="fr-FR" altLang="en-US">
              <a:latin typeface="Arial Black" panose="020B0A04020102020204" pitchFamily="34" charset="0"/>
            </a:endParaRPr>
          </a:p>
        </p:txBody>
      </p:sp>
      <p:sp>
        <p:nvSpPr>
          <p:cNvPr id="277506" name="Rectangle 2">
            <a:extLst>
              <a:ext uri="{FF2B5EF4-FFF2-40B4-BE49-F238E27FC236}">
                <a16:creationId xmlns:a16="http://schemas.microsoft.com/office/drawing/2014/main" id="{ED6B193C-BF0B-4825-8359-8BFC41176950}"/>
              </a:ext>
            </a:extLst>
          </p:cNvPr>
          <p:cNvSpPr>
            <a:spLocks noGrp="1" noChangeArrowheads="1"/>
          </p:cNvSpPr>
          <p:nvPr>
            <p:ph type="title"/>
          </p:nvPr>
        </p:nvSpPr>
        <p:spPr>
          <a:xfrm>
            <a:off x="398463" y="2205038"/>
            <a:ext cx="8277225" cy="2376487"/>
          </a:xfrm>
        </p:spPr>
        <p:txBody>
          <a:bodyPr wrap="none"/>
          <a:lstStyle/>
          <a:p>
            <a:pPr marL="457200" indent="-457200" algn="ctr" eaLnBrk="1" hangingPunct="1">
              <a:lnSpc>
                <a:spcPct val="190000"/>
              </a:lnSpc>
              <a:spcBef>
                <a:spcPct val="150000"/>
              </a:spcBef>
              <a:defRPr/>
            </a:pPr>
            <a:r>
              <a:rPr lang="fr-FR" sz="3600">
                <a:solidFill>
                  <a:srgbClr val="993300"/>
                </a:solidFill>
                <a:effectLst>
                  <a:outerShdw blurRad="38100" dist="38100" dir="2700000" algn="tl">
                    <a:srgbClr val="C0C0C0"/>
                  </a:outerShdw>
                </a:effectLst>
                <a:latin typeface="Times New Roman" pitchFamily="18" charset="0"/>
              </a:rPr>
              <a:t>LE CHOIX D</a:t>
            </a:r>
            <a:r>
              <a:rPr lang="fr-FR" sz="3600">
                <a:solidFill>
                  <a:srgbClr val="993300"/>
                </a:solidFill>
                <a:effectLst>
                  <a:outerShdw blurRad="38100" dist="38100" dir="2700000" algn="tl">
                    <a:srgbClr val="C0C0C0"/>
                  </a:outerShdw>
                </a:effectLst>
                <a:latin typeface="Tahoma"/>
              </a:rPr>
              <a:t>’</a:t>
            </a:r>
            <a:r>
              <a:rPr lang="fr-FR" sz="3600">
                <a:solidFill>
                  <a:srgbClr val="993300"/>
                </a:solidFill>
                <a:effectLst>
                  <a:outerShdw blurRad="38100" dist="38100" dir="2700000" algn="tl">
                    <a:srgbClr val="C0C0C0"/>
                  </a:outerShdw>
                </a:effectLst>
                <a:latin typeface="Times New Roman" pitchFamily="18" charset="0"/>
              </a:rPr>
              <a:t>UNE STRUCTURE </a:t>
            </a:r>
            <a:br>
              <a:rPr lang="fr-FR" sz="3600">
                <a:solidFill>
                  <a:srgbClr val="993300"/>
                </a:solidFill>
                <a:effectLst>
                  <a:outerShdw blurRad="38100" dist="38100" dir="2700000" algn="tl">
                    <a:srgbClr val="C0C0C0"/>
                  </a:outerShdw>
                </a:effectLst>
                <a:latin typeface="Times New Roman" pitchFamily="18" charset="0"/>
              </a:rPr>
            </a:br>
            <a:r>
              <a:rPr lang="fr-FR" sz="3600">
                <a:solidFill>
                  <a:srgbClr val="993300"/>
                </a:solidFill>
                <a:effectLst>
                  <a:outerShdw blurRad="38100" dist="38100" dir="2700000" algn="tl">
                    <a:srgbClr val="C0C0C0"/>
                  </a:outerShdw>
                </a:effectLst>
                <a:latin typeface="Times New Roman" pitchFamily="18" charset="0"/>
              </a:rPr>
              <a:t>REPOSE SUR LES CRIT</a:t>
            </a:r>
            <a:r>
              <a:rPr lang="fr-FR" sz="3600">
                <a:solidFill>
                  <a:srgbClr val="993300"/>
                </a:solidFill>
                <a:effectLst>
                  <a:outerShdw blurRad="38100" dist="38100" dir="2700000" algn="tl">
                    <a:srgbClr val="C0C0C0"/>
                  </a:outerShdw>
                </a:effectLst>
                <a:latin typeface="Tahoma"/>
              </a:rPr>
              <a:t>È</a:t>
            </a:r>
            <a:r>
              <a:rPr lang="fr-FR" sz="3600">
                <a:solidFill>
                  <a:srgbClr val="993300"/>
                </a:solidFill>
                <a:effectLst>
                  <a:outerShdw blurRad="38100" dist="38100" dir="2700000" algn="tl">
                    <a:srgbClr val="C0C0C0"/>
                  </a:outerShdw>
                </a:effectLst>
                <a:latin typeface="Times New Roman" pitchFamily="18" charset="0"/>
              </a:rPr>
              <a:t>RES SUIVANTS</a:t>
            </a:r>
            <a:r>
              <a:rPr lang="fr-FR" sz="3600">
                <a:solidFill>
                  <a:srgbClr val="993300"/>
                </a:solidFill>
                <a:effectLst>
                  <a:outerShdw blurRad="38100" dist="38100" dir="2700000" algn="tl">
                    <a:srgbClr val="C0C0C0"/>
                  </a:outerShdw>
                </a:effectLst>
                <a:latin typeface="Tahoma"/>
              </a:rPr>
              <a:t> </a:t>
            </a:r>
            <a:r>
              <a:rPr lang="fr-FR" sz="3600">
                <a:solidFill>
                  <a:srgbClr val="993300"/>
                </a:solidFill>
                <a:effectLst>
                  <a:outerShdw blurRad="38100" dist="38100" dir="2700000" algn="tl">
                    <a:srgbClr val="C0C0C0"/>
                  </a:outerShdw>
                </a:effectLst>
                <a:latin typeface="Times New Roman" pitchFamily="18" charset="0"/>
              </a:rPr>
              <a:t> </a:t>
            </a:r>
          </a:p>
        </p:txBody>
      </p:sp>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Espace réservé du numéro de diapositive 4">
            <a:extLst>
              <a:ext uri="{FF2B5EF4-FFF2-40B4-BE49-F238E27FC236}">
                <a16:creationId xmlns:a16="http://schemas.microsoft.com/office/drawing/2014/main" id="{EBD6A865-BF39-43BE-B48E-A27087EA28E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D92EF0C-5B58-45E2-B7C3-48F99310697D}" type="slidenum">
              <a:rPr lang="fr-FR" altLang="en-US">
                <a:latin typeface="Arial Black" panose="020B0A04020102020204" pitchFamily="34" charset="0"/>
              </a:rPr>
              <a:pPr eaLnBrk="1" hangingPunct="1"/>
              <a:t>125</a:t>
            </a:fld>
            <a:endParaRPr lang="fr-FR" altLang="en-US">
              <a:latin typeface="Arial Black" panose="020B0A04020102020204" pitchFamily="34" charset="0"/>
            </a:endParaRPr>
          </a:p>
        </p:txBody>
      </p:sp>
      <p:sp>
        <p:nvSpPr>
          <p:cNvPr id="131075" name="Rectangle 2">
            <a:extLst>
              <a:ext uri="{FF2B5EF4-FFF2-40B4-BE49-F238E27FC236}">
                <a16:creationId xmlns:a16="http://schemas.microsoft.com/office/drawing/2014/main" id="{1DB08EB5-F530-4868-ADA5-D870FE00AFBD}"/>
              </a:ext>
            </a:extLst>
          </p:cNvPr>
          <p:cNvSpPr>
            <a:spLocks noGrp="1" noChangeArrowheads="1"/>
          </p:cNvSpPr>
          <p:nvPr>
            <p:ph type="title"/>
          </p:nvPr>
        </p:nvSpPr>
        <p:spPr>
          <a:xfrm>
            <a:off x="519113" y="617538"/>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NATURE DE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ACTIVIT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31076" name="Rectangle 3">
            <a:extLst>
              <a:ext uri="{FF2B5EF4-FFF2-40B4-BE49-F238E27FC236}">
                <a16:creationId xmlns:a16="http://schemas.microsoft.com/office/drawing/2014/main" id="{EF86D1B2-1357-4707-A690-75C1286A540C}"/>
              </a:ext>
            </a:extLst>
          </p:cNvPr>
          <p:cNvSpPr>
            <a:spLocks noGrp="1" noChangeArrowheads="1"/>
          </p:cNvSpPr>
          <p:nvPr>
            <p:ph type="body" idx="1"/>
          </p:nvPr>
        </p:nvSpPr>
        <p:spPr>
          <a:xfrm>
            <a:off x="385763" y="2135188"/>
            <a:ext cx="8362950" cy="3454400"/>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400"/>
              <a:t>Certaines activités - elles sont rares - imposent le choix de la structure juridique. C'est par exemple le cas des débits de tabac qui doivent obligatoirement être exploités en entreprise individuelle ou en Société en nom collectif. </a:t>
            </a:r>
          </a:p>
          <a:p>
            <a:pPr marL="533400" indent="-533400" algn="just" defTabSz="1257300">
              <a:spcBef>
                <a:spcPct val="25000"/>
              </a:spcBef>
              <a:buClr>
                <a:srgbClr val="000066"/>
              </a:buClr>
              <a:buSzTx/>
              <a:buFont typeface="Wingdings" panose="05000000000000000000" pitchFamily="2" charset="2"/>
              <a:buChar char="è"/>
            </a:pPr>
            <a:r>
              <a:rPr lang="fr-FR" altLang="en-US" sz="2400"/>
              <a:t>Il est donc prudent de se renseigner au préalable auprès des organismes professionnels concernés, des chambres de commerce, ordres, ou en se procurant des fiches ou ouvrages sur l'activité choisie. </a:t>
            </a:r>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Espace réservé du numéro de diapositive 4">
            <a:extLst>
              <a:ext uri="{FF2B5EF4-FFF2-40B4-BE49-F238E27FC236}">
                <a16:creationId xmlns:a16="http://schemas.microsoft.com/office/drawing/2014/main" id="{1B99C1C7-6B69-464A-A602-58659DEB4F1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2F698F9-EE23-42C9-BDB3-7B5DE4EAABA5}" type="slidenum">
              <a:rPr lang="fr-FR" altLang="en-US">
                <a:latin typeface="Arial Black" panose="020B0A04020102020204" pitchFamily="34" charset="0"/>
              </a:rPr>
              <a:pPr eaLnBrk="1" hangingPunct="1"/>
              <a:t>126</a:t>
            </a:fld>
            <a:endParaRPr lang="fr-FR" altLang="en-US">
              <a:latin typeface="Arial Black" panose="020B0A04020102020204" pitchFamily="34" charset="0"/>
            </a:endParaRPr>
          </a:p>
        </p:txBody>
      </p:sp>
      <p:sp>
        <p:nvSpPr>
          <p:cNvPr id="132099" name="Rectangle 2">
            <a:extLst>
              <a:ext uri="{FF2B5EF4-FFF2-40B4-BE49-F238E27FC236}">
                <a16:creationId xmlns:a16="http://schemas.microsoft.com/office/drawing/2014/main" id="{D7DC52E0-BF05-4EB1-AE16-19B95DAD404A}"/>
              </a:ext>
            </a:extLst>
          </p:cNvPr>
          <p:cNvSpPr>
            <a:spLocks noGrp="1" noChangeArrowheads="1"/>
          </p:cNvSpPr>
          <p:nvPr>
            <p:ph type="title"/>
          </p:nvPr>
        </p:nvSpPr>
        <p:spPr>
          <a:xfrm>
            <a:off x="971550" y="533400"/>
            <a:ext cx="7772400" cy="5191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VOLONT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 DE S</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ASSOCIER </a:t>
            </a:r>
          </a:p>
        </p:txBody>
      </p:sp>
      <p:sp>
        <p:nvSpPr>
          <p:cNvPr id="132100" name="Rectangle 3">
            <a:extLst>
              <a:ext uri="{FF2B5EF4-FFF2-40B4-BE49-F238E27FC236}">
                <a16:creationId xmlns:a16="http://schemas.microsoft.com/office/drawing/2014/main" id="{343B1797-9DBB-4C96-A3EF-8C7D68D12833}"/>
              </a:ext>
            </a:extLst>
          </p:cNvPr>
          <p:cNvSpPr>
            <a:spLocks noGrp="1" noChangeArrowheads="1"/>
          </p:cNvSpPr>
          <p:nvPr>
            <p:ph type="body" idx="1"/>
          </p:nvPr>
        </p:nvSpPr>
        <p:spPr>
          <a:xfrm>
            <a:off x="250825" y="1066800"/>
            <a:ext cx="8569325" cy="5545138"/>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200"/>
              <a:t>On peut être tenté de créer une société à plusieurs pour des raisons diverses : patrimoniales, économiques, fiscales ou encore sociales.</a:t>
            </a:r>
          </a:p>
          <a:p>
            <a:pPr marL="533400" indent="-533400" algn="just" defTabSz="1257300">
              <a:spcBef>
                <a:spcPct val="25000"/>
              </a:spcBef>
              <a:buClr>
                <a:srgbClr val="000066"/>
              </a:buClr>
              <a:buSzTx/>
              <a:buFont typeface="Wingdings" panose="05000000000000000000" pitchFamily="2" charset="2"/>
              <a:buChar char="è"/>
            </a:pPr>
            <a:r>
              <a:rPr lang="fr-FR" altLang="en-US" sz="2200"/>
              <a:t>Mais si l'on n'a pas, au départ, la volonté réelle de s'associer, de mettre en commun ses compétences, connaissances, carnet d'adresses... "pour le meilleur et pour le pire", les chances de réussite seront considérablement amoindries. </a:t>
            </a:r>
          </a:p>
          <a:p>
            <a:pPr marL="533400" indent="-533400" algn="just" defTabSz="1257300">
              <a:spcBef>
                <a:spcPct val="25000"/>
              </a:spcBef>
              <a:buClr>
                <a:srgbClr val="000066"/>
              </a:buClr>
              <a:buSzTx/>
              <a:buFont typeface="Wingdings" panose="05000000000000000000" pitchFamily="2" charset="2"/>
              <a:buChar char="è"/>
            </a:pPr>
            <a:r>
              <a:rPr lang="fr-FR" altLang="en-US" sz="2200"/>
              <a:t>Certaines personnes souhaitent être "seul maître à bord" et ne supportent pas d'avoir des comptes à rendre.</a:t>
            </a:r>
          </a:p>
          <a:p>
            <a:pPr marL="1257300" lvl="1" indent="-544513" algn="just" defTabSz="1257300">
              <a:spcBef>
                <a:spcPct val="25000"/>
              </a:spcBef>
              <a:buSzTx/>
              <a:buFont typeface="Wingdings" panose="05000000000000000000" pitchFamily="2" charset="2"/>
              <a:buChar char="q"/>
            </a:pPr>
            <a:r>
              <a:rPr lang="fr-FR" altLang="en-US" sz="2000"/>
              <a:t>Il  faut alors rester indépendant, en entreprise individuelle ou SARL associé unique  par exemple,</a:t>
            </a:r>
          </a:p>
          <a:p>
            <a:pPr marL="1257300" lvl="1" indent="-544513" algn="just" defTabSz="1257300">
              <a:spcBef>
                <a:spcPct val="25000"/>
              </a:spcBef>
              <a:buSzTx/>
              <a:buFont typeface="Wingdings" panose="05000000000000000000" pitchFamily="2" charset="2"/>
              <a:buChar char="q"/>
            </a:pPr>
            <a:r>
              <a:rPr lang="fr-FR" altLang="en-US" sz="2000"/>
              <a:t>Ou s'associer avec d'autres pour ne partager que certaines charges et ainsi réaliser des économies : c'est le cas du Groupement d'intérêt économique (GIE) par exemple, dans lesquelles chaque associé reste indépendant au niveau de l'exercice de son activité professionnelle. </a:t>
            </a:r>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Espace réservé du numéro de diapositive 4">
            <a:extLst>
              <a:ext uri="{FF2B5EF4-FFF2-40B4-BE49-F238E27FC236}">
                <a16:creationId xmlns:a16="http://schemas.microsoft.com/office/drawing/2014/main" id="{E3B9917D-3EC9-41E5-A98A-7BFED92679B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5DCCE5E-1027-44B3-9142-1956E630C1F6}" type="slidenum">
              <a:rPr lang="fr-FR" altLang="en-US">
                <a:latin typeface="Arial Black" panose="020B0A04020102020204" pitchFamily="34" charset="0"/>
              </a:rPr>
              <a:pPr eaLnBrk="1" hangingPunct="1"/>
              <a:t>127</a:t>
            </a:fld>
            <a:endParaRPr lang="fr-FR" altLang="en-US">
              <a:latin typeface="Arial Black" panose="020B0A04020102020204" pitchFamily="34" charset="0"/>
            </a:endParaRPr>
          </a:p>
        </p:txBody>
      </p:sp>
      <p:sp>
        <p:nvSpPr>
          <p:cNvPr id="133123" name="Rectangle 2">
            <a:extLst>
              <a:ext uri="{FF2B5EF4-FFF2-40B4-BE49-F238E27FC236}">
                <a16:creationId xmlns:a16="http://schemas.microsoft.com/office/drawing/2014/main" id="{6CD23652-69B2-4695-95F5-84619C36580C}"/>
              </a:ext>
            </a:extLst>
          </p:cNvPr>
          <p:cNvSpPr>
            <a:spLocks noGrp="1" noChangeArrowheads="1"/>
          </p:cNvSpPr>
          <p:nvPr>
            <p:ph type="title"/>
          </p:nvPr>
        </p:nvSpPr>
        <p:spPr>
          <a:xfrm>
            <a:off x="903288" y="606425"/>
            <a:ext cx="7772400" cy="5191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ORGANISATION PATRIMONIALE</a:t>
            </a:r>
            <a:r>
              <a:rPr lang="fr-FR" altLang="en-US" sz="3200" b="1">
                <a:solidFill>
                  <a:srgbClr val="A50021"/>
                </a:solidFill>
                <a:latin typeface="Times New Roman" panose="02020603050405020304" pitchFamily="18" charset="0"/>
                <a:cs typeface="Times New Roman" panose="02020603050405020304" pitchFamily="18" charset="0"/>
              </a:rPr>
              <a:t> </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33124" name="Rectangle 3">
            <a:extLst>
              <a:ext uri="{FF2B5EF4-FFF2-40B4-BE49-F238E27FC236}">
                <a16:creationId xmlns:a16="http://schemas.microsoft.com/office/drawing/2014/main" id="{757EC251-91CA-48B7-86DA-8C8FD851EC9C}"/>
              </a:ext>
            </a:extLst>
          </p:cNvPr>
          <p:cNvSpPr>
            <a:spLocks noGrp="1" noChangeArrowheads="1"/>
          </p:cNvSpPr>
          <p:nvPr>
            <p:ph type="body" idx="1"/>
          </p:nvPr>
        </p:nvSpPr>
        <p:spPr>
          <a:xfrm>
            <a:off x="250825" y="1357313"/>
            <a:ext cx="8569325" cy="4951412"/>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200"/>
              <a:t>Lorsque l'on a un patrimoine personnel à protéger et/ou à transmettre, le choix de la structure juridique prend toute son importance.</a:t>
            </a:r>
          </a:p>
          <a:p>
            <a:pPr marL="533400" indent="-533400" algn="just" defTabSz="1257300">
              <a:spcBef>
                <a:spcPct val="25000"/>
              </a:spcBef>
              <a:buClr>
                <a:srgbClr val="000066"/>
              </a:buClr>
              <a:buSzTx/>
              <a:buFont typeface="Wingdings" panose="05000000000000000000" pitchFamily="2" charset="2"/>
              <a:buChar char="è"/>
            </a:pPr>
            <a:r>
              <a:rPr lang="fr-FR" altLang="en-US" sz="2200"/>
              <a:t>Constituer une société permet de différencier son patrimoine personnel de celui de l'entreprise et donc de protéger ses biens personnels de l'action des créanciers de l'entreprise. </a:t>
            </a:r>
          </a:p>
          <a:p>
            <a:pPr marL="533400" indent="-533400" algn="just" defTabSz="1257300">
              <a:spcBef>
                <a:spcPct val="25000"/>
              </a:spcBef>
              <a:buClr>
                <a:srgbClr val="000066"/>
              </a:buClr>
              <a:buSzTx/>
              <a:buFont typeface="Wingdings" panose="05000000000000000000" pitchFamily="2" charset="2"/>
              <a:buChar char="è"/>
            </a:pPr>
            <a:r>
              <a:rPr lang="fr-FR" altLang="en-US" sz="2200"/>
              <a:t>Il convient cependant de préciser trois points :</a:t>
            </a:r>
          </a:p>
          <a:p>
            <a:pPr marL="1257300" lvl="1" indent="-544513" algn="just" defTabSz="1257300">
              <a:spcBef>
                <a:spcPct val="25000"/>
              </a:spcBef>
              <a:buSzTx/>
              <a:buFont typeface="Wingdings" panose="05000000000000000000" pitchFamily="2" charset="2"/>
              <a:buChar char="q"/>
            </a:pPr>
            <a:r>
              <a:rPr lang="fr-FR" altLang="en-US" sz="2000"/>
              <a:t>Le rempart juridique, que constitue une société, sera différent d'une structure à une autre. Ex SNC, ou commandite simple</a:t>
            </a:r>
          </a:p>
          <a:p>
            <a:pPr marL="1257300" lvl="1" indent="-544513" algn="just" defTabSz="1257300">
              <a:spcBef>
                <a:spcPct val="25000"/>
              </a:spcBef>
              <a:buSzTx/>
              <a:buFont typeface="Wingdings" panose="05000000000000000000" pitchFamily="2" charset="2"/>
              <a:buChar char="q"/>
            </a:pPr>
            <a:r>
              <a:rPr lang="fr-FR" altLang="en-US" sz="2000"/>
              <a:t>En cas de fautes de gestion : possibilité d’action en juste par leurs associés ou les tiers</a:t>
            </a:r>
          </a:p>
          <a:p>
            <a:pPr marL="1257300" lvl="1" indent="-544513" algn="just" defTabSz="1257300">
              <a:spcBef>
                <a:spcPct val="25000"/>
              </a:spcBef>
              <a:buSzTx/>
              <a:buFont typeface="Wingdings" panose="05000000000000000000" pitchFamily="2" charset="2"/>
              <a:buChar char="q"/>
            </a:pPr>
            <a:r>
              <a:rPr lang="fr-FR" altLang="en-US" sz="2000"/>
              <a:t>Enfin, dès l'instant où la société demandera un concours bancaire, il sera probable que la caution de certains dirigeants ou associés sera exigée. </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Espace réservé du numéro de diapositive 4">
            <a:extLst>
              <a:ext uri="{FF2B5EF4-FFF2-40B4-BE49-F238E27FC236}">
                <a16:creationId xmlns:a16="http://schemas.microsoft.com/office/drawing/2014/main" id="{C0BB8D0B-13BC-4E17-98BD-1047110F827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37D5EA6-C949-4AE9-AC68-26CB744DCF0E}" type="slidenum">
              <a:rPr lang="fr-FR" altLang="en-US">
                <a:latin typeface="Arial Black" panose="020B0A04020102020204" pitchFamily="34" charset="0"/>
              </a:rPr>
              <a:pPr eaLnBrk="1" hangingPunct="1"/>
              <a:t>128</a:t>
            </a:fld>
            <a:endParaRPr lang="fr-FR" altLang="en-US">
              <a:latin typeface="Arial Black" panose="020B0A04020102020204" pitchFamily="34" charset="0"/>
            </a:endParaRPr>
          </a:p>
        </p:txBody>
      </p:sp>
      <p:sp>
        <p:nvSpPr>
          <p:cNvPr id="134147" name="Rectangle 2">
            <a:extLst>
              <a:ext uri="{FF2B5EF4-FFF2-40B4-BE49-F238E27FC236}">
                <a16:creationId xmlns:a16="http://schemas.microsoft.com/office/drawing/2014/main" id="{26FFA827-7525-40AB-AC56-E26DBFCF839B}"/>
              </a:ext>
            </a:extLst>
          </p:cNvPr>
          <p:cNvSpPr>
            <a:spLocks noGrp="1" noChangeArrowheads="1"/>
          </p:cNvSpPr>
          <p:nvPr>
            <p:ph type="title"/>
          </p:nvPr>
        </p:nvSpPr>
        <p:spPr>
          <a:xfrm>
            <a:off x="519113" y="5445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LES BESOINS FINANCIERS </a:t>
            </a:r>
          </a:p>
        </p:txBody>
      </p:sp>
      <p:sp>
        <p:nvSpPr>
          <p:cNvPr id="134148" name="Rectangle 3">
            <a:extLst>
              <a:ext uri="{FF2B5EF4-FFF2-40B4-BE49-F238E27FC236}">
                <a16:creationId xmlns:a16="http://schemas.microsoft.com/office/drawing/2014/main" id="{B4D538FE-AC23-4FFC-AF49-D436456BD849}"/>
              </a:ext>
            </a:extLst>
          </p:cNvPr>
          <p:cNvSpPr>
            <a:spLocks noGrp="1" noChangeArrowheads="1"/>
          </p:cNvSpPr>
          <p:nvPr>
            <p:ph type="body" idx="1"/>
          </p:nvPr>
        </p:nvSpPr>
        <p:spPr>
          <a:xfrm>
            <a:off x="446088" y="1700213"/>
            <a:ext cx="8229600" cy="4549775"/>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400"/>
              <a:t>Les besoins financiers ont été déterminés lors de l'établissement des comptes prévisionnels.</a:t>
            </a:r>
            <a:br>
              <a:rPr lang="fr-FR" altLang="en-US" sz="2400"/>
            </a:br>
            <a:r>
              <a:rPr lang="fr-FR" altLang="en-US" sz="2400"/>
              <a:t>Lorsqu'ils sont importants, la création d'une société de type SA ou SAS peut s'imposer pour pouvoir accueillir des investisseurs dans le capital.</a:t>
            </a:r>
          </a:p>
          <a:p>
            <a:pPr marL="533400" indent="-533400" algn="just" defTabSz="1257300">
              <a:spcBef>
                <a:spcPct val="25000"/>
              </a:spcBef>
              <a:buClr>
                <a:srgbClr val="000066"/>
              </a:buClr>
              <a:buSzTx/>
              <a:buFont typeface="Wingdings" panose="05000000000000000000" pitchFamily="2" charset="2"/>
              <a:buChar char="è"/>
            </a:pPr>
            <a:r>
              <a:rPr lang="fr-FR" altLang="en-US" sz="2400"/>
              <a:t>Attention cependant à ne pas confondre "capital minimum" et "besoins financiers de l'entreprise".  En effet, certaines sociétés imposent un capital social minimum, qui n'a naturellement aucun rapport avec les besoins financiers réels de l'entreprise.</a:t>
            </a:r>
            <a:br>
              <a:rPr lang="fr-FR" altLang="en-US" sz="2400"/>
            </a:br>
            <a:br>
              <a:rPr lang="fr-FR" altLang="en-US" sz="2400"/>
            </a:br>
            <a:endParaRPr lang="fr-FR" altLang="en-US" sz="2400"/>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Espace réservé du numéro de diapositive 4">
            <a:extLst>
              <a:ext uri="{FF2B5EF4-FFF2-40B4-BE49-F238E27FC236}">
                <a16:creationId xmlns:a16="http://schemas.microsoft.com/office/drawing/2014/main" id="{7F860DC5-9FEC-4068-984B-D53B004C452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A059BC4-DBD1-4788-95F4-387B5666B116}" type="slidenum">
              <a:rPr lang="fr-FR" altLang="en-US">
                <a:latin typeface="Arial Black" panose="020B0A04020102020204" pitchFamily="34" charset="0"/>
              </a:rPr>
              <a:pPr eaLnBrk="1" hangingPunct="1"/>
              <a:t>129</a:t>
            </a:fld>
            <a:endParaRPr lang="fr-FR" altLang="en-US">
              <a:latin typeface="Arial Black" panose="020B0A04020102020204" pitchFamily="34" charset="0"/>
            </a:endParaRPr>
          </a:p>
        </p:txBody>
      </p:sp>
      <p:sp>
        <p:nvSpPr>
          <p:cNvPr id="135171" name="Rectangle 2">
            <a:extLst>
              <a:ext uri="{FF2B5EF4-FFF2-40B4-BE49-F238E27FC236}">
                <a16:creationId xmlns:a16="http://schemas.microsoft.com/office/drawing/2014/main" id="{9445DCE0-383B-4F81-931B-DAA39A6A62BB}"/>
              </a:ext>
            </a:extLst>
          </p:cNvPr>
          <p:cNvSpPr>
            <a:spLocks noGrp="1" noChangeArrowheads="1"/>
          </p:cNvSpPr>
          <p:nvPr>
            <p:ph type="title"/>
          </p:nvPr>
        </p:nvSpPr>
        <p:spPr>
          <a:xfrm>
            <a:off x="519113" y="4048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FONCTIONNEMENT DE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ENTREPRISE </a:t>
            </a:r>
          </a:p>
        </p:txBody>
      </p:sp>
      <p:sp>
        <p:nvSpPr>
          <p:cNvPr id="135172" name="Rectangle 3">
            <a:extLst>
              <a:ext uri="{FF2B5EF4-FFF2-40B4-BE49-F238E27FC236}">
                <a16:creationId xmlns:a16="http://schemas.microsoft.com/office/drawing/2014/main" id="{B43EE84E-6E61-409E-9F03-6F0B7840783E}"/>
              </a:ext>
            </a:extLst>
          </p:cNvPr>
          <p:cNvSpPr>
            <a:spLocks noGrp="1" noChangeArrowheads="1"/>
          </p:cNvSpPr>
          <p:nvPr>
            <p:ph type="body" idx="1"/>
          </p:nvPr>
        </p:nvSpPr>
        <p:spPr>
          <a:xfrm>
            <a:off x="312738" y="1844675"/>
            <a:ext cx="8435975" cy="4276725"/>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400"/>
              <a:t>Selon la structure choisie, les règles de fonctionnement seront plus ou moins contraignantes. </a:t>
            </a:r>
          </a:p>
          <a:p>
            <a:pPr marL="533400" indent="-533400" algn="just" defTabSz="1257300">
              <a:spcBef>
                <a:spcPct val="25000"/>
              </a:spcBef>
              <a:buClr>
                <a:srgbClr val="000066"/>
              </a:buClr>
              <a:buSzTx/>
              <a:buFont typeface="Wingdings" panose="05000000000000000000" pitchFamily="2" charset="2"/>
              <a:buChar char="è"/>
            </a:pPr>
            <a:r>
              <a:rPr lang="fr-FR" altLang="en-US" sz="2400"/>
              <a:t>Dans l'entreprise individuelle, le dirigeant est seul. De ce fait, les règles de fonctionnement sont réduites au minimum. Il prend toutes les décisions et engage en contrepartie sa responsabilité. </a:t>
            </a:r>
          </a:p>
          <a:p>
            <a:pPr marL="533400" indent="-533400" algn="just" defTabSz="1257300">
              <a:spcBef>
                <a:spcPct val="25000"/>
              </a:spcBef>
              <a:buClr>
                <a:srgbClr val="000066"/>
              </a:buClr>
              <a:buSzTx/>
              <a:buFont typeface="Wingdings" panose="05000000000000000000" pitchFamily="2" charset="2"/>
              <a:buChar char="è"/>
            </a:pPr>
            <a:r>
              <a:rPr lang="fr-FR" altLang="en-US" sz="2400"/>
              <a:t>Dans les sociétés, le dirigeant n'agit pas pour son propre compte, mais au nom et pour le compte de la société. Il doit donc observer un certain formalisme et requérir l'autorisation de ses associés pour tous les actes importants qui touchent la vie de l'entreprise. </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u numéro de diapositive 4">
            <a:extLst>
              <a:ext uri="{FF2B5EF4-FFF2-40B4-BE49-F238E27FC236}">
                <a16:creationId xmlns:a16="http://schemas.microsoft.com/office/drawing/2014/main" id="{69C7E783-A8FA-4B85-B583-EA3CE6C83CD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2FF589C-9036-4EE3-A415-03899DECA05D}" type="slidenum">
              <a:rPr lang="fr-FR" altLang="en-US">
                <a:latin typeface="Arial Black" panose="020B0A04020102020204" pitchFamily="34" charset="0"/>
              </a:rPr>
              <a:pPr eaLnBrk="1" hangingPunct="1"/>
              <a:t>13</a:t>
            </a:fld>
            <a:endParaRPr lang="fr-FR" altLang="en-US">
              <a:latin typeface="Arial Black" panose="020B0A04020102020204" pitchFamily="34" charset="0"/>
            </a:endParaRPr>
          </a:p>
        </p:txBody>
      </p:sp>
      <p:sp>
        <p:nvSpPr>
          <p:cNvPr id="25603" name="Rectangle 2">
            <a:extLst>
              <a:ext uri="{FF2B5EF4-FFF2-40B4-BE49-F238E27FC236}">
                <a16:creationId xmlns:a16="http://schemas.microsoft.com/office/drawing/2014/main" id="{484F84B6-3E5B-4D3A-9FB9-C43EA3E4AF87}"/>
              </a:ext>
            </a:extLst>
          </p:cNvPr>
          <p:cNvSpPr>
            <a:spLocks noGrp="1" noChangeArrowheads="1"/>
          </p:cNvSpPr>
          <p:nvPr>
            <p:ph type="title"/>
          </p:nvPr>
        </p:nvSpPr>
        <p:spPr>
          <a:xfrm>
            <a:off x="538163" y="563563"/>
            <a:ext cx="8229600" cy="595312"/>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SES CONTRAINTES PERSONNELLES </a:t>
            </a:r>
          </a:p>
        </p:txBody>
      </p:sp>
      <p:sp>
        <p:nvSpPr>
          <p:cNvPr id="25604" name="Rectangle 3">
            <a:extLst>
              <a:ext uri="{FF2B5EF4-FFF2-40B4-BE49-F238E27FC236}">
                <a16:creationId xmlns:a16="http://schemas.microsoft.com/office/drawing/2014/main" id="{FBC4294E-6124-4AE2-B8B9-C531F60B5D33}"/>
              </a:ext>
            </a:extLst>
          </p:cNvPr>
          <p:cNvSpPr>
            <a:spLocks noGrp="1" noChangeArrowheads="1"/>
          </p:cNvSpPr>
          <p:nvPr>
            <p:ph type="body" idx="1"/>
          </p:nvPr>
        </p:nvSpPr>
        <p:spPr>
          <a:xfrm>
            <a:off x="457200" y="1628775"/>
            <a:ext cx="8229600" cy="3886200"/>
          </a:xfrm>
          <a:noFill/>
        </p:spPr>
        <p:txBody>
          <a:bodyPr/>
          <a:lstStyle/>
          <a:p>
            <a:pPr marL="628650" indent="-628650" algn="just" eaLnBrk="1" hangingPunct="1">
              <a:buClr>
                <a:srgbClr val="000066"/>
              </a:buClr>
              <a:buFont typeface="Wingdings" panose="05000000000000000000" pitchFamily="2" charset="2"/>
              <a:buChar char="è"/>
            </a:pPr>
            <a:endParaRPr lang="fr-FR" altLang="en-US" sz="2400">
              <a:cs typeface="Times New Roman" panose="02020603050405020304" pitchFamily="18" charset="0"/>
            </a:endParaRP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Ses ressources financières disponibles et réalisables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Ses revenus incompressibles et souhaités et  charges familiales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Ses contraintes de temps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Son environnement familial</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Son cadre de vie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 Sa santé et celle de son entourage  </a:t>
            </a:r>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Espace réservé du numéro de diapositive 4">
            <a:extLst>
              <a:ext uri="{FF2B5EF4-FFF2-40B4-BE49-F238E27FC236}">
                <a16:creationId xmlns:a16="http://schemas.microsoft.com/office/drawing/2014/main" id="{DCE06418-B694-45B0-A1B0-35E6159C753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A44116D-7EC8-4898-9060-E004BB31FCA7}" type="slidenum">
              <a:rPr lang="fr-FR" altLang="en-US">
                <a:latin typeface="Arial Black" panose="020B0A04020102020204" pitchFamily="34" charset="0"/>
              </a:rPr>
              <a:pPr eaLnBrk="1" hangingPunct="1"/>
              <a:t>130</a:t>
            </a:fld>
            <a:endParaRPr lang="fr-FR" altLang="en-US">
              <a:latin typeface="Arial Black" panose="020B0A04020102020204" pitchFamily="34" charset="0"/>
            </a:endParaRPr>
          </a:p>
        </p:txBody>
      </p:sp>
      <p:sp>
        <p:nvSpPr>
          <p:cNvPr id="136195" name="Rectangle 2">
            <a:extLst>
              <a:ext uri="{FF2B5EF4-FFF2-40B4-BE49-F238E27FC236}">
                <a16:creationId xmlns:a16="http://schemas.microsoft.com/office/drawing/2014/main" id="{54F69560-2712-4AFF-A1EC-E8A7C6AD8F4B}"/>
              </a:ext>
            </a:extLst>
          </p:cNvPr>
          <p:cNvSpPr>
            <a:spLocks noGrp="1" noChangeArrowheads="1"/>
          </p:cNvSpPr>
          <p:nvPr>
            <p:ph type="title"/>
          </p:nvPr>
        </p:nvSpPr>
        <p:spPr>
          <a:xfrm>
            <a:off x="395288" y="333375"/>
            <a:ext cx="86868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GIME FISCAL DE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ENTREPRENEUR ET DE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ENTREPRISE </a:t>
            </a:r>
          </a:p>
        </p:txBody>
      </p:sp>
      <p:sp>
        <p:nvSpPr>
          <p:cNvPr id="136196" name="Rectangle 3">
            <a:extLst>
              <a:ext uri="{FF2B5EF4-FFF2-40B4-BE49-F238E27FC236}">
                <a16:creationId xmlns:a16="http://schemas.microsoft.com/office/drawing/2014/main" id="{1C1B852C-1506-4E61-9479-364D10856E7C}"/>
              </a:ext>
            </a:extLst>
          </p:cNvPr>
          <p:cNvSpPr>
            <a:spLocks noGrp="1" noChangeArrowheads="1"/>
          </p:cNvSpPr>
          <p:nvPr>
            <p:ph type="body" idx="1"/>
          </p:nvPr>
        </p:nvSpPr>
        <p:spPr>
          <a:xfrm>
            <a:off x="312738" y="1776413"/>
            <a:ext cx="8435975" cy="5372100"/>
          </a:xfrm>
          <a:noFill/>
        </p:spPr>
        <p:txBody>
          <a:bodyPr lIns="76805" tIns="38402" rIns="76805" bIns="38402">
            <a:spAutoFit/>
          </a:bodyPr>
          <a:lstStyle/>
          <a:p>
            <a:pPr marL="533400" indent="-533400" algn="just" defTabSz="1257300">
              <a:spcBef>
                <a:spcPct val="25000"/>
              </a:spcBef>
              <a:buClr>
                <a:srgbClr val="000066"/>
              </a:buClr>
              <a:buSzTx/>
              <a:buFont typeface="Wingdings" panose="05000000000000000000" pitchFamily="2" charset="2"/>
              <a:buChar char="è"/>
            </a:pPr>
            <a:r>
              <a:rPr lang="fr-FR" altLang="en-US" sz="2400"/>
              <a:t>Selon le type de structure choisi, les bénéfices de l'entreprise seront assujettis à l'impôt sur le revenu IGR ou à l'impôt sur les sociétés  IS. </a:t>
            </a:r>
          </a:p>
          <a:p>
            <a:pPr marL="533400" indent="-533400" algn="just" defTabSz="1257300">
              <a:spcBef>
                <a:spcPct val="25000"/>
              </a:spcBef>
              <a:buClr>
                <a:srgbClr val="000066"/>
              </a:buClr>
              <a:buSzTx/>
              <a:buFont typeface="Wingdings" panose="05000000000000000000" pitchFamily="2" charset="2"/>
              <a:buChar char="è"/>
            </a:pPr>
            <a:r>
              <a:rPr lang="fr-FR" altLang="en-US" sz="2400"/>
              <a:t>Là encore, ce critère sera rarement déterminant en phase de création. En  effet, il est difficile d'évaluer précisément le chiffre d'affaires prévisionnel de la future entreprise et d'effectuer ainsi une optimisation fiscale réaliste. </a:t>
            </a:r>
          </a:p>
          <a:p>
            <a:pPr marL="533400" indent="-533400" algn="just" defTabSz="1257300">
              <a:spcBef>
                <a:spcPct val="25000"/>
              </a:spcBef>
              <a:buClr>
                <a:srgbClr val="000066"/>
              </a:buClr>
              <a:buSzTx/>
              <a:buFont typeface="Wingdings" panose="05000000000000000000" pitchFamily="2" charset="2"/>
              <a:buChar char="è"/>
            </a:pPr>
            <a:r>
              <a:rPr lang="fr-FR" altLang="en-US" sz="2400"/>
              <a:t>Néanmoins, si l'entreprise peut bénéficier d'une mesure d'exonération d'impôts sur les bénéfices, se placer sous le régime de l'impôt sur le revenu IGR sera plus avantageux. En effet, l'exonération portera alors sur l'intégralité des bénéfices, rémunération du ou des dirigeants comprise. </a:t>
            </a:r>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Espace réservé du numéro de diapositive 4">
            <a:extLst>
              <a:ext uri="{FF2B5EF4-FFF2-40B4-BE49-F238E27FC236}">
                <a16:creationId xmlns:a16="http://schemas.microsoft.com/office/drawing/2014/main" id="{686D16E7-C545-4F1F-A624-EEAD2671C79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AC27BF-1042-4569-BBD0-D142FC20AB66}" type="slidenum">
              <a:rPr lang="fr-FR" altLang="en-US">
                <a:latin typeface="Arial Black" panose="020B0A04020102020204" pitchFamily="34" charset="0"/>
              </a:rPr>
              <a:pPr eaLnBrk="1" hangingPunct="1"/>
              <a:t>131</a:t>
            </a:fld>
            <a:endParaRPr lang="fr-FR" altLang="en-US">
              <a:latin typeface="Arial Black" panose="020B0A04020102020204" pitchFamily="34" charset="0"/>
            </a:endParaRPr>
          </a:p>
        </p:txBody>
      </p:sp>
      <p:sp>
        <p:nvSpPr>
          <p:cNvPr id="137219" name="Rectangle 2">
            <a:extLst>
              <a:ext uri="{FF2B5EF4-FFF2-40B4-BE49-F238E27FC236}">
                <a16:creationId xmlns:a16="http://schemas.microsoft.com/office/drawing/2014/main" id="{4E75D6F6-2825-4A7B-A386-09E9DAFA72F2}"/>
              </a:ext>
            </a:extLst>
          </p:cNvPr>
          <p:cNvSpPr>
            <a:spLocks noGrp="1" noChangeArrowheads="1"/>
          </p:cNvSpPr>
          <p:nvPr>
            <p:ph type="title"/>
          </p:nvPr>
        </p:nvSpPr>
        <p:spPr>
          <a:xfrm>
            <a:off x="250825" y="692150"/>
            <a:ext cx="8820150" cy="141287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CR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DIBILIT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 VIS-</a:t>
            </a:r>
            <a:r>
              <a:rPr lang="fr-FR" altLang="en-US" sz="3200" b="1">
                <a:solidFill>
                  <a:srgbClr val="A50021"/>
                </a:solidFill>
                <a:latin typeface="Times New Roman" panose="02020603050405020304" pitchFamily="18" charset="0"/>
                <a:cs typeface="Times New Roman" panose="02020603050405020304" pitchFamily="18" charset="0"/>
              </a:rPr>
              <a:t>À</a:t>
            </a:r>
            <a:r>
              <a:rPr lang="fr-FR" altLang="en-US" sz="3200" b="1">
                <a:solidFill>
                  <a:srgbClr val="A50021"/>
                </a:solidFill>
                <a:latin typeface="Book Antiqua" panose="02040602050305030304" pitchFamily="18" charset="0"/>
                <a:cs typeface="Times New Roman" panose="02020603050405020304" pitchFamily="18" charset="0"/>
              </a:rPr>
              <a:t>-VIS DES PARTENAIRES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000" b="1">
                <a:solidFill>
                  <a:srgbClr val="A50021"/>
                </a:solidFill>
                <a:latin typeface="Book Antiqua" panose="02040602050305030304" pitchFamily="18" charset="0"/>
                <a:cs typeface="Times New Roman" panose="02020603050405020304" pitchFamily="18" charset="0"/>
              </a:rPr>
              <a:t>(BANQUIERS, CLIENTS, FOURNISSEURS...)</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37220" name="Rectangle 3">
            <a:extLst>
              <a:ext uri="{FF2B5EF4-FFF2-40B4-BE49-F238E27FC236}">
                <a16:creationId xmlns:a16="http://schemas.microsoft.com/office/drawing/2014/main" id="{174A1033-7DD1-4BB4-9934-07FA43951E01}"/>
              </a:ext>
            </a:extLst>
          </p:cNvPr>
          <p:cNvSpPr>
            <a:spLocks noGrp="1" noChangeArrowheads="1"/>
          </p:cNvSpPr>
          <p:nvPr>
            <p:ph type="body" idx="1"/>
          </p:nvPr>
        </p:nvSpPr>
        <p:spPr>
          <a:xfrm>
            <a:off x="250825" y="2635250"/>
            <a:ext cx="8642350" cy="2522538"/>
          </a:xfrm>
          <a:noFill/>
        </p:spPr>
        <p:txBody>
          <a:bodyPr lIns="76805" tIns="38402" rIns="76805" bIns="38402">
            <a:spAutoFit/>
          </a:bodyPr>
          <a:lstStyle/>
          <a:p>
            <a:pPr marL="533400" indent="-533400" algn="just" defTabSz="1257300">
              <a:spcBef>
                <a:spcPct val="70000"/>
              </a:spcBef>
              <a:buClr>
                <a:srgbClr val="000066"/>
              </a:buClr>
              <a:buSzTx/>
              <a:buFont typeface="Wingdings" panose="05000000000000000000" pitchFamily="2" charset="2"/>
              <a:buChar char="è"/>
            </a:pPr>
            <a:r>
              <a:rPr lang="fr-FR" altLang="en-US" sz="2400"/>
              <a:t>Il est indéniable que pour approcher certains marchés, la création de l'entreprise sous forme de société avec un capital conséquent sera recommandée.</a:t>
            </a:r>
          </a:p>
          <a:p>
            <a:pPr marL="533400" indent="-533400" algn="just" defTabSz="1257300">
              <a:spcBef>
                <a:spcPct val="70000"/>
              </a:spcBef>
              <a:buClr>
                <a:srgbClr val="000066"/>
              </a:buClr>
              <a:buSzTx/>
              <a:buFont typeface="Wingdings" panose="05000000000000000000" pitchFamily="2" charset="2"/>
              <a:buChar char="è"/>
            </a:pPr>
            <a:r>
              <a:rPr lang="fr-FR" altLang="en-US" sz="2400"/>
              <a:t>Le créateur devra prendre en considération ces différents critères, en évitant de faire reposer son choix sur un seul d’entre-eux.</a:t>
            </a:r>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Espace réservé du numéro de diapositive 4">
            <a:extLst>
              <a:ext uri="{FF2B5EF4-FFF2-40B4-BE49-F238E27FC236}">
                <a16:creationId xmlns:a16="http://schemas.microsoft.com/office/drawing/2014/main" id="{C59AC4E5-C090-451F-80F3-61323A41E52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F548150-D09E-42A2-B769-23CF4D76A781}" type="slidenum">
              <a:rPr lang="fr-FR" altLang="en-US">
                <a:latin typeface="Arial Black" panose="020B0A04020102020204" pitchFamily="34" charset="0"/>
              </a:rPr>
              <a:pPr eaLnBrk="1" hangingPunct="1"/>
              <a:t>132</a:t>
            </a:fld>
            <a:endParaRPr lang="fr-FR" altLang="en-US">
              <a:latin typeface="Arial Black" panose="020B0A04020102020204" pitchFamily="34" charset="0"/>
            </a:endParaRPr>
          </a:p>
        </p:txBody>
      </p:sp>
      <p:sp>
        <p:nvSpPr>
          <p:cNvPr id="138243" name="Rectangle 2">
            <a:extLst>
              <a:ext uri="{FF2B5EF4-FFF2-40B4-BE49-F238E27FC236}">
                <a16:creationId xmlns:a16="http://schemas.microsoft.com/office/drawing/2014/main" id="{6F2681E7-FE8E-40CA-8DD4-98E2A023C85C}"/>
              </a:ext>
            </a:extLst>
          </p:cNvPr>
          <p:cNvSpPr>
            <a:spLocks noGrp="1" noChangeArrowheads="1"/>
          </p:cNvSpPr>
          <p:nvPr>
            <p:ph type="title"/>
          </p:nvPr>
        </p:nvSpPr>
        <p:spPr>
          <a:xfrm>
            <a:off x="457200" y="620713"/>
            <a:ext cx="8435975" cy="13716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LES DIFF</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RENTS TYPES DE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S COMMERCIALES RECONNUS AU MAROC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38244" name="Rectangle 3">
            <a:extLst>
              <a:ext uri="{FF2B5EF4-FFF2-40B4-BE49-F238E27FC236}">
                <a16:creationId xmlns:a16="http://schemas.microsoft.com/office/drawing/2014/main" id="{85C2B65B-76A8-4B7E-8EAB-A926F4DDE49D}"/>
              </a:ext>
            </a:extLst>
          </p:cNvPr>
          <p:cNvSpPr>
            <a:spLocks noGrp="1" noChangeArrowheads="1"/>
          </p:cNvSpPr>
          <p:nvPr>
            <p:ph type="body" idx="1"/>
          </p:nvPr>
        </p:nvSpPr>
        <p:spPr>
          <a:xfrm>
            <a:off x="385763" y="2279650"/>
            <a:ext cx="8362950" cy="3886200"/>
          </a:xfrm>
        </p:spPr>
        <p:txBody>
          <a:bodyPr/>
          <a:lstStyle/>
          <a:p>
            <a:pPr marL="533400" indent="-533400" algn="just" eaLnBrk="1" hangingPunct="1">
              <a:buClr>
                <a:srgbClr val="000066"/>
              </a:buClr>
              <a:buSzTx/>
              <a:buFont typeface="Wingdings" panose="05000000000000000000" pitchFamily="2" charset="2"/>
              <a:buChar char="è"/>
            </a:pPr>
            <a:r>
              <a:rPr lang="fr-CA" altLang="en-US" sz="2400" b="1" u="sng">
                <a:solidFill>
                  <a:srgbClr val="000066"/>
                </a:solidFill>
                <a:cs typeface="Times New Roman" panose="02020603050405020304" pitchFamily="18" charset="0"/>
              </a:rPr>
              <a:t>les sociétés de personnes</a:t>
            </a:r>
            <a:r>
              <a:rPr lang="fr-CA" altLang="en-US" sz="2400">
                <a:solidFill>
                  <a:srgbClr val="000066"/>
                </a:solidFill>
                <a:cs typeface="Times New Roman" panose="02020603050405020304" pitchFamily="18" charset="0"/>
              </a:rPr>
              <a:t> :</a:t>
            </a:r>
            <a:r>
              <a:rPr lang="fr-CA" altLang="en-US" sz="2400">
                <a:solidFill>
                  <a:srgbClr val="000000"/>
                </a:solidFill>
                <a:cs typeface="Times New Roman" panose="02020603050405020304" pitchFamily="18" charset="0"/>
              </a:rPr>
              <a:t> la société en nom collectif, la société en commandite simple, la société en participation Ces sociétés se caractérisent par l'aspect prédominant du facteur personnel </a:t>
            </a:r>
          </a:p>
          <a:p>
            <a:pPr marL="533400" indent="-533400" algn="just" eaLnBrk="1" hangingPunct="1">
              <a:buClr>
                <a:srgbClr val="000066"/>
              </a:buClr>
              <a:buSzTx/>
              <a:buFont typeface="Wingdings" panose="05000000000000000000" pitchFamily="2" charset="2"/>
              <a:buChar char="è"/>
            </a:pPr>
            <a:r>
              <a:rPr lang="fr-CA" altLang="en-US" sz="2400" b="1" u="sng">
                <a:solidFill>
                  <a:srgbClr val="000066"/>
                </a:solidFill>
                <a:cs typeface="Times New Roman" panose="02020603050405020304" pitchFamily="18" charset="0"/>
              </a:rPr>
              <a:t>les sociétés de capitaux</a:t>
            </a:r>
            <a:r>
              <a:rPr lang="fr-CA" altLang="en-US" sz="2400">
                <a:solidFill>
                  <a:srgbClr val="000066"/>
                </a:solidFill>
                <a:cs typeface="Times New Roman" panose="02020603050405020304" pitchFamily="18" charset="0"/>
              </a:rPr>
              <a:t> :</a:t>
            </a:r>
            <a:r>
              <a:rPr lang="fr-CA" altLang="en-US" sz="2400">
                <a:solidFill>
                  <a:srgbClr val="000000"/>
                </a:solidFill>
                <a:cs typeface="Times New Roman" panose="02020603050405020304" pitchFamily="18" charset="0"/>
              </a:rPr>
              <a:t> la société anonyme (SA), la société à responsabilité limitée (SARL) et la  société en commandite par actions</a:t>
            </a:r>
            <a:r>
              <a:rPr lang="fr-FR" altLang="en-US" sz="24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400" b="1" u="sng">
                <a:solidFill>
                  <a:srgbClr val="000066"/>
                </a:solidFill>
                <a:cs typeface="Times New Roman" panose="02020603050405020304" pitchFamily="18" charset="0"/>
              </a:rPr>
              <a:t>les sociétés à réglementation particulière</a:t>
            </a:r>
            <a:r>
              <a:rPr lang="fr-CA" altLang="en-US" sz="2400">
                <a:solidFill>
                  <a:srgbClr val="000066"/>
                </a:solidFill>
                <a:cs typeface="Times New Roman" panose="02020603050405020304" pitchFamily="18" charset="0"/>
              </a:rPr>
              <a:t> :</a:t>
            </a:r>
            <a:r>
              <a:rPr lang="fr-CA" altLang="en-US" sz="2400">
                <a:solidFill>
                  <a:srgbClr val="000000"/>
                </a:solidFill>
                <a:cs typeface="Times New Roman" panose="02020603050405020304" pitchFamily="18" charset="0"/>
              </a:rPr>
              <a:t> les sociétés d'investissement, les sociétés coopératives, les GIE ( Groupement d’intérêt économique ). </a:t>
            </a:r>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Espace réservé du numéro de diapositive 4">
            <a:extLst>
              <a:ext uri="{FF2B5EF4-FFF2-40B4-BE49-F238E27FC236}">
                <a16:creationId xmlns:a16="http://schemas.microsoft.com/office/drawing/2014/main" id="{6258A5E4-6C3D-48FC-B54A-377DB899978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B261F6D-C60F-4A8D-932D-50D4DBC2F67F}" type="slidenum">
              <a:rPr lang="fr-FR" altLang="en-US">
                <a:latin typeface="Arial Black" panose="020B0A04020102020204" pitchFamily="34" charset="0"/>
              </a:rPr>
              <a:pPr eaLnBrk="1" hangingPunct="1"/>
              <a:t>133</a:t>
            </a:fld>
            <a:endParaRPr lang="fr-FR" altLang="en-US">
              <a:latin typeface="Arial Black" panose="020B0A04020102020204" pitchFamily="34" charset="0"/>
            </a:endParaRPr>
          </a:p>
        </p:txBody>
      </p:sp>
      <p:sp>
        <p:nvSpPr>
          <p:cNvPr id="139267" name="Rectangle 2">
            <a:extLst>
              <a:ext uri="{FF2B5EF4-FFF2-40B4-BE49-F238E27FC236}">
                <a16:creationId xmlns:a16="http://schemas.microsoft.com/office/drawing/2014/main" id="{FE3EC752-19C9-4293-A3B8-16154498A9F0}"/>
              </a:ext>
            </a:extLst>
          </p:cNvPr>
          <p:cNvSpPr>
            <a:spLocks noGrp="1" noChangeArrowheads="1"/>
          </p:cNvSpPr>
          <p:nvPr>
            <p:ph type="title"/>
          </p:nvPr>
        </p:nvSpPr>
        <p:spPr>
          <a:xfrm>
            <a:off x="903288" y="549275"/>
            <a:ext cx="7772400" cy="4572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ANONYME (S.A)</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39268" name="Rectangle 3">
            <a:extLst>
              <a:ext uri="{FF2B5EF4-FFF2-40B4-BE49-F238E27FC236}">
                <a16:creationId xmlns:a16="http://schemas.microsoft.com/office/drawing/2014/main" id="{B6BA5E07-B390-44D3-81C0-F857552A38E1}"/>
              </a:ext>
            </a:extLst>
          </p:cNvPr>
          <p:cNvSpPr>
            <a:spLocks noGrp="1" noChangeArrowheads="1"/>
          </p:cNvSpPr>
          <p:nvPr>
            <p:ph type="body" idx="1"/>
          </p:nvPr>
        </p:nvSpPr>
        <p:spPr>
          <a:xfrm>
            <a:off x="323850" y="1125538"/>
            <a:ext cx="8496300" cy="54102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 nombre d</a:t>
            </a:r>
            <a:r>
              <a:rPr lang="fr-CA" altLang="en-US" sz="2200">
                <a:solidFill>
                  <a:srgbClr val="000000"/>
                </a:solidFill>
                <a:latin typeface="Verdana" panose="020B0604030504040204" pitchFamily="34" charset="0"/>
                <a:cs typeface="Times New Roman" panose="02020603050405020304" pitchFamily="18" charset="0"/>
              </a:rPr>
              <a:t>’</a:t>
            </a:r>
            <a:r>
              <a:rPr lang="fr-CA" altLang="en-US" sz="2200">
                <a:solidFill>
                  <a:srgbClr val="000000"/>
                </a:solidFill>
                <a:cs typeface="Times New Roman" panose="02020603050405020304" pitchFamily="18" charset="0"/>
              </a:rPr>
              <a:t>actionnaires ne peut être inf</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rieur </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5</a:t>
            </a:r>
            <a:r>
              <a:rPr lang="fr-FR" altLang="en-US" sz="22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FR" altLang="en-US" sz="2200">
                <a:solidFill>
                  <a:srgbClr val="000000"/>
                </a:solidFill>
                <a:cs typeface="Times New Roman" panose="02020603050405020304" pitchFamily="18" charset="0"/>
              </a:rPr>
              <a:t>Ils </a:t>
            </a:r>
            <a:r>
              <a:rPr lang="fr-CA" altLang="en-US" sz="2200">
                <a:solidFill>
                  <a:srgbClr val="000000"/>
                </a:solidFill>
                <a:cs typeface="Times New Roman" panose="02020603050405020304" pitchFamily="18" charset="0"/>
              </a:rPr>
              <a:t>ne supportent les pertes qu</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concurrence de leurs apports</a:t>
            </a:r>
            <a:endParaRPr lang="fr-FR" altLang="en-US" sz="2200">
              <a:solidFill>
                <a:srgbClr val="000000"/>
              </a:solidFill>
              <a:cs typeface="Times New Roman" panose="02020603050405020304" pitchFamily="18" charset="0"/>
            </a:endParaRP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 capital minimum est de 3 millions de D</a:t>
            </a:r>
            <a:r>
              <a:rPr lang="fr-FR" altLang="en-US" sz="2200">
                <a:solidFill>
                  <a:srgbClr val="000000"/>
                </a:solidFill>
                <a:cs typeface="Times New Roman" panose="02020603050405020304" pitchFamily="18" charset="0"/>
              </a:rPr>
              <a:t>H</a:t>
            </a:r>
            <a:r>
              <a:rPr lang="fr-CA" altLang="en-US" sz="2200">
                <a:solidFill>
                  <a:srgbClr val="000000"/>
                </a:solidFill>
                <a:cs typeface="Times New Roman" panose="02020603050405020304" pitchFamily="18" charset="0"/>
              </a:rPr>
              <a:t> pour les SA faisant appel public </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l</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pargne (1) et, 300.000 DH dans le cas contraire</a:t>
            </a:r>
            <a:r>
              <a:rPr lang="fr-FR" altLang="en-US" sz="22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 montant nominal de l</a:t>
            </a:r>
            <a:r>
              <a:rPr lang="fr-CA" altLang="en-US" sz="2200">
                <a:solidFill>
                  <a:srgbClr val="000000"/>
                </a:solidFill>
                <a:latin typeface="Verdana" panose="020B0604030504040204" pitchFamily="34" charset="0"/>
                <a:cs typeface="Times New Roman" panose="02020603050405020304" pitchFamily="18" charset="0"/>
              </a:rPr>
              <a:t>’</a:t>
            </a:r>
            <a:r>
              <a:rPr lang="fr-CA" altLang="en-US" sz="2200">
                <a:solidFill>
                  <a:srgbClr val="000000"/>
                </a:solidFill>
                <a:cs typeface="Times New Roman" panose="02020603050405020304" pitchFamily="18" charset="0"/>
              </a:rPr>
              <a:t>action ne peut être inf</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rieur </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100 D</a:t>
            </a:r>
            <a:r>
              <a:rPr lang="fr-FR" altLang="en-US" sz="2200">
                <a:solidFill>
                  <a:srgbClr val="000000"/>
                </a:solidFill>
                <a:cs typeface="Times New Roman" panose="02020603050405020304" pitchFamily="18" charset="0"/>
              </a:rPr>
              <a:t>H; </a:t>
            </a: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Les actions en num</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raire doivent être lib</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r</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es lors de la souscription d</a:t>
            </a:r>
            <a:r>
              <a:rPr lang="fr-CA" altLang="en-US" sz="2200">
                <a:solidFill>
                  <a:srgbClr val="000000"/>
                </a:solidFill>
                <a:latin typeface="Verdana" panose="020B0604030504040204" pitchFamily="34" charset="0"/>
                <a:cs typeface="Times New Roman" panose="02020603050405020304" pitchFamily="18" charset="0"/>
              </a:rPr>
              <a:t>’</a:t>
            </a:r>
            <a:r>
              <a:rPr lang="fr-CA" altLang="en-US" sz="2200">
                <a:solidFill>
                  <a:srgbClr val="000000"/>
                </a:solidFill>
                <a:cs typeface="Times New Roman" panose="02020603050405020304" pitchFamily="18" charset="0"/>
              </a:rPr>
              <a:t>au moins le 1/4 de leur valeur nominale. Les actions en nature sont lib</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r</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es int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gralement lors de  leur </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mission</a:t>
            </a:r>
            <a:r>
              <a:rPr lang="fr-FR" altLang="en-US" sz="22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 capital doit être int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gralement souscrit; </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d</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faut la soci</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 ne peut être  constitu</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e</a:t>
            </a:r>
            <a:r>
              <a:rPr lang="fr-FR" altLang="en-US" sz="22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La Soci</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 jouit de la personnalit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 morale </a:t>
            </a:r>
            <a:r>
              <a:rPr lang="fr-CA" altLang="en-US" sz="2200">
                <a:solidFill>
                  <a:srgbClr val="000000"/>
                </a:solidFill>
                <a:latin typeface="Verdana" panose="020B0604030504040204" pitchFamily="34" charset="0"/>
                <a:cs typeface="Times New Roman" panose="02020603050405020304" pitchFamily="18" charset="0"/>
              </a:rPr>
              <a:t>à</a:t>
            </a:r>
            <a:r>
              <a:rPr lang="fr-CA" altLang="en-US" sz="2200">
                <a:solidFill>
                  <a:srgbClr val="000000"/>
                </a:solidFill>
                <a:cs typeface="Times New Roman" panose="02020603050405020304" pitchFamily="18" charset="0"/>
              </a:rPr>
              <a:t> partir de son immatriculation au Registre de commerce</a:t>
            </a:r>
            <a:r>
              <a:rPr lang="fr-FR" altLang="en-US" sz="2200">
                <a:solidFill>
                  <a:srgbClr val="000000"/>
                </a:solidFill>
                <a:cs typeface="Times New Roman" panose="02020603050405020304" pitchFamily="18" charset="0"/>
              </a:rPr>
              <a:t>; </a:t>
            </a:r>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Espace réservé du numéro de diapositive 4">
            <a:extLst>
              <a:ext uri="{FF2B5EF4-FFF2-40B4-BE49-F238E27FC236}">
                <a16:creationId xmlns:a16="http://schemas.microsoft.com/office/drawing/2014/main" id="{19E6CCF3-B1D0-4508-9929-131C2AAFFBF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16A63DE-0DDE-47F5-A391-AE51FEC8AA91}" type="slidenum">
              <a:rPr lang="fr-FR" altLang="en-US">
                <a:latin typeface="Arial Black" panose="020B0A04020102020204" pitchFamily="34" charset="0"/>
              </a:rPr>
              <a:pPr eaLnBrk="1" hangingPunct="1"/>
              <a:t>134</a:t>
            </a:fld>
            <a:endParaRPr lang="fr-FR" altLang="en-US">
              <a:latin typeface="Arial Black" panose="020B0A04020102020204" pitchFamily="34" charset="0"/>
            </a:endParaRPr>
          </a:p>
        </p:txBody>
      </p:sp>
      <p:sp>
        <p:nvSpPr>
          <p:cNvPr id="140291" name="Rectangle 2">
            <a:extLst>
              <a:ext uri="{FF2B5EF4-FFF2-40B4-BE49-F238E27FC236}">
                <a16:creationId xmlns:a16="http://schemas.microsoft.com/office/drawing/2014/main" id="{213BA154-A6CC-428C-94EE-236FFDE7DC88}"/>
              </a:ext>
            </a:extLst>
          </p:cNvPr>
          <p:cNvSpPr>
            <a:spLocks noGrp="1" noChangeArrowheads="1"/>
          </p:cNvSpPr>
          <p:nvPr>
            <p:ph type="title"/>
          </p:nvPr>
        </p:nvSpPr>
        <p:spPr>
          <a:xfrm>
            <a:off x="828675" y="476250"/>
            <a:ext cx="7847013" cy="879475"/>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A RESPONSABILIT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LIMIT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E (SARL)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0292" name="Rectangle 3">
            <a:extLst>
              <a:ext uri="{FF2B5EF4-FFF2-40B4-BE49-F238E27FC236}">
                <a16:creationId xmlns:a16="http://schemas.microsoft.com/office/drawing/2014/main" id="{51EABAD2-C20C-49AC-8CEE-B6CA2F76F7DF}"/>
              </a:ext>
            </a:extLst>
          </p:cNvPr>
          <p:cNvSpPr>
            <a:spLocks noGrp="1" noChangeArrowheads="1"/>
          </p:cNvSpPr>
          <p:nvPr>
            <p:ph type="body" idx="1"/>
          </p:nvPr>
        </p:nvSpPr>
        <p:spPr>
          <a:xfrm>
            <a:off x="250825" y="1341438"/>
            <a:ext cx="8642350" cy="54864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1800" b="1">
                <a:solidFill>
                  <a:srgbClr val="000066"/>
                </a:solidFill>
                <a:cs typeface="Times New Roman" panose="02020603050405020304" pitchFamily="18" charset="0"/>
              </a:rPr>
              <a:t>Définition :</a:t>
            </a:r>
            <a:r>
              <a:rPr lang="fr-CA" altLang="en-US" sz="1800">
                <a:solidFill>
                  <a:srgbClr val="000000"/>
                </a:solidFill>
                <a:cs typeface="Times New Roman" panose="02020603050405020304" pitchFamily="18" charset="0"/>
              </a:rPr>
              <a:t> La SARL est une société commerciale . L’acquisition de la personnalité morale est subordonnée à  l’immatriculation au Registre de Commerce.</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cs typeface="Times New Roman" panose="02020603050405020304" pitchFamily="18" charset="0"/>
              </a:rPr>
              <a:t>Les associés ne supportent les pertes qu’à concurrence de leurs apports</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cs typeface="Times New Roman" panose="02020603050405020304" pitchFamily="18" charset="0"/>
              </a:rPr>
              <a:t>Une seule personne dite -  associée unique- peut constituer la SARL </a:t>
            </a:r>
            <a:r>
              <a:rPr lang="fr-FR" altLang="en-US" sz="18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cs typeface="Times New Roman" panose="02020603050405020304" pitchFamily="18" charset="0"/>
              </a:rPr>
              <a:t>Le nombre maximum d’associés ne peut dépasser 50, si non elle doit changer obligatoirement en SA, dans un délai de 2 ans.</a:t>
            </a:r>
            <a:r>
              <a:rPr lang="fr-FR" altLang="en-US" sz="18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FR" altLang="en-US" sz="1800">
                <a:solidFill>
                  <a:srgbClr val="000000"/>
                </a:solidFill>
                <a:cs typeface="Times New Roman" panose="02020603050405020304" pitchFamily="18" charset="0"/>
              </a:rPr>
              <a:t> </a:t>
            </a:r>
            <a:r>
              <a:rPr lang="fr-CA" altLang="en-US" sz="1800">
                <a:solidFill>
                  <a:srgbClr val="000000"/>
                </a:solidFill>
                <a:cs typeface="Times New Roman" panose="02020603050405020304" pitchFamily="18" charset="0"/>
              </a:rPr>
              <a:t>Le montant du capital social ne peut être inférieur à 100.000 DH  et doit être déposé obligatoirement dans un compte bancaire bloqué . Son retrait ne peut être effectué  qu’après immatriculation au Registre de Commerce</a:t>
            </a:r>
            <a:r>
              <a:rPr lang="fr-FR" altLang="en-US" sz="18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FR" altLang="en-US" sz="1800">
                <a:solidFill>
                  <a:srgbClr val="000000"/>
                </a:solidFill>
                <a:cs typeface="Times New Roman" panose="02020603050405020304" pitchFamily="18" charset="0"/>
              </a:rPr>
              <a:t>Les parts sociales doivent être souscrites en totalité par les associés et entièrement libérées.</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cs typeface="Times New Roman" panose="02020603050405020304" pitchFamily="18" charset="0"/>
              </a:rPr>
              <a:t>La part sociale est d’au moins 100 DH. Les parts sociales détenues qui peuvent être transmissibles par voie de succession et cessibles entre conjoints et parents successibles ne peuvent être cédées à des tiers qu’après consentement de la majorité  des associés</a:t>
            </a:r>
            <a:r>
              <a:rPr lang="fr-FR" altLang="en-US" sz="18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cs typeface="Times New Roman" panose="02020603050405020304" pitchFamily="18" charset="0"/>
              </a:rPr>
              <a:t>Les apports peuvent être en nature . Ils sont évalués par un commissaire aux  compte</a:t>
            </a:r>
            <a:r>
              <a:rPr lang="fr-FR" altLang="en-US" sz="1800">
                <a:solidFill>
                  <a:srgbClr val="000000"/>
                </a:solidFill>
                <a:cs typeface="Times New Roman" panose="02020603050405020304" pitchFamily="18" charset="0"/>
              </a:rPr>
              <a:t>s; </a:t>
            </a:r>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Espace réservé du numéro de diapositive 4">
            <a:extLst>
              <a:ext uri="{FF2B5EF4-FFF2-40B4-BE49-F238E27FC236}">
                <a16:creationId xmlns:a16="http://schemas.microsoft.com/office/drawing/2014/main" id="{98DA0F3A-093A-44AA-A5BD-4320000D754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73CFF6A-F531-4164-A6B6-96DF78476A08}" type="slidenum">
              <a:rPr lang="fr-FR" altLang="en-US">
                <a:latin typeface="Arial Black" panose="020B0A04020102020204" pitchFamily="34" charset="0"/>
              </a:rPr>
              <a:pPr eaLnBrk="1" hangingPunct="1"/>
              <a:t>135</a:t>
            </a:fld>
            <a:endParaRPr lang="fr-FR" altLang="en-US">
              <a:latin typeface="Arial Black" panose="020B0A04020102020204" pitchFamily="34" charset="0"/>
            </a:endParaRPr>
          </a:p>
        </p:txBody>
      </p:sp>
      <p:sp>
        <p:nvSpPr>
          <p:cNvPr id="141315" name="Rectangle 2">
            <a:extLst>
              <a:ext uri="{FF2B5EF4-FFF2-40B4-BE49-F238E27FC236}">
                <a16:creationId xmlns:a16="http://schemas.microsoft.com/office/drawing/2014/main" id="{3D966D60-6438-4A2A-8B8A-29850881F689}"/>
              </a:ext>
            </a:extLst>
          </p:cNvPr>
          <p:cNvSpPr>
            <a:spLocks noGrp="1" noChangeArrowheads="1"/>
          </p:cNvSpPr>
          <p:nvPr>
            <p:ph type="title"/>
          </p:nvPr>
        </p:nvSpPr>
        <p:spPr>
          <a:xfrm>
            <a:off x="762000" y="476250"/>
            <a:ext cx="7842250" cy="1019175"/>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A RESPONSABILIT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LIMIT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E (SARL)</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1316" name="Rectangle 3">
            <a:extLst>
              <a:ext uri="{FF2B5EF4-FFF2-40B4-BE49-F238E27FC236}">
                <a16:creationId xmlns:a16="http://schemas.microsoft.com/office/drawing/2014/main" id="{C9462FE5-9FED-48F8-8CB1-EB3E56E7C4A2}"/>
              </a:ext>
            </a:extLst>
          </p:cNvPr>
          <p:cNvSpPr>
            <a:spLocks noGrp="1" noChangeArrowheads="1"/>
          </p:cNvSpPr>
          <p:nvPr>
            <p:ph type="body" idx="1"/>
          </p:nvPr>
        </p:nvSpPr>
        <p:spPr>
          <a:xfrm>
            <a:off x="250825" y="1657350"/>
            <a:ext cx="8642350" cy="47244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La gestion d</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une SARL peut être assum</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e par une ou plusieurs personnes physiques responsables individuellement ou solidairement vis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vis des tiers</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Les 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cisions sont prises en assembl</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e g</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n</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rale sauf disposition contraire pr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vue par les statuts</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Le contrôle de la gestion d</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une SARL est confi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un ou plusieurs commissaires aux comptes </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Le g</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rant peut être 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voqu</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par 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cision des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repr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sentant seulement plus de  la moiti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des parts sociales</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Interdiction faite aux g</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rants ou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de contracter des emprunts aupr</a:t>
            </a:r>
            <a:r>
              <a:rPr lang="fr-CA" altLang="en-US" sz="2000">
                <a:solidFill>
                  <a:srgbClr val="000000"/>
                </a:solidFill>
                <a:latin typeface="Verdana" panose="020B0604030504040204" pitchFamily="34" charset="0"/>
                <a:cs typeface="Times New Roman" panose="02020603050405020304" pitchFamily="18" charset="0"/>
              </a:rPr>
              <a:t>è</a:t>
            </a:r>
            <a:r>
              <a:rPr lang="fr-CA" altLang="en-US" sz="2000">
                <a:solidFill>
                  <a:srgbClr val="000000"/>
                </a:solidFill>
                <a:cs typeface="Times New Roman" panose="02020603050405020304" pitchFamily="18" charset="0"/>
              </a:rPr>
              <a:t>s de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ou de faire cautionner leurs engagements personnels par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tenant le 1/10 </a:t>
            </a:r>
            <a:r>
              <a:rPr lang="fr-CA" altLang="en-US" sz="2000">
                <a:solidFill>
                  <a:srgbClr val="000000"/>
                </a:solidFill>
                <a:latin typeface="Verdana" panose="020B0604030504040204" pitchFamily="34" charset="0"/>
                <a:cs typeface="Times New Roman" panose="02020603050405020304" pitchFamily="18" charset="0"/>
              </a:rPr>
              <a:t>è</a:t>
            </a:r>
            <a:r>
              <a:rPr lang="fr-CA" altLang="en-US" sz="2000">
                <a:solidFill>
                  <a:srgbClr val="000000"/>
                </a:solidFill>
                <a:cs typeface="Times New Roman" panose="02020603050405020304" pitchFamily="18" charset="0"/>
              </a:rPr>
              <a:t>me du capital peuvent exercer une action en justice  contre les g</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rants. </a:t>
            </a:r>
            <a:endParaRPr lang="fr-FR" altLang="en-US" sz="2000">
              <a:solidFill>
                <a:srgbClr val="000000"/>
              </a:solidFill>
              <a:cs typeface="Times New Roman" panose="02020603050405020304" pitchFamily="18" charset="0"/>
            </a:endParaRPr>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Espace réservé du numéro de diapositive 4">
            <a:extLst>
              <a:ext uri="{FF2B5EF4-FFF2-40B4-BE49-F238E27FC236}">
                <a16:creationId xmlns:a16="http://schemas.microsoft.com/office/drawing/2014/main" id="{55D674AC-244D-4CDD-BE1B-A0DDF7F6F74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77EACB-40AA-4D45-9E44-D92AB5904F57}" type="slidenum">
              <a:rPr lang="fr-FR" altLang="en-US">
                <a:latin typeface="Arial Black" panose="020B0A04020102020204" pitchFamily="34" charset="0"/>
              </a:rPr>
              <a:pPr eaLnBrk="1" hangingPunct="1"/>
              <a:t>136</a:t>
            </a:fld>
            <a:endParaRPr lang="fr-FR" altLang="en-US">
              <a:latin typeface="Arial Black" panose="020B0A04020102020204" pitchFamily="34" charset="0"/>
            </a:endParaRPr>
          </a:p>
        </p:txBody>
      </p:sp>
      <p:sp>
        <p:nvSpPr>
          <p:cNvPr id="142339" name="Rectangle 2">
            <a:extLst>
              <a:ext uri="{FF2B5EF4-FFF2-40B4-BE49-F238E27FC236}">
                <a16:creationId xmlns:a16="http://schemas.microsoft.com/office/drawing/2014/main" id="{56BDD463-CC14-416E-99A5-6D2D69DDC21A}"/>
              </a:ext>
            </a:extLst>
          </p:cNvPr>
          <p:cNvSpPr>
            <a:spLocks noGrp="1" noChangeArrowheads="1"/>
          </p:cNvSpPr>
          <p:nvPr>
            <p:ph type="title"/>
          </p:nvPr>
        </p:nvSpPr>
        <p:spPr>
          <a:xfrm>
            <a:off x="687388" y="595313"/>
            <a:ext cx="7772400" cy="4572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a:t>
            </a:r>
            <a:r>
              <a:rPr lang="fr-FR" altLang="en-US" sz="3200" b="1">
                <a:solidFill>
                  <a:srgbClr val="A50021"/>
                </a:solidFill>
                <a:latin typeface="Book Antiqua" panose="02040602050305030304" pitchFamily="18" charset="0"/>
                <a:cs typeface="Times New Roman" panose="02020603050405020304" pitchFamily="18" charset="0"/>
              </a:rPr>
              <a:t>EN NOM COLLECTIF </a:t>
            </a:r>
          </a:p>
        </p:txBody>
      </p:sp>
      <p:sp>
        <p:nvSpPr>
          <p:cNvPr id="142340" name="Rectangle 3">
            <a:extLst>
              <a:ext uri="{FF2B5EF4-FFF2-40B4-BE49-F238E27FC236}">
                <a16:creationId xmlns:a16="http://schemas.microsoft.com/office/drawing/2014/main" id="{2B3D39B0-4CAD-4D5E-B3CE-0FCEAC3CBAC9}"/>
              </a:ext>
            </a:extLst>
          </p:cNvPr>
          <p:cNvSpPr>
            <a:spLocks noGrp="1" noChangeArrowheads="1"/>
          </p:cNvSpPr>
          <p:nvPr>
            <p:ph type="body" idx="1"/>
          </p:nvPr>
        </p:nvSpPr>
        <p:spPr>
          <a:xfrm>
            <a:off x="250825" y="1339850"/>
            <a:ext cx="8569325" cy="52578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1800" b="1">
                <a:solidFill>
                  <a:srgbClr val="000066"/>
                </a:solidFill>
              </a:rPr>
              <a:t>Définition :</a:t>
            </a:r>
            <a:r>
              <a:rPr lang="fr-CA" altLang="en-US" sz="1800">
                <a:solidFill>
                  <a:srgbClr val="000000"/>
                </a:solidFill>
              </a:rPr>
              <a:t> La société en nom collectif est une société dont les associés ont tous la qualité de commerçants et répondent indéfiniment et solidairement des dettes sociales.</a:t>
            </a:r>
            <a:r>
              <a:rPr lang="fr-FR" altLang="en-US" sz="1800">
                <a:solidFill>
                  <a:srgbClr val="000000"/>
                </a:solidFill>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rPr>
              <a:t>La société en nom collectif est désignée par une dénomination sociale , à laquelle peut être incorporé le nom d’un ou plusieurs associés, et qui doit être précédée ou  suivie immédiatement de la mention « Société en nom collectif »</a:t>
            </a:r>
            <a:r>
              <a:rPr lang="fr-FR" altLang="en-US" sz="1800">
                <a:solidFill>
                  <a:srgbClr val="000000"/>
                </a:solidFill>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rPr>
              <a:t>Tous les associés sont gérants, sauf stipulation contraire des statuts qui peuvent désigner un ou plusieurs gérants associés ou non , ou en prévoir la désignation par  acte ultérieur</a:t>
            </a:r>
            <a:r>
              <a:rPr lang="fr-FR" altLang="en-US" sz="1800">
                <a:solidFill>
                  <a:srgbClr val="000000"/>
                </a:solidFill>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rPr>
              <a:t>Les associés peuvent nommer à la majorité des associés un ou plusieurs commissaires aux comptes . Cependant , les sociétés dont le chiffre d’affaires à la clôture de l’exercice social dépasse le montant de 50 millions de DH, sont tenues de désigner un  commissaire au moins </a:t>
            </a:r>
            <a:r>
              <a:rPr lang="fr-FR" altLang="en-US" sz="1800">
                <a:solidFill>
                  <a:srgbClr val="000000"/>
                </a:solidFill>
              </a:rPr>
              <a:t>; </a:t>
            </a:r>
          </a:p>
          <a:p>
            <a:pPr marL="533400" indent="-533400" algn="just" eaLnBrk="1" hangingPunct="1">
              <a:buClr>
                <a:srgbClr val="000066"/>
              </a:buClr>
              <a:buSzTx/>
              <a:buFont typeface="Wingdings" panose="05000000000000000000" pitchFamily="2" charset="2"/>
              <a:buChar char="è"/>
            </a:pPr>
            <a:r>
              <a:rPr lang="fr-CA" altLang="en-US" sz="1800">
                <a:solidFill>
                  <a:srgbClr val="000000"/>
                </a:solidFill>
              </a:rPr>
              <a:t>La révocation des gérants ne peut être décidée qu’à l’unanimité des associés. Cette révocation entraîne la dissolution de la société, à moins que sa continuation ne soit prévue par les statuts ou que les autres associés ne la décident à l’unanimité</a:t>
            </a:r>
            <a:r>
              <a:rPr lang="fr-FR" altLang="en-US" sz="1800">
                <a:solidFill>
                  <a:srgbClr val="000000"/>
                </a:solidFill>
              </a:rPr>
              <a:t>;</a:t>
            </a:r>
          </a:p>
          <a:p>
            <a:pPr marL="533400" indent="-533400" algn="just" eaLnBrk="1" hangingPunct="1">
              <a:buClr>
                <a:srgbClr val="000066"/>
              </a:buClr>
              <a:buSzTx/>
              <a:buFont typeface="Wingdings" panose="05000000000000000000" pitchFamily="2" charset="2"/>
              <a:buChar char="è"/>
            </a:pPr>
            <a:endParaRPr lang="fr-FR" altLang="en-US" sz="1800">
              <a:solidFill>
                <a:srgbClr val="000000"/>
              </a:solidFill>
            </a:endParaRPr>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Espace réservé du numéro de diapositive 4">
            <a:extLst>
              <a:ext uri="{FF2B5EF4-FFF2-40B4-BE49-F238E27FC236}">
                <a16:creationId xmlns:a16="http://schemas.microsoft.com/office/drawing/2014/main" id="{BEC84110-2F34-4CAB-9404-F3BEC74CCC0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7C027C2-6AF5-4A19-8D00-168FB0D7007D}" type="slidenum">
              <a:rPr lang="fr-FR" altLang="en-US">
                <a:latin typeface="Arial Black" panose="020B0A04020102020204" pitchFamily="34" charset="0"/>
              </a:rPr>
              <a:pPr eaLnBrk="1" hangingPunct="1"/>
              <a:t>137</a:t>
            </a:fld>
            <a:endParaRPr lang="fr-FR" altLang="en-US">
              <a:latin typeface="Arial Black" panose="020B0A04020102020204" pitchFamily="34" charset="0"/>
            </a:endParaRPr>
          </a:p>
        </p:txBody>
      </p:sp>
      <p:sp>
        <p:nvSpPr>
          <p:cNvPr id="143363" name="Rectangle 2">
            <a:extLst>
              <a:ext uri="{FF2B5EF4-FFF2-40B4-BE49-F238E27FC236}">
                <a16:creationId xmlns:a16="http://schemas.microsoft.com/office/drawing/2014/main" id="{B3602F0D-DA14-4711-B804-631E3C4B345B}"/>
              </a:ext>
            </a:extLst>
          </p:cNvPr>
          <p:cNvSpPr>
            <a:spLocks noGrp="1" noChangeArrowheads="1"/>
          </p:cNvSpPr>
          <p:nvPr>
            <p:ph type="title"/>
          </p:nvPr>
        </p:nvSpPr>
        <p:spPr>
          <a:xfrm>
            <a:off x="590550" y="565150"/>
            <a:ext cx="8229600" cy="1279525"/>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a:t>
            </a:r>
            <a:r>
              <a:rPr lang="fr-FR" altLang="en-US" sz="3200" b="1">
                <a:solidFill>
                  <a:srgbClr val="A50021"/>
                </a:solidFill>
                <a:latin typeface="Book Antiqua" panose="02040602050305030304" pitchFamily="18" charset="0"/>
                <a:cs typeface="Times New Roman" panose="02020603050405020304" pitchFamily="18" charset="0"/>
              </a:rPr>
              <a:t>EN NOM COLLECTIF</a:t>
            </a:r>
          </a:p>
        </p:txBody>
      </p:sp>
      <p:sp>
        <p:nvSpPr>
          <p:cNvPr id="143364" name="Rectangle 3">
            <a:extLst>
              <a:ext uri="{FF2B5EF4-FFF2-40B4-BE49-F238E27FC236}">
                <a16:creationId xmlns:a16="http://schemas.microsoft.com/office/drawing/2014/main" id="{3C10BE14-7D87-4593-8ECB-4402BB93BCF9}"/>
              </a:ext>
            </a:extLst>
          </p:cNvPr>
          <p:cNvSpPr>
            <a:spLocks noGrp="1" noChangeArrowheads="1"/>
          </p:cNvSpPr>
          <p:nvPr>
            <p:ph type="body" idx="1"/>
          </p:nvPr>
        </p:nvSpPr>
        <p:spPr>
          <a:xfrm>
            <a:off x="457200" y="2197100"/>
            <a:ext cx="8229600" cy="3248025"/>
          </a:xfrm>
          <a:noFill/>
        </p:spPr>
        <p:txBody>
          <a:bodyPr/>
          <a:lstStyle/>
          <a:p>
            <a:pPr marL="533400" indent="-533400" algn="just" eaLnBrk="1" hangingPunct="1">
              <a:buClr>
                <a:srgbClr val="000066"/>
              </a:buClr>
              <a:buSzTx/>
              <a:buFont typeface="Wingdings" panose="05000000000000000000" pitchFamily="2" charset="2"/>
              <a:buChar char="è"/>
            </a:pPr>
            <a:r>
              <a:rPr lang="fr-CA" altLang="en-US" sz="2400">
                <a:solidFill>
                  <a:srgbClr val="000000"/>
                </a:solidFill>
                <a:cs typeface="Times New Roman" panose="02020603050405020304" pitchFamily="18" charset="0"/>
              </a:rPr>
              <a:t>Les parts sociales sont nominatives et ne peuvent être c</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es qu</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avec le consentement de tous les 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a:t>
            </a:r>
            <a:r>
              <a:rPr lang="fr-FR" altLang="en-US" sz="24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endParaRPr lang="fr-FR" altLang="en-US" sz="2400">
              <a:solidFill>
                <a:srgbClr val="000000"/>
              </a:solidFill>
              <a:cs typeface="Times New Roman" panose="02020603050405020304" pitchFamily="18" charset="0"/>
            </a:endParaRPr>
          </a:p>
          <a:p>
            <a:pPr marL="533400" indent="-533400" algn="just" eaLnBrk="1" hangingPunct="1">
              <a:buClr>
                <a:srgbClr val="000066"/>
              </a:buClr>
              <a:buSzTx/>
              <a:buFont typeface="Wingdings" panose="05000000000000000000" pitchFamily="2" charset="2"/>
              <a:buChar char="è"/>
            </a:pPr>
            <a:r>
              <a:rPr lang="fr-CA" altLang="en-US" sz="2400">
                <a:solidFill>
                  <a:srgbClr val="000000"/>
                </a:solidFill>
                <a:cs typeface="Times New Roman" panose="02020603050405020304" pitchFamily="18" charset="0"/>
              </a:rPr>
              <a:t>La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prend fin par le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c</a:t>
            </a:r>
            <a:r>
              <a:rPr lang="fr-CA" altLang="en-US" sz="2400">
                <a:solidFill>
                  <a:srgbClr val="000000"/>
                </a:solidFill>
                <a:latin typeface="Verdana" panose="020B0604030504040204" pitchFamily="34" charset="0"/>
                <a:cs typeface="Times New Roman" panose="02020603050405020304" pitchFamily="18" charset="0"/>
              </a:rPr>
              <a:t>è</a:t>
            </a:r>
            <a:r>
              <a:rPr lang="fr-CA" altLang="en-US" sz="2400">
                <a:solidFill>
                  <a:srgbClr val="000000"/>
                </a:solidFill>
                <a:cs typeface="Times New Roman" panose="02020603050405020304" pitchFamily="18" charset="0"/>
              </a:rPr>
              <a:t>s de l</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un des 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sauf s</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il a </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stipul</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que la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continuerait, soit avec les 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seulement, soit avec un ou plusieurs h</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ritiers, ou toute autre personne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sign</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par les statuts</a:t>
            </a:r>
            <a:r>
              <a:rPr lang="fr-FR" altLang="en-US" sz="2400">
                <a:solidFill>
                  <a:srgbClr val="000000"/>
                </a:solidFill>
                <a:cs typeface="Times New Roman" panose="02020603050405020304" pitchFamily="18" charset="0"/>
              </a:rPr>
              <a:t> </a:t>
            </a:r>
          </a:p>
        </p:txBody>
      </p: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Espace réservé du numéro de diapositive 4">
            <a:extLst>
              <a:ext uri="{FF2B5EF4-FFF2-40B4-BE49-F238E27FC236}">
                <a16:creationId xmlns:a16="http://schemas.microsoft.com/office/drawing/2014/main" id="{C1508E4F-5B73-4E1F-B901-CCE8EE7A8FF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CB9D6E2-19AE-4E70-B0FC-426FF63CD9EB}" type="slidenum">
              <a:rPr lang="fr-FR" altLang="en-US">
                <a:latin typeface="Arial Black" panose="020B0A04020102020204" pitchFamily="34" charset="0"/>
              </a:rPr>
              <a:pPr eaLnBrk="1" hangingPunct="1"/>
              <a:t>138</a:t>
            </a:fld>
            <a:endParaRPr lang="fr-FR" altLang="en-US">
              <a:latin typeface="Arial Black" panose="020B0A04020102020204" pitchFamily="34" charset="0"/>
            </a:endParaRPr>
          </a:p>
        </p:txBody>
      </p:sp>
      <p:sp>
        <p:nvSpPr>
          <p:cNvPr id="144387" name="Rectangle 2">
            <a:extLst>
              <a:ext uri="{FF2B5EF4-FFF2-40B4-BE49-F238E27FC236}">
                <a16:creationId xmlns:a16="http://schemas.microsoft.com/office/drawing/2014/main" id="{2FD57AA3-8718-4946-83F6-FF8132870E64}"/>
              </a:ext>
            </a:extLst>
          </p:cNvPr>
          <p:cNvSpPr>
            <a:spLocks noGrp="1" noChangeArrowheads="1"/>
          </p:cNvSpPr>
          <p:nvPr>
            <p:ph type="title"/>
          </p:nvPr>
        </p:nvSpPr>
        <p:spPr>
          <a:xfrm>
            <a:off x="519113" y="762000"/>
            <a:ext cx="8229600" cy="13716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COMMANDITE SIMPLE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4388" name="Rectangle 3">
            <a:extLst>
              <a:ext uri="{FF2B5EF4-FFF2-40B4-BE49-F238E27FC236}">
                <a16:creationId xmlns:a16="http://schemas.microsoft.com/office/drawing/2014/main" id="{2C398118-7F26-405D-9FBA-FEF0501F2C03}"/>
              </a:ext>
            </a:extLst>
          </p:cNvPr>
          <p:cNvSpPr>
            <a:spLocks noGrp="1" noChangeArrowheads="1"/>
          </p:cNvSpPr>
          <p:nvPr>
            <p:ph type="body" idx="1"/>
          </p:nvPr>
        </p:nvSpPr>
        <p:spPr>
          <a:xfrm>
            <a:off x="457200" y="2135188"/>
            <a:ext cx="8229600" cy="38862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2400" b="1">
                <a:solidFill>
                  <a:srgbClr val="000066"/>
                </a:solidFill>
                <a:cs typeface="Times New Roman" panose="02020603050405020304" pitchFamily="18" charset="0"/>
              </a:rPr>
              <a:t>D</a:t>
            </a:r>
            <a:r>
              <a:rPr lang="fr-CA" altLang="en-US" sz="2400" b="1">
                <a:solidFill>
                  <a:srgbClr val="000066"/>
                </a:solidFill>
                <a:latin typeface="Verdana" panose="020B0604030504040204" pitchFamily="34" charset="0"/>
                <a:cs typeface="Times New Roman" panose="02020603050405020304" pitchFamily="18" charset="0"/>
              </a:rPr>
              <a:t>é</a:t>
            </a:r>
            <a:r>
              <a:rPr lang="fr-CA" altLang="en-US" sz="2400" b="1">
                <a:solidFill>
                  <a:srgbClr val="000066"/>
                </a:solidFill>
                <a:cs typeface="Times New Roman" panose="02020603050405020304" pitchFamily="18" charset="0"/>
              </a:rPr>
              <a:t>finition  :</a:t>
            </a:r>
            <a:r>
              <a:rPr lang="fr-CA" altLang="en-US" sz="2400">
                <a:solidFill>
                  <a:srgbClr val="000000"/>
                </a:solidFill>
                <a:cs typeface="Times New Roman" panose="02020603050405020304" pitchFamily="18" charset="0"/>
              </a:rPr>
              <a:t> La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commandite simple est constitu</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d</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commandit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et d</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commanditaires.</a:t>
            </a:r>
            <a:endParaRPr lang="fr-FR" altLang="en-US" sz="2400">
              <a:solidFill>
                <a:srgbClr val="000000"/>
              </a:solidFill>
              <a:cs typeface="Times New Roman" panose="02020603050405020304" pitchFamily="18" charset="0"/>
            </a:endParaRPr>
          </a:p>
          <a:p>
            <a:pPr marL="533400" indent="-533400" algn="just" eaLnBrk="1" hangingPunct="1">
              <a:buClr>
                <a:srgbClr val="000066"/>
              </a:buClr>
              <a:buSzTx/>
              <a:buFont typeface="Wingdings" panose="05000000000000000000" pitchFamily="2" charset="2"/>
              <a:buChar char="è"/>
            </a:pPr>
            <a:r>
              <a:rPr lang="fr-CA" altLang="en-US" sz="2400">
                <a:solidFill>
                  <a:srgbClr val="000000"/>
                </a:solidFill>
                <a:cs typeface="Times New Roman" panose="02020603050405020304" pitchFamily="18" charset="0"/>
              </a:rPr>
              <a:t>Elle est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sign</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par une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nomination sociale </a:t>
            </a:r>
            <a:r>
              <a:rPr lang="fr-CA" altLang="en-US" sz="2400">
                <a:solidFill>
                  <a:srgbClr val="000000"/>
                </a:solidFill>
                <a:latin typeface="Verdana" panose="020B0604030504040204" pitchFamily="34" charset="0"/>
                <a:cs typeface="Times New Roman" panose="02020603050405020304" pitchFamily="18" charset="0"/>
              </a:rPr>
              <a:t>à</a:t>
            </a:r>
            <a:r>
              <a:rPr lang="fr-CA" altLang="en-US" sz="2400">
                <a:solidFill>
                  <a:srgbClr val="000000"/>
                </a:solidFill>
                <a:cs typeface="Times New Roman" panose="02020603050405020304" pitchFamily="18" charset="0"/>
              </a:rPr>
              <a:t> laquelle peut être incorpor</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le nom d</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un ou plusieurs 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commandit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et qui doit être pr</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c</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ou suivie imm</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diatement de la mention </a:t>
            </a:r>
            <a:r>
              <a:rPr lang="fr-CA" altLang="en-US" sz="2400">
                <a:solidFill>
                  <a:srgbClr val="000000"/>
                </a:solidFill>
                <a:latin typeface="Verdana" panose="020B0604030504040204" pitchFamily="34" charset="0"/>
                <a:cs typeface="Times New Roman" panose="02020603050405020304" pitchFamily="18" charset="0"/>
              </a:rPr>
              <a:t>« </a:t>
            </a:r>
            <a:r>
              <a:rPr lang="fr-CA" altLang="en-US" sz="2400">
                <a:solidFill>
                  <a:srgbClr val="000000"/>
                </a:solidFill>
                <a:cs typeface="Times New Roman" panose="02020603050405020304" pitchFamily="18" charset="0"/>
              </a:rPr>
              <a:t>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commandite simple</a:t>
            </a:r>
            <a:r>
              <a:rPr lang="fr-CA" altLang="en-US" sz="2400">
                <a:solidFill>
                  <a:srgbClr val="000000"/>
                </a:solidFill>
                <a:latin typeface="Verdana" panose="020B0604030504040204" pitchFamily="34" charset="0"/>
                <a:cs typeface="Times New Roman" panose="02020603050405020304" pitchFamily="18" charset="0"/>
              </a:rPr>
              <a:t> »</a:t>
            </a:r>
            <a:r>
              <a:rPr lang="fr-CA" altLang="en-US" sz="2400">
                <a:solidFill>
                  <a:srgbClr val="000000"/>
                </a:solidFill>
                <a:cs typeface="Times New Roman" panose="02020603050405020304" pitchFamily="18" charset="0"/>
              </a:rPr>
              <a:t>	</a:t>
            </a:r>
            <a:endParaRPr lang="fr-FR" altLang="en-US" sz="2400">
              <a:solidFill>
                <a:srgbClr val="000000"/>
              </a:solidFill>
              <a:cs typeface="Times New Roman" panose="02020603050405020304" pitchFamily="18" charset="0"/>
            </a:endParaRPr>
          </a:p>
          <a:p>
            <a:pPr marL="533400" indent="-533400" algn="just" eaLnBrk="1" hangingPunct="1">
              <a:buClr>
                <a:srgbClr val="000066"/>
              </a:buClr>
              <a:buSzTx/>
              <a:buFont typeface="Wingdings" panose="05000000000000000000" pitchFamily="2" charset="2"/>
              <a:buChar char="è"/>
            </a:pPr>
            <a:r>
              <a:rPr lang="fr-CA" altLang="en-US" sz="2400">
                <a:solidFill>
                  <a:srgbClr val="000000"/>
                </a:solidFill>
                <a:cs typeface="Times New Roman" panose="02020603050405020304" pitchFamily="18" charset="0"/>
              </a:rPr>
              <a:t>Les dispositions relatives aux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en nom collectif sont applicables aux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en commandite simple </a:t>
            </a:r>
            <a:endParaRPr lang="fr-FR" altLang="en-US" sz="2400">
              <a:solidFill>
                <a:srgbClr val="000000"/>
              </a:solidFill>
              <a:cs typeface="Times New Roman" panose="02020603050405020304" pitchFamily="18" charset="0"/>
            </a:endParaRPr>
          </a:p>
        </p:txBody>
      </p:sp>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Espace réservé du numéro de diapositive 4">
            <a:extLst>
              <a:ext uri="{FF2B5EF4-FFF2-40B4-BE49-F238E27FC236}">
                <a16:creationId xmlns:a16="http://schemas.microsoft.com/office/drawing/2014/main" id="{F79FC89D-11C4-4078-9BB5-95ED9A38CA9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6D40BC2-8EF6-40E5-8B36-A0D4199D5391}" type="slidenum">
              <a:rPr lang="fr-FR" altLang="en-US">
                <a:latin typeface="Arial Black" panose="020B0A04020102020204" pitchFamily="34" charset="0"/>
              </a:rPr>
              <a:pPr eaLnBrk="1" hangingPunct="1"/>
              <a:t>139</a:t>
            </a:fld>
            <a:endParaRPr lang="fr-FR" altLang="en-US">
              <a:latin typeface="Arial Black" panose="020B0A04020102020204" pitchFamily="34" charset="0"/>
            </a:endParaRPr>
          </a:p>
        </p:txBody>
      </p:sp>
      <p:sp>
        <p:nvSpPr>
          <p:cNvPr id="145411" name="Rectangle 2">
            <a:extLst>
              <a:ext uri="{FF2B5EF4-FFF2-40B4-BE49-F238E27FC236}">
                <a16:creationId xmlns:a16="http://schemas.microsoft.com/office/drawing/2014/main" id="{09273607-B7DD-4178-8A80-7FC370BBD532}"/>
              </a:ext>
            </a:extLst>
          </p:cNvPr>
          <p:cNvSpPr>
            <a:spLocks noGrp="1" noChangeArrowheads="1"/>
          </p:cNvSpPr>
          <p:nvPr>
            <p:ph type="title"/>
          </p:nvPr>
        </p:nvSpPr>
        <p:spPr>
          <a:xfrm>
            <a:off x="831850" y="642938"/>
            <a:ext cx="7772400" cy="9144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COMMANDITE SIMPLE</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5412" name="Rectangle 3">
            <a:extLst>
              <a:ext uri="{FF2B5EF4-FFF2-40B4-BE49-F238E27FC236}">
                <a16:creationId xmlns:a16="http://schemas.microsoft.com/office/drawing/2014/main" id="{46DA2D26-B85F-415E-8C83-4F30E17C9B6E}"/>
              </a:ext>
            </a:extLst>
          </p:cNvPr>
          <p:cNvSpPr>
            <a:spLocks noGrp="1" noChangeArrowheads="1"/>
          </p:cNvSpPr>
          <p:nvPr>
            <p:ph type="body" idx="1"/>
          </p:nvPr>
        </p:nvSpPr>
        <p:spPr>
          <a:xfrm>
            <a:off x="250825" y="1555750"/>
            <a:ext cx="8497888" cy="4968875"/>
          </a:xfrm>
          <a:noFill/>
        </p:spPr>
        <p:txBody>
          <a:bodyPr/>
          <a:lstStyle/>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Les Commandit</a:t>
            </a:r>
            <a:r>
              <a:rPr lang="fr-CA" altLang="en-US" sz="2200">
                <a:solidFill>
                  <a:srgbClr val="000000"/>
                </a:solidFill>
                <a:latin typeface="Verdana" panose="020B0604030504040204" pitchFamily="34" charset="0"/>
                <a:cs typeface="Times New Roman" panose="02020603050405020304" pitchFamily="18" charset="0"/>
              </a:rPr>
              <a:t>é</a:t>
            </a:r>
            <a:r>
              <a:rPr lang="fr-CA" altLang="en-US" sz="2200">
                <a:solidFill>
                  <a:srgbClr val="000000"/>
                </a:solidFill>
                <a:cs typeface="Times New Roman" panose="02020603050405020304" pitchFamily="18" charset="0"/>
              </a:rPr>
              <a:t>s </a:t>
            </a:r>
            <a:endParaRPr lang="fr-FR" altLang="en-US" sz="2200">
              <a:solidFill>
                <a:srgbClr val="000000"/>
              </a:solidFill>
              <a:cs typeface="Times New Roman" panose="02020603050405020304" pitchFamily="18" charset="0"/>
            </a:endParaRPr>
          </a:p>
          <a:p>
            <a:pPr marL="1162050" lvl="1" indent="-449263" algn="just" eaLnBrk="1" hangingPunct="1">
              <a:buSzTx/>
              <a:buFont typeface="Wingdings" panose="05000000000000000000" pitchFamily="2" charset="2"/>
              <a:buChar char="q"/>
            </a:pPr>
            <a:r>
              <a:rPr lang="fr-CA" altLang="en-US" sz="2000">
                <a:solidFill>
                  <a:srgbClr val="000000"/>
                </a:solidFill>
                <a:cs typeface="Times New Roman" panose="02020603050405020304" pitchFamily="18" charset="0"/>
              </a:rPr>
              <a:t>Les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commandit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sont tenus ind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finiment et solidairement des dettes sociales</a:t>
            </a:r>
            <a:r>
              <a:rPr lang="fr-FR" altLang="en-US" sz="20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200">
                <a:solidFill>
                  <a:srgbClr val="000000"/>
                </a:solidFill>
                <a:cs typeface="Times New Roman" panose="02020603050405020304" pitchFamily="18" charset="0"/>
              </a:rPr>
              <a:t>Les Commanditaires</a:t>
            </a:r>
            <a:endParaRPr lang="fr-FR" altLang="en-US" sz="2200">
              <a:solidFill>
                <a:srgbClr val="000000"/>
              </a:solidFill>
              <a:cs typeface="Times New Roman" panose="02020603050405020304" pitchFamily="18" charset="0"/>
            </a:endParaRPr>
          </a:p>
          <a:p>
            <a:pPr marL="1162050" lvl="1" indent="-449263" algn="just" eaLnBrk="1" hangingPunct="1">
              <a:buSzTx/>
              <a:buFont typeface="Wingdings" panose="05000000000000000000" pitchFamily="2" charset="2"/>
              <a:buChar char="q"/>
            </a:pPr>
            <a:r>
              <a:rPr lang="fr-CA" altLang="en-US" sz="2000">
                <a:solidFill>
                  <a:srgbClr val="000000"/>
                </a:solidFill>
                <a:cs typeface="Times New Roman" panose="02020603050405020304" pitchFamily="18" charset="0"/>
              </a:rPr>
              <a:t>Les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commanditaires 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pondent des dettes sociales seulement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concurrence de leur apport. Celui-ci ne peut être un apport en industrie</a:t>
            </a:r>
            <a:r>
              <a:rPr lang="fr-FR" altLang="en-US" sz="2000">
                <a:solidFill>
                  <a:srgbClr val="000000"/>
                </a:solidFill>
                <a:cs typeface="Times New Roman" panose="02020603050405020304" pitchFamily="18" charset="0"/>
              </a:rPr>
              <a:t>; </a:t>
            </a:r>
          </a:p>
          <a:p>
            <a:pPr marL="1162050" lvl="1" indent="-449263" algn="just" eaLnBrk="1" hangingPunct="1">
              <a:buSzTx/>
              <a:buFont typeface="Wingdings" panose="05000000000000000000" pitchFamily="2" charset="2"/>
              <a:buChar char="q"/>
            </a:pPr>
            <a:r>
              <a:rPr lang="fr-CA" altLang="en-US" sz="2000">
                <a:solidFill>
                  <a:srgbClr val="000000"/>
                </a:solidFill>
                <a:cs typeface="Times New Roman" panose="02020603050405020304" pitchFamily="18" charset="0"/>
              </a:rPr>
              <a:t>L</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commanditaire ne peut faire aucun acte de gestion engageant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vis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vis des tiers , même en vertu d</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une procuration </a:t>
            </a:r>
            <a:r>
              <a:rPr lang="fr-FR" altLang="en-US" sz="2000">
                <a:solidFill>
                  <a:srgbClr val="000000"/>
                </a:solidFill>
                <a:cs typeface="Times New Roman" panose="02020603050405020304" pitchFamily="18" charset="0"/>
              </a:rPr>
              <a:t>; </a:t>
            </a:r>
          </a:p>
          <a:p>
            <a:pPr marL="1162050" lvl="1" indent="-449263" algn="just" eaLnBrk="1" hangingPunct="1">
              <a:buSzTx/>
              <a:buFont typeface="Wingdings" panose="05000000000000000000" pitchFamily="2" charset="2"/>
              <a:buChar char="q"/>
            </a:pPr>
            <a:r>
              <a:rPr lang="fr-CA" altLang="en-US" sz="2000">
                <a:solidFill>
                  <a:srgbClr val="000000"/>
                </a:solidFill>
                <a:cs typeface="Times New Roman" panose="02020603050405020304" pitchFamily="18" charset="0"/>
              </a:rPr>
              <a:t>Toute modification des statuts est 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cid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e avec le consentement de tous les commandit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et de la majorit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en nombre et en capital des commanditaires</a:t>
            </a:r>
            <a:r>
              <a:rPr lang="fr-FR" altLang="en-US" sz="2000">
                <a:solidFill>
                  <a:srgbClr val="000000"/>
                </a:solidFill>
                <a:cs typeface="Times New Roman" panose="02020603050405020304" pitchFamily="18" charset="0"/>
              </a:rPr>
              <a:t>; </a:t>
            </a:r>
          </a:p>
          <a:p>
            <a:pPr marL="1162050" lvl="1" indent="-449263" algn="just" eaLnBrk="1" hangingPunct="1">
              <a:buSzTx/>
              <a:buFont typeface="Wingdings" panose="05000000000000000000" pitchFamily="2" charset="2"/>
              <a:buChar char="q"/>
            </a:pPr>
            <a:r>
              <a:rPr lang="fr-CA" altLang="en-US" sz="2000">
                <a:solidFill>
                  <a:srgbClr val="000000"/>
                </a:solidFill>
                <a:cs typeface="Times New Roman" panose="02020603050405020304" pitchFamily="18" charset="0"/>
              </a:rPr>
              <a:t>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continue malgr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le d</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c</a:t>
            </a:r>
            <a:r>
              <a:rPr lang="fr-CA" altLang="en-US" sz="2000">
                <a:solidFill>
                  <a:srgbClr val="000000"/>
                </a:solidFill>
                <a:latin typeface="Verdana" panose="020B0604030504040204" pitchFamily="34" charset="0"/>
                <a:cs typeface="Times New Roman" panose="02020603050405020304" pitchFamily="18" charset="0"/>
              </a:rPr>
              <a:t>è</a:t>
            </a:r>
            <a:r>
              <a:rPr lang="fr-CA" altLang="en-US" sz="2000">
                <a:solidFill>
                  <a:srgbClr val="000000"/>
                </a:solidFill>
                <a:cs typeface="Times New Roman" panose="02020603050405020304" pitchFamily="18" charset="0"/>
              </a:rPr>
              <a:t>s d</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un commanditaire</a:t>
            </a:r>
            <a:r>
              <a:rPr lang="fr-CA" altLang="en-US" sz="2200">
                <a:solidFill>
                  <a:srgbClr val="000000"/>
                </a:solidFill>
                <a:cs typeface="Times New Roman" panose="02020603050405020304" pitchFamily="18" charset="0"/>
              </a:rPr>
              <a:t>. </a:t>
            </a:r>
            <a:endParaRPr lang="fr-FR" altLang="en-US" sz="2200">
              <a:solidFill>
                <a:srgbClr val="000000"/>
              </a:solidFill>
              <a:cs typeface="Times New Roman" panose="02020603050405020304" pitchFamily="18"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u numéro de diapositive 4">
            <a:extLst>
              <a:ext uri="{FF2B5EF4-FFF2-40B4-BE49-F238E27FC236}">
                <a16:creationId xmlns:a16="http://schemas.microsoft.com/office/drawing/2014/main" id="{6A298885-9C62-4A80-9809-BDA300E78FD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BAE4100-53D8-41B0-B7DC-4FDAEA27308D}" type="slidenum">
              <a:rPr lang="fr-FR" altLang="en-US">
                <a:latin typeface="Arial Black" panose="020B0A04020102020204" pitchFamily="34" charset="0"/>
              </a:rPr>
              <a:pPr eaLnBrk="1" hangingPunct="1"/>
              <a:t>14</a:t>
            </a:fld>
            <a:endParaRPr lang="fr-FR" altLang="en-US">
              <a:latin typeface="Arial Black" panose="020B0A04020102020204" pitchFamily="34" charset="0"/>
            </a:endParaRPr>
          </a:p>
        </p:txBody>
      </p:sp>
      <p:sp>
        <p:nvSpPr>
          <p:cNvPr id="26627" name="Rectangle 2">
            <a:extLst>
              <a:ext uri="{FF2B5EF4-FFF2-40B4-BE49-F238E27FC236}">
                <a16:creationId xmlns:a16="http://schemas.microsoft.com/office/drawing/2014/main" id="{A924786E-ECBA-4BF0-A268-D91839425541}"/>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COHERENCE HOMME – PROJET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DECISIONS A PRENDRE</a:t>
            </a:r>
          </a:p>
        </p:txBody>
      </p:sp>
      <p:sp>
        <p:nvSpPr>
          <p:cNvPr id="26628" name="Rectangle 3">
            <a:extLst>
              <a:ext uri="{FF2B5EF4-FFF2-40B4-BE49-F238E27FC236}">
                <a16:creationId xmlns:a16="http://schemas.microsoft.com/office/drawing/2014/main" id="{A2DF22BB-6160-4DC7-A563-9829AA0A183A}"/>
              </a:ext>
            </a:extLst>
          </p:cNvPr>
          <p:cNvSpPr>
            <a:spLocks noGrp="1" noChangeArrowheads="1"/>
          </p:cNvSpPr>
          <p:nvPr>
            <p:ph type="body" idx="1"/>
          </p:nvPr>
        </p:nvSpPr>
        <p:spPr>
          <a:xfrm>
            <a:off x="323850" y="1341438"/>
            <a:ext cx="8496300" cy="4495800"/>
          </a:xfrm>
          <a:noFill/>
        </p:spPr>
        <p:txBody>
          <a:bodyPr/>
          <a:lstStyle/>
          <a:p>
            <a:pPr marL="628650" indent="-628650" algn="just" eaLnBrk="1" hangingPunct="1">
              <a:buClr>
                <a:srgbClr val="000066"/>
              </a:buClr>
              <a:buFont typeface="Wingdings" panose="05000000000000000000" pitchFamily="2" charset="2"/>
              <a:buChar char="è"/>
            </a:pPr>
            <a:endParaRPr lang="fr-FR" altLang="en-US" sz="2600">
              <a:cs typeface="Times New Roman" panose="02020603050405020304" pitchFamily="18" charset="0"/>
            </a:endParaRPr>
          </a:p>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Passer à une seconde phase : le montage du projet d’entreprise : étude de faisabilité</a:t>
            </a:r>
          </a:p>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Renoncer à un projet qui présente trop de risques</a:t>
            </a:r>
          </a:p>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Ou le différer pour avoir :</a:t>
            </a:r>
          </a:p>
          <a:p>
            <a:pPr marL="1787525" lvl="2" indent="-514350" algn="just" eaLnBrk="1" hangingPunct="1">
              <a:buClr>
                <a:schemeClr val="accent2"/>
              </a:buClr>
              <a:buSzPct val="75000"/>
              <a:buFont typeface="Wingdings" panose="05000000000000000000" pitchFamily="2" charset="2"/>
              <a:buChar char="q"/>
            </a:pPr>
            <a:r>
              <a:rPr lang="fr-FR" altLang="en-US" sz="2600">
                <a:cs typeface="Times New Roman" panose="02020603050405020304" pitchFamily="18" charset="0"/>
              </a:rPr>
              <a:t>plus de temps</a:t>
            </a:r>
          </a:p>
          <a:p>
            <a:pPr marL="1787525" lvl="2" indent="-514350" algn="just" eaLnBrk="1" hangingPunct="1">
              <a:buClr>
                <a:schemeClr val="accent2"/>
              </a:buClr>
              <a:buSzPct val="75000"/>
              <a:buFont typeface="Wingdings" panose="05000000000000000000" pitchFamily="2" charset="2"/>
              <a:buChar char="q"/>
            </a:pPr>
            <a:r>
              <a:rPr lang="fr-FR" altLang="en-US" sz="2600">
                <a:cs typeface="Times New Roman" panose="02020603050405020304" pitchFamily="18" charset="0"/>
              </a:rPr>
              <a:t>De ressources financières</a:t>
            </a:r>
          </a:p>
          <a:p>
            <a:pPr marL="1787525" lvl="2" indent="-514350" algn="just" eaLnBrk="1" hangingPunct="1">
              <a:buClr>
                <a:schemeClr val="accent2"/>
              </a:buClr>
              <a:buSzPct val="75000"/>
              <a:buFont typeface="Wingdings" panose="05000000000000000000" pitchFamily="2" charset="2"/>
              <a:buChar char="q"/>
            </a:pPr>
            <a:r>
              <a:rPr lang="fr-FR" altLang="en-US" sz="2600">
                <a:cs typeface="Times New Roman" panose="02020603050405020304" pitchFamily="18" charset="0"/>
              </a:rPr>
              <a:t>Se former</a:t>
            </a:r>
          </a:p>
          <a:p>
            <a:pPr marL="1787525" lvl="2" indent="-514350" algn="just" eaLnBrk="1" hangingPunct="1">
              <a:buClr>
                <a:schemeClr val="accent2"/>
              </a:buClr>
              <a:buSzPct val="75000"/>
              <a:buFont typeface="Wingdings" panose="05000000000000000000" pitchFamily="2" charset="2"/>
              <a:buChar char="q"/>
            </a:pPr>
            <a:r>
              <a:rPr lang="fr-FR" altLang="en-US" sz="2600">
                <a:cs typeface="Times New Roman" panose="02020603050405020304" pitchFamily="18" charset="0"/>
              </a:rPr>
              <a:t>S’associer</a:t>
            </a:r>
          </a:p>
          <a:p>
            <a:pPr marL="1093788" lvl="1" algn="just" eaLnBrk="1" hangingPunct="1">
              <a:buClr>
                <a:srgbClr val="000066"/>
              </a:buClr>
              <a:buSzPct val="75000"/>
              <a:buFont typeface="Wingdings" panose="05000000000000000000" pitchFamily="2" charset="2"/>
              <a:buChar char="è"/>
            </a:pPr>
            <a:endParaRPr lang="fr-FR" altLang="en-US" sz="2600">
              <a:cs typeface="Times New Roman" panose="02020603050405020304" pitchFamily="18" charset="0"/>
            </a:endParaRPr>
          </a:p>
        </p:txBody>
      </p:sp>
    </p:spTree>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Espace réservé du numéro de diapositive 4">
            <a:extLst>
              <a:ext uri="{FF2B5EF4-FFF2-40B4-BE49-F238E27FC236}">
                <a16:creationId xmlns:a16="http://schemas.microsoft.com/office/drawing/2014/main" id="{86D2B1BB-FECC-4C2B-999C-B08A9C0CB7F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13822F5-D678-4ABE-A96C-CFC8412E3BC8}" type="slidenum">
              <a:rPr lang="fr-FR" altLang="en-US">
                <a:latin typeface="Arial Black" panose="020B0A04020102020204" pitchFamily="34" charset="0"/>
              </a:rPr>
              <a:pPr eaLnBrk="1" hangingPunct="1"/>
              <a:t>140</a:t>
            </a:fld>
            <a:endParaRPr lang="fr-FR" altLang="en-US">
              <a:latin typeface="Arial Black" panose="020B0A04020102020204" pitchFamily="34" charset="0"/>
            </a:endParaRPr>
          </a:p>
        </p:txBody>
      </p:sp>
      <p:sp>
        <p:nvSpPr>
          <p:cNvPr id="146435" name="Rectangle 2">
            <a:extLst>
              <a:ext uri="{FF2B5EF4-FFF2-40B4-BE49-F238E27FC236}">
                <a16:creationId xmlns:a16="http://schemas.microsoft.com/office/drawing/2014/main" id="{9CC5B7C2-7B68-4204-8666-2A7F9324D932}"/>
              </a:ext>
            </a:extLst>
          </p:cNvPr>
          <p:cNvSpPr>
            <a:spLocks noGrp="1" noChangeArrowheads="1"/>
          </p:cNvSpPr>
          <p:nvPr>
            <p:ph type="title"/>
          </p:nvPr>
        </p:nvSpPr>
        <p:spPr>
          <a:xfrm>
            <a:off x="831850" y="692150"/>
            <a:ext cx="7772400" cy="7620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COMMANDITE PAR ACTIONS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6436" name="Rectangle 3">
            <a:extLst>
              <a:ext uri="{FF2B5EF4-FFF2-40B4-BE49-F238E27FC236}">
                <a16:creationId xmlns:a16="http://schemas.microsoft.com/office/drawing/2014/main" id="{FFDA2E56-11FE-4E0B-BC65-27A4A7896D42}"/>
              </a:ext>
            </a:extLst>
          </p:cNvPr>
          <p:cNvSpPr>
            <a:spLocks noGrp="1" noChangeArrowheads="1"/>
          </p:cNvSpPr>
          <p:nvPr>
            <p:ph type="body" idx="1"/>
          </p:nvPr>
        </p:nvSpPr>
        <p:spPr>
          <a:xfrm>
            <a:off x="322263" y="1893888"/>
            <a:ext cx="8497887" cy="43434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2400" b="1">
                <a:solidFill>
                  <a:srgbClr val="000066"/>
                </a:solidFill>
                <a:cs typeface="Times New Roman" panose="02020603050405020304" pitchFamily="18" charset="0"/>
              </a:rPr>
              <a:t>D</a:t>
            </a:r>
            <a:r>
              <a:rPr lang="fr-CA" altLang="en-US" sz="2400" b="1">
                <a:solidFill>
                  <a:srgbClr val="000066"/>
                </a:solidFill>
                <a:latin typeface="Verdana" panose="020B0604030504040204" pitchFamily="34" charset="0"/>
                <a:cs typeface="Times New Roman" panose="02020603050405020304" pitchFamily="18" charset="0"/>
              </a:rPr>
              <a:t>é</a:t>
            </a:r>
            <a:r>
              <a:rPr lang="fr-CA" altLang="en-US" sz="2400" b="1">
                <a:solidFill>
                  <a:srgbClr val="000066"/>
                </a:solidFill>
                <a:cs typeface="Times New Roman" panose="02020603050405020304" pitchFamily="18" charset="0"/>
              </a:rPr>
              <a:t>finition :</a:t>
            </a:r>
            <a:r>
              <a:rPr lang="fr-CA" altLang="en-US" sz="2400">
                <a:solidFill>
                  <a:srgbClr val="000000"/>
                </a:solidFill>
                <a:cs typeface="Times New Roman" panose="02020603050405020304" pitchFamily="18" charset="0"/>
              </a:rPr>
              <a:t> La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commandite par actions dont le capital est divis</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actions est constitu</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entre un ou plusieurs commandit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qui ont la qualit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de commer</a:t>
            </a:r>
            <a:r>
              <a:rPr lang="fr-CA" altLang="en-US" sz="2400">
                <a:solidFill>
                  <a:srgbClr val="000000"/>
                </a:solidFill>
                <a:latin typeface="Verdana" panose="020B0604030504040204" pitchFamily="34" charset="0"/>
                <a:cs typeface="Times New Roman" panose="02020603050405020304" pitchFamily="18" charset="0"/>
              </a:rPr>
              <a:t>ç</a:t>
            </a:r>
            <a:r>
              <a:rPr lang="fr-CA" altLang="en-US" sz="2400">
                <a:solidFill>
                  <a:srgbClr val="000000"/>
                </a:solidFill>
                <a:cs typeface="Times New Roman" panose="02020603050405020304" pitchFamily="18" charset="0"/>
              </a:rPr>
              <a:t>ants et r</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pondent ind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finiment et solidairement des dettes sociales, et des commanditaires qui ont la qualit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d</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actionnaires et ne supportent les pertes qu</a:t>
            </a:r>
            <a:r>
              <a:rPr lang="fr-CA" altLang="en-US" sz="2400">
                <a:solidFill>
                  <a:srgbClr val="000000"/>
                </a:solidFill>
                <a:latin typeface="Verdana" panose="020B0604030504040204" pitchFamily="34" charset="0"/>
                <a:cs typeface="Times New Roman" panose="02020603050405020304" pitchFamily="18" charset="0"/>
              </a:rPr>
              <a:t>’à</a:t>
            </a:r>
            <a:r>
              <a:rPr lang="fr-CA" altLang="en-US" sz="2400">
                <a:solidFill>
                  <a:srgbClr val="000000"/>
                </a:solidFill>
                <a:cs typeface="Times New Roman" panose="02020603050405020304" pitchFamily="18" charset="0"/>
              </a:rPr>
              <a:t> concurrence de leurs apports.</a:t>
            </a:r>
            <a:r>
              <a:rPr lang="fr-FR" altLang="en-US" sz="2400">
                <a:solidFill>
                  <a:srgbClr val="000000"/>
                </a:solidFill>
                <a:latin typeface="Verdana" panose="020B0604030504040204" pitchFamily="34" charset="0"/>
                <a:cs typeface="Times New Roman" panose="02020603050405020304" pitchFamily="18" charset="0"/>
              </a:rPr>
              <a:t> </a:t>
            </a:r>
            <a:endParaRPr lang="fr-FR" altLang="en-US" sz="2400">
              <a:solidFill>
                <a:srgbClr val="000000"/>
              </a:solidFill>
              <a:cs typeface="Times New Roman" panose="02020603050405020304" pitchFamily="18" charset="0"/>
            </a:endParaRPr>
          </a:p>
          <a:p>
            <a:pPr marL="533400" indent="-533400" algn="just" eaLnBrk="1" hangingPunct="1">
              <a:buClr>
                <a:srgbClr val="000066"/>
              </a:buClr>
              <a:buSzTx/>
              <a:buFont typeface="Wingdings" panose="05000000000000000000" pitchFamily="2" charset="2"/>
              <a:buChar char="è"/>
            </a:pPr>
            <a:r>
              <a:rPr lang="fr-CA" altLang="en-US" sz="2400">
                <a:solidFill>
                  <a:srgbClr val="000000"/>
                </a:solidFill>
                <a:cs typeface="Times New Roman" panose="02020603050405020304" pitchFamily="18" charset="0"/>
              </a:rPr>
              <a:t>La 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commandite par actions est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sign</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e par une 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nomination ou le nom d</a:t>
            </a:r>
            <a:r>
              <a:rPr lang="fr-CA" altLang="en-US" sz="2400">
                <a:solidFill>
                  <a:srgbClr val="000000"/>
                </a:solidFill>
                <a:latin typeface="Verdana" panose="020B0604030504040204" pitchFamily="34" charset="0"/>
                <a:cs typeface="Times New Roman" panose="02020603050405020304" pitchFamily="18" charset="0"/>
              </a:rPr>
              <a:t>’</a:t>
            </a:r>
            <a:r>
              <a:rPr lang="fr-CA" altLang="en-US" sz="2400">
                <a:solidFill>
                  <a:srgbClr val="000000"/>
                </a:solidFill>
                <a:cs typeface="Times New Roman" panose="02020603050405020304" pitchFamily="18" charset="0"/>
              </a:rPr>
              <a:t>un ou de plusieurs associ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commandit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s peut être incorpor</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et doit être pr</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c</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d</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ou suivi imm</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diatement de la mention </a:t>
            </a:r>
            <a:r>
              <a:rPr lang="fr-CA" altLang="en-US" sz="2400">
                <a:solidFill>
                  <a:srgbClr val="000000"/>
                </a:solidFill>
                <a:latin typeface="Verdana" panose="020B0604030504040204" pitchFamily="34" charset="0"/>
                <a:cs typeface="Times New Roman" panose="02020603050405020304" pitchFamily="18" charset="0"/>
              </a:rPr>
              <a:t>« </a:t>
            </a:r>
            <a:r>
              <a:rPr lang="fr-CA" altLang="en-US" sz="2400">
                <a:solidFill>
                  <a:srgbClr val="000000"/>
                </a:solidFill>
                <a:cs typeface="Times New Roman" panose="02020603050405020304" pitchFamily="18" charset="0"/>
              </a:rPr>
              <a:t>soci</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t</a:t>
            </a:r>
            <a:r>
              <a:rPr lang="fr-CA" altLang="en-US" sz="2400">
                <a:solidFill>
                  <a:srgbClr val="000000"/>
                </a:solidFill>
                <a:latin typeface="Verdana" panose="020B0604030504040204" pitchFamily="34" charset="0"/>
                <a:cs typeface="Times New Roman" panose="02020603050405020304" pitchFamily="18" charset="0"/>
              </a:rPr>
              <a:t>é</a:t>
            </a:r>
            <a:r>
              <a:rPr lang="fr-CA" altLang="en-US" sz="2400">
                <a:solidFill>
                  <a:srgbClr val="000000"/>
                </a:solidFill>
                <a:cs typeface="Times New Roman" panose="02020603050405020304" pitchFamily="18" charset="0"/>
              </a:rPr>
              <a:t> en commandite par actions</a:t>
            </a:r>
            <a:r>
              <a:rPr lang="fr-CA" altLang="en-US" sz="2400">
                <a:solidFill>
                  <a:srgbClr val="000000"/>
                </a:solidFill>
                <a:latin typeface="Verdana" panose="020B0604030504040204" pitchFamily="34" charset="0"/>
                <a:cs typeface="Times New Roman" panose="02020603050405020304" pitchFamily="18" charset="0"/>
              </a:rPr>
              <a:t> »</a:t>
            </a:r>
            <a:r>
              <a:rPr lang="fr-FR" altLang="en-US" sz="2400">
                <a:solidFill>
                  <a:srgbClr val="000000"/>
                </a:solidFill>
                <a:cs typeface="Times New Roman" panose="02020603050405020304" pitchFamily="18" charset="0"/>
              </a:rPr>
              <a:t> </a:t>
            </a:r>
          </a:p>
        </p:txBody>
      </p:sp>
    </p:spTree>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Espace réservé du numéro de diapositive 4">
            <a:extLst>
              <a:ext uri="{FF2B5EF4-FFF2-40B4-BE49-F238E27FC236}">
                <a16:creationId xmlns:a16="http://schemas.microsoft.com/office/drawing/2014/main" id="{C3944045-836F-47F6-88D0-E9BF0A246FC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84A33A5-3A6F-4E62-804F-0443D241F860}" type="slidenum">
              <a:rPr lang="fr-FR" altLang="en-US">
                <a:latin typeface="Arial Black" panose="020B0A04020102020204" pitchFamily="34" charset="0"/>
              </a:rPr>
              <a:pPr eaLnBrk="1" hangingPunct="1"/>
              <a:t>141</a:t>
            </a:fld>
            <a:endParaRPr lang="fr-FR" altLang="en-US">
              <a:latin typeface="Arial Black" panose="020B0A04020102020204" pitchFamily="34" charset="0"/>
            </a:endParaRPr>
          </a:p>
        </p:txBody>
      </p:sp>
      <p:sp>
        <p:nvSpPr>
          <p:cNvPr id="147459" name="Rectangle 2">
            <a:extLst>
              <a:ext uri="{FF2B5EF4-FFF2-40B4-BE49-F238E27FC236}">
                <a16:creationId xmlns:a16="http://schemas.microsoft.com/office/drawing/2014/main" id="{8C22C264-709F-4F56-8B68-7A5EF9C02D96}"/>
              </a:ext>
            </a:extLst>
          </p:cNvPr>
          <p:cNvSpPr>
            <a:spLocks noGrp="1" noChangeArrowheads="1"/>
          </p:cNvSpPr>
          <p:nvPr>
            <p:ph type="title"/>
          </p:nvPr>
        </p:nvSpPr>
        <p:spPr>
          <a:xfrm>
            <a:off x="901700" y="601663"/>
            <a:ext cx="7773988" cy="1027112"/>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COMMANDITE PAR ACTIONS</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7460" name="Rectangle 3">
            <a:extLst>
              <a:ext uri="{FF2B5EF4-FFF2-40B4-BE49-F238E27FC236}">
                <a16:creationId xmlns:a16="http://schemas.microsoft.com/office/drawing/2014/main" id="{10AC1973-D140-4251-A23D-60CF8BE8CBB2}"/>
              </a:ext>
            </a:extLst>
          </p:cNvPr>
          <p:cNvSpPr>
            <a:spLocks noGrp="1" noChangeArrowheads="1"/>
          </p:cNvSpPr>
          <p:nvPr>
            <p:ph type="body" idx="1"/>
          </p:nvPr>
        </p:nvSpPr>
        <p:spPr>
          <a:xfrm>
            <a:off x="323850" y="1628775"/>
            <a:ext cx="8520113" cy="4800600"/>
          </a:xfrm>
          <a:noFill/>
        </p:spPr>
        <p:txBody>
          <a:bodyPr/>
          <a:lstStyle/>
          <a:p>
            <a:pPr marL="533400" indent="-533400" algn="just" eaLnBrk="1" hangingPunct="1">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Le nombre des associ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commanditaires ne peut être inf</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rieur </a:t>
            </a:r>
            <a:r>
              <a:rPr lang="fr-CA" altLang="en-US" sz="2100">
                <a:solidFill>
                  <a:srgbClr val="000000"/>
                </a:solidFill>
                <a:latin typeface="Verdana" panose="020B0604030504040204" pitchFamily="34" charset="0"/>
                <a:cs typeface="Times New Roman" panose="02020603050405020304" pitchFamily="18" charset="0"/>
              </a:rPr>
              <a:t>à</a:t>
            </a:r>
            <a:r>
              <a:rPr lang="fr-CA" altLang="en-US" sz="2100">
                <a:solidFill>
                  <a:srgbClr val="000000"/>
                </a:solidFill>
                <a:cs typeface="Times New Roman" panose="02020603050405020304" pitchFamily="18" charset="0"/>
              </a:rPr>
              <a:t> 3</a:t>
            </a:r>
            <a:r>
              <a:rPr lang="fr-FR" altLang="en-US" sz="21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Le ou les premiers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rants sont 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sign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par les statuts. Ils accomplissent les formalit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de constitution dont sont charg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les fondateurs de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anonymes. Au cours de 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existence de la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(sauf clause contraire des statuts) , le ou les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rants sont 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sign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par 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assembl</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rale ordinaire des actionnaires avec 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accord de tous les associ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commandit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a:t>
            </a:r>
            <a:r>
              <a:rPr lang="fr-FR" altLang="en-US" sz="21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assembl</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rale ordinaire des actionnaires nomme un conseil de surveillance , compos</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de 3 actionnaires au moins</a:t>
            </a:r>
            <a:r>
              <a:rPr lang="fr-FR" altLang="en-US" sz="2100">
                <a:solidFill>
                  <a:srgbClr val="000000"/>
                </a:solidFill>
                <a:cs typeface="Times New Roman" panose="02020603050405020304" pitchFamily="18" charset="0"/>
              </a:rPr>
              <a:t>; </a:t>
            </a:r>
          </a:p>
          <a:p>
            <a:pPr marL="533400" indent="-533400" algn="just" eaLnBrk="1" hangingPunct="1">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Un associ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commandit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ne peut être membre du conseil de surveillance; et les actionnaires ayant la qualit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de commandit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ne peuvent participer </a:t>
            </a:r>
            <a:r>
              <a:rPr lang="fr-CA" altLang="en-US" sz="2100">
                <a:solidFill>
                  <a:srgbClr val="000000"/>
                </a:solidFill>
                <a:latin typeface="Verdana" panose="020B0604030504040204" pitchFamily="34" charset="0"/>
                <a:cs typeface="Times New Roman" panose="02020603050405020304" pitchFamily="18" charset="0"/>
              </a:rPr>
              <a:t>à</a:t>
            </a:r>
            <a:r>
              <a:rPr lang="fr-CA" altLang="en-US" sz="2100">
                <a:solidFill>
                  <a:srgbClr val="000000"/>
                </a:solidFill>
                <a:cs typeface="Times New Roman" panose="02020603050405020304" pitchFamily="18" charset="0"/>
              </a:rPr>
              <a:t> la 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signation  des membres de ce conseil</a:t>
            </a:r>
            <a:r>
              <a:rPr lang="fr-FR" altLang="en-US" sz="2100">
                <a:solidFill>
                  <a:srgbClr val="000000"/>
                </a:solidFill>
                <a:cs typeface="Times New Roman" panose="02020603050405020304" pitchFamily="18" charset="0"/>
              </a:rPr>
              <a:t>; </a:t>
            </a:r>
          </a:p>
        </p:txBody>
      </p:sp>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Espace réservé du numéro de diapositive 4">
            <a:extLst>
              <a:ext uri="{FF2B5EF4-FFF2-40B4-BE49-F238E27FC236}">
                <a16:creationId xmlns:a16="http://schemas.microsoft.com/office/drawing/2014/main" id="{D558A953-DCC4-49D2-B886-B33125092C5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1C7A68B-D975-44DC-9606-B2EECA8482E2}" type="slidenum">
              <a:rPr lang="fr-FR" altLang="en-US">
                <a:latin typeface="Arial Black" panose="020B0A04020102020204" pitchFamily="34" charset="0"/>
              </a:rPr>
              <a:pPr eaLnBrk="1" hangingPunct="1"/>
              <a:t>142</a:t>
            </a:fld>
            <a:endParaRPr lang="fr-FR" altLang="en-US">
              <a:latin typeface="Arial Black" panose="020B0A04020102020204" pitchFamily="34" charset="0"/>
            </a:endParaRPr>
          </a:p>
        </p:txBody>
      </p:sp>
      <p:sp>
        <p:nvSpPr>
          <p:cNvPr id="148483" name="Rectangle 2">
            <a:extLst>
              <a:ext uri="{FF2B5EF4-FFF2-40B4-BE49-F238E27FC236}">
                <a16:creationId xmlns:a16="http://schemas.microsoft.com/office/drawing/2014/main" id="{FF3F69FD-C729-464B-BFC3-72873CE4B3AF}"/>
              </a:ext>
            </a:extLst>
          </p:cNvPr>
          <p:cNvSpPr>
            <a:spLocks noGrp="1" noChangeArrowheads="1"/>
          </p:cNvSpPr>
          <p:nvPr>
            <p:ph type="title"/>
          </p:nvPr>
        </p:nvSpPr>
        <p:spPr>
          <a:xfrm>
            <a:off x="903288" y="884238"/>
            <a:ext cx="7772400" cy="4572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COMMANDITE PAR ACTIONS</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8484" name="Rectangle 3">
            <a:extLst>
              <a:ext uri="{FF2B5EF4-FFF2-40B4-BE49-F238E27FC236}">
                <a16:creationId xmlns:a16="http://schemas.microsoft.com/office/drawing/2014/main" id="{30876183-5937-4703-8E7B-ED1F1DF54B76}"/>
              </a:ext>
            </a:extLst>
          </p:cNvPr>
          <p:cNvSpPr>
            <a:spLocks noGrp="1" noChangeArrowheads="1"/>
          </p:cNvSpPr>
          <p:nvPr>
            <p:ph type="body" idx="1"/>
          </p:nvPr>
        </p:nvSpPr>
        <p:spPr>
          <a:xfrm>
            <a:off x="323850" y="1744663"/>
            <a:ext cx="8424863" cy="4708525"/>
          </a:xfrm>
          <a:noFill/>
        </p:spPr>
        <p:txBody>
          <a:bodyPr/>
          <a:lstStyle/>
          <a:p>
            <a:pPr marL="533400" indent="-533400" algn="just" eaLnBrk="1" hangingPunct="1">
              <a:spcBef>
                <a:spcPct val="45000"/>
              </a:spcBef>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assembl</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rale ordinaire des actionnaires 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signe un ou plusieurs commissaires aux comptes</a:t>
            </a:r>
            <a:r>
              <a:rPr lang="fr-FR" altLang="en-US" sz="2100">
                <a:solidFill>
                  <a:srgbClr val="000000"/>
                </a:solidFill>
                <a:cs typeface="Times New Roman" panose="02020603050405020304" pitchFamily="18" charset="0"/>
              </a:rPr>
              <a:t>; </a:t>
            </a:r>
          </a:p>
          <a:p>
            <a:pPr marL="533400" indent="-533400" algn="just" eaLnBrk="1" hangingPunct="1">
              <a:spcBef>
                <a:spcPct val="45000"/>
              </a:spcBef>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Le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rant est investi des pouvoirs les plus </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tendus pour agir en toute circonstance au nom de la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a:t>
            </a:r>
            <a:r>
              <a:rPr lang="fr-FR" altLang="en-US" sz="2100">
                <a:solidFill>
                  <a:srgbClr val="000000"/>
                </a:solidFill>
                <a:cs typeface="Times New Roman" panose="02020603050405020304" pitchFamily="18" charset="0"/>
              </a:rPr>
              <a:t> </a:t>
            </a:r>
          </a:p>
          <a:p>
            <a:pPr marL="533400" indent="-533400" algn="just" eaLnBrk="1" hangingPunct="1">
              <a:spcBef>
                <a:spcPct val="45000"/>
              </a:spcBef>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Le conseil de surveillance assume le contrôle permanent de la gestion de la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Il  dispose </a:t>
            </a:r>
            <a:r>
              <a:rPr lang="fr-CA" altLang="en-US" sz="2100">
                <a:solidFill>
                  <a:srgbClr val="000000"/>
                </a:solidFill>
                <a:latin typeface="Verdana" panose="020B0604030504040204" pitchFamily="34" charset="0"/>
                <a:cs typeface="Times New Roman" panose="02020603050405020304" pitchFamily="18" charset="0"/>
              </a:rPr>
              <a:t>à</a:t>
            </a:r>
            <a:r>
              <a:rPr lang="fr-CA" altLang="en-US" sz="2100">
                <a:solidFill>
                  <a:srgbClr val="000000"/>
                </a:solidFill>
                <a:cs typeface="Times New Roman" panose="02020603050405020304" pitchFamily="18" charset="0"/>
              </a:rPr>
              <a:t> cet effet , des mêmes pouvoirs que les commissaires aux comptes</a:t>
            </a:r>
            <a:r>
              <a:rPr lang="fr-FR" altLang="en-US" sz="2100">
                <a:solidFill>
                  <a:srgbClr val="000000"/>
                </a:solidFill>
                <a:cs typeface="Times New Roman" panose="02020603050405020304" pitchFamily="18" charset="0"/>
              </a:rPr>
              <a:t>; </a:t>
            </a:r>
          </a:p>
          <a:p>
            <a:pPr marL="533400" indent="-533400" algn="just" eaLnBrk="1" hangingPunct="1">
              <a:spcBef>
                <a:spcPct val="45000"/>
              </a:spcBef>
              <a:buClr>
                <a:srgbClr val="000066"/>
              </a:buClr>
              <a:buSzTx/>
              <a:buFont typeface="Wingdings" panose="05000000000000000000" pitchFamily="2" charset="2"/>
              <a:buChar char="è"/>
            </a:pPr>
            <a:r>
              <a:rPr lang="fr-CA" altLang="en-US" sz="2100">
                <a:solidFill>
                  <a:srgbClr val="000000"/>
                </a:solidFill>
                <a:cs typeface="Times New Roman" panose="02020603050405020304" pitchFamily="18" charset="0"/>
              </a:rPr>
              <a:t>La transformation de la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en commandite par actions en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anonyme ou en 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a:t>
            </a:r>
            <a:r>
              <a:rPr lang="fr-CA" altLang="en-US" sz="2100">
                <a:solidFill>
                  <a:srgbClr val="000000"/>
                </a:solidFill>
                <a:latin typeface="Verdana" panose="020B0604030504040204" pitchFamily="34" charset="0"/>
                <a:cs typeface="Times New Roman" panose="02020603050405020304" pitchFamily="18" charset="0"/>
              </a:rPr>
              <a:t>à</a:t>
            </a:r>
            <a:r>
              <a:rPr lang="fr-CA" altLang="en-US" sz="2100">
                <a:solidFill>
                  <a:srgbClr val="000000"/>
                </a:solidFill>
                <a:cs typeface="Times New Roman" panose="02020603050405020304" pitchFamily="18" charset="0"/>
              </a:rPr>
              <a:t> responsabilit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 limit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est 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cid</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par 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assembl</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e g</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n</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rale extraordinaire des actionnaires avec l</a:t>
            </a:r>
            <a:r>
              <a:rPr lang="fr-CA" altLang="en-US" sz="2100">
                <a:solidFill>
                  <a:srgbClr val="000000"/>
                </a:solidFill>
                <a:latin typeface="Verdana" panose="020B0604030504040204" pitchFamily="34" charset="0"/>
                <a:cs typeface="Times New Roman" panose="02020603050405020304" pitchFamily="18" charset="0"/>
              </a:rPr>
              <a:t>’</a:t>
            </a:r>
            <a:r>
              <a:rPr lang="fr-CA" altLang="en-US" sz="2100">
                <a:solidFill>
                  <a:srgbClr val="000000"/>
                </a:solidFill>
                <a:cs typeface="Times New Roman" panose="02020603050405020304" pitchFamily="18" charset="0"/>
              </a:rPr>
              <a:t>accord des deux tiers des associ</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commandit</a:t>
            </a:r>
            <a:r>
              <a:rPr lang="fr-CA" altLang="en-US" sz="2100">
                <a:solidFill>
                  <a:srgbClr val="000000"/>
                </a:solidFill>
                <a:latin typeface="Verdana" panose="020B0604030504040204" pitchFamily="34" charset="0"/>
                <a:cs typeface="Times New Roman" panose="02020603050405020304" pitchFamily="18" charset="0"/>
              </a:rPr>
              <a:t>é</a:t>
            </a:r>
            <a:r>
              <a:rPr lang="fr-CA" altLang="en-US" sz="2100">
                <a:solidFill>
                  <a:srgbClr val="000000"/>
                </a:solidFill>
                <a:cs typeface="Times New Roman" panose="02020603050405020304" pitchFamily="18" charset="0"/>
              </a:rPr>
              <a:t>s, </a:t>
            </a:r>
            <a:r>
              <a:rPr lang="fr-CA" altLang="en-US" sz="2100">
                <a:solidFill>
                  <a:srgbClr val="000000"/>
                </a:solidFill>
                <a:latin typeface="Verdana" panose="020B0604030504040204" pitchFamily="34" charset="0"/>
                <a:cs typeface="Times New Roman" panose="02020603050405020304" pitchFamily="18" charset="0"/>
              </a:rPr>
              <a:t>à</a:t>
            </a:r>
            <a:r>
              <a:rPr lang="fr-CA" altLang="en-US" sz="2100">
                <a:solidFill>
                  <a:srgbClr val="000000"/>
                </a:solidFill>
                <a:cs typeface="Times New Roman" panose="02020603050405020304" pitchFamily="18" charset="0"/>
              </a:rPr>
              <a:t> moins que les  statuts ne fixent un autre quorum</a:t>
            </a:r>
            <a:r>
              <a:rPr lang="fr-FR" altLang="en-US" sz="2100">
                <a:solidFill>
                  <a:srgbClr val="000000"/>
                </a:solidFill>
                <a:cs typeface="Times New Roman" panose="02020603050405020304" pitchFamily="18" charset="0"/>
              </a:rPr>
              <a:t>. </a:t>
            </a:r>
          </a:p>
        </p:txBody>
      </p:sp>
    </p:spTree>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Espace réservé du numéro de diapositive 4">
            <a:extLst>
              <a:ext uri="{FF2B5EF4-FFF2-40B4-BE49-F238E27FC236}">
                <a16:creationId xmlns:a16="http://schemas.microsoft.com/office/drawing/2014/main" id="{77F68A12-F15F-49DB-9301-53CA9119182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F979DA2-FA2C-467C-AD5B-F16B8E12345E}" type="slidenum">
              <a:rPr lang="fr-FR" altLang="en-US">
                <a:latin typeface="Arial Black" panose="020B0A04020102020204" pitchFamily="34" charset="0"/>
              </a:rPr>
              <a:pPr eaLnBrk="1" hangingPunct="1"/>
              <a:t>143</a:t>
            </a:fld>
            <a:endParaRPr lang="fr-FR" altLang="en-US">
              <a:latin typeface="Arial Black" panose="020B0A04020102020204" pitchFamily="34" charset="0"/>
            </a:endParaRPr>
          </a:p>
        </p:txBody>
      </p:sp>
      <p:sp>
        <p:nvSpPr>
          <p:cNvPr id="149507" name="Rectangle 2">
            <a:extLst>
              <a:ext uri="{FF2B5EF4-FFF2-40B4-BE49-F238E27FC236}">
                <a16:creationId xmlns:a16="http://schemas.microsoft.com/office/drawing/2014/main" id="{9B49D494-7299-49E8-9789-1D1BA98A8858}"/>
              </a:ext>
            </a:extLst>
          </p:cNvPr>
          <p:cNvSpPr>
            <a:spLocks noGrp="1" noChangeArrowheads="1"/>
          </p:cNvSpPr>
          <p:nvPr>
            <p:ph type="title"/>
          </p:nvPr>
        </p:nvSpPr>
        <p:spPr>
          <a:xfrm>
            <a:off x="685800" y="476250"/>
            <a:ext cx="7772400" cy="457200"/>
          </a:xfrm>
          <a:noFill/>
        </p:spPr>
        <p:txBody>
          <a:bodyPr/>
          <a:lstStyle/>
          <a:p>
            <a:pPr algn="ctr" eaLnBrk="1" hangingPunct="1"/>
            <a:r>
              <a:rPr lang="fr-CA" altLang="en-US" sz="3200" b="1">
                <a:solidFill>
                  <a:srgbClr val="A50021"/>
                </a:solidFill>
                <a:latin typeface="Book Antiqua" panose="02040602050305030304" pitchFamily="18" charset="0"/>
                <a:cs typeface="Times New Roman" panose="02020603050405020304" pitchFamily="18" charset="0"/>
              </a:rPr>
              <a:t>LA SOCI</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T</a:t>
            </a:r>
            <a:r>
              <a:rPr lang="fr-CA" altLang="en-US" sz="3200" b="1">
                <a:solidFill>
                  <a:srgbClr val="A50021"/>
                </a:solidFill>
                <a:latin typeface="Times New Roman" panose="02020603050405020304" pitchFamily="18" charset="0"/>
                <a:cs typeface="Times New Roman" panose="02020603050405020304" pitchFamily="18" charset="0"/>
              </a:rPr>
              <a:t>É</a:t>
            </a:r>
            <a:r>
              <a:rPr lang="fr-CA" altLang="en-US" sz="3200" b="1">
                <a:solidFill>
                  <a:srgbClr val="A50021"/>
                </a:solidFill>
                <a:latin typeface="Book Antiqua" panose="02040602050305030304" pitchFamily="18" charset="0"/>
                <a:cs typeface="Times New Roman" panose="02020603050405020304" pitchFamily="18" charset="0"/>
              </a:rPr>
              <a:t> EN PARTICIPATION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49508" name="Rectangle 3">
            <a:extLst>
              <a:ext uri="{FF2B5EF4-FFF2-40B4-BE49-F238E27FC236}">
                <a16:creationId xmlns:a16="http://schemas.microsoft.com/office/drawing/2014/main" id="{46BD91B5-4ED9-4E35-9DBC-EF951305EA2B}"/>
              </a:ext>
            </a:extLst>
          </p:cNvPr>
          <p:cNvSpPr>
            <a:spLocks noGrp="1" noChangeArrowheads="1"/>
          </p:cNvSpPr>
          <p:nvPr>
            <p:ph type="body" idx="1"/>
          </p:nvPr>
        </p:nvSpPr>
        <p:spPr>
          <a:xfrm>
            <a:off x="366713" y="862013"/>
            <a:ext cx="8382000" cy="5735637"/>
          </a:xfrm>
          <a:noFill/>
        </p:spPr>
        <p:txBody>
          <a:bodyPr/>
          <a:lstStyle/>
          <a:p>
            <a:pPr marL="533400" indent="-533400" algn="just" eaLnBrk="1" hangingPunct="1">
              <a:spcBef>
                <a:spcPct val="45000"/>
              </a:spcBef>
              <a:buClr>
                <a:srgbClr val="000066"/>
              </a:buClr>
              <a:buSzTx/>
              <a:buFont typeface="Wingdings" panose="05000000000000000000" pitchFamily="2" charset="2"/>
              <a:buChar char="è"/>
            </a:pPr>
            <a:r>
              <a:rPr lang="fr-CA" altLang="en-US" sz="2000" b="1">
                <a:solidFill>
                  <a:srgbClr val="000066"/>
                </a:solidFill>
                <a:cs typeface="Times New Roman" panose="02020603050405020304" pitchFamily="18" charset="0"/>
              </a:rPr>
              <a:t>D</a:t>
            </a:r>
            <a:r>
              <a:rPr lang="fr-CA" altLang="en-US" sz="2000" b="1">
                <a:solidFill>
                  <a:srgbClr val="000066"/>
                </a:solidFill>
                <a:latin typeface="Verdana" panose="020B0604030504040204" pitchFamily="34" charset="0"/>
                <a:cs typeface="Times New Roman" panose="02020603050405020304" pitchFamily="18" charset="0"/>
              </a:rPr>
              <a:t>é</a:t>
            </a:r>
            <a:r>
              <a:rPr lang="fr-CA" altLang="en-US" sz="2000" b="1">
                <a:solidFill>
                  <a:srgbClr val="000066"/>
                </a:solidFill>
                <a:cs typeface="Times New Roman" panose="02020603050405020304" pitchFamily="18" charset="0"/>
              </a:rPr>
              <a:t>finition :</a:t>
            </a:r>
            <a:r>
              <a:rPr lang="fr-CA" altLang="en-US" sz="2000">
                <a:solidFill>
                  <a:srgbClr val="000000"/>
                </a:solidFill>
                <a:cs typeface="Times New Roman" panose="02020603050405020304" pitchFamily="18" charset="0"/>
              </a:rPr>
              <a:t>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en participation n</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existe que dans les rapports entre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et n</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est pas destin</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e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être connue des tiers.</a:t>
            </a:r>
            <a:r>
              <a:rPr lang="fr-FR" altLang="en-US" sz="2000">
                <a:solidFill>
                  <a:srgbClr val="000000"/>
                </a:solidFill>
                <a:cs typeface="Times New Roman" panose="02020603050405020304" pitchFamily="18" charset="0"/>
              </a:rPr>
              <a:t> </a:t>
            </a:r>
          </a:p>
          <a:p>
            <a:pPr marL="533400" indent="-533400" algn="just" eaLnBrk="1" hangingPunct="1">
              <a:spcBef>
                <a:spcPct val="45000"/>
              </a:spcBef>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Elle n</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a pas la personnalit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morale. Elle n</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est soumise ni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l</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immatriculation, ni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aucune formalit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de publicit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et son existence peut être </a:t>
            </a:r>
            <a:r>
              <a:rPr lang="fr-FR" altLang="en-US" sz="2000">
                <a:solidFill>
                  <a:srgbClr val="000000"/>
                </a:solidFill>
                <a:latin typeface="Verdana" panose="020B0604030504040204" pitchFamily="34" charset="0"/>
                <a:cs typeface="Times New Roman" panose="02020603050405020304" pitchFamily="18" charset="0"/>
              </a:rPr>
              <a:t>  </a:t>
            </a:r>
            <a:r>
              <a:rPr lang="fr-FR" altLang="en-US" sz="2000">
                <a:solidFill>
                  <a:srgbClr val="000000"/>
                </a:solidFill>
                <a:cs typeface="Times New Roman" panose="02020603050405020304" pitchFamily="18" charset="0"/>
              </a:rPr>
              <a:t> </a:t>
            </a:r>
            <a:r>
              <a:rPr lang="fr-CA" altLang="en-US" sz="2000">
                <a:solidFill>
                  <a:srgbClr val="000000"/>
                </a:solidFill>
                <a:cs typeface="Times New Roman" panose="02020603050405020304" pitchFamily="18" charset="0"/>
              </a:rPr>
              <a:t>prouv</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e par tous les moyens.</a:t>
            </a:r>
            <a:endParaRPr lang="fr-FR" altLang="en-US" sz="2000">
              <a:solidFill>
                <a:srgbClr val="000000"/>
              </a:solidFill>
              <a:cs typeface="Times New Roman" panose="02020603050405020304" pitchFamily="18" charset="0"/>
            </a:endParaRPr>
          </a:p>
          <a:p>
            <a:pPr marL="533400" indent="-533400" algn="just" eaLnBrk="1" hangingPunct="1">
              <a:spcBef>
                <a:spcPct val="45000"/>
              </a:spcBef>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Les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conviennent librement de l</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objet social, de leurs droits et obligations respectifs et des conditions de fonctionnement de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a:t>
            </a:r>
            <a:endParaRPr lang="fr-FR" altLang="en-US" sz="2000">
              <a:solidFill>
                <a:srgbClr val="000000"/>
              </a:solidFill>
              <a:cs typeface="Times New Roman" panose="02020603050405020304" pitchFamily="18" charset="0"/>
            </a:endParaRPr>
          </a:p>
          <a:p>
            <a:pPr marL="533400" indent="-533400" algn="just" eaLnBrk="1" hangingPunct="1">
              <a:spcBef>
                <a:spcPct val="45000"/>
              </a:spcBef>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Si la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a un caract</a:t>
            </a:r>
            <a:r>
              <a:rPr lang="fr-CA" altLang="en-US" sz="2000">
                <a:solidFill>
                  <a:srgbClr val="000000"/>
                </a:solidFill>
                <a:latin typeface="Verdana" panose="020B0604030504040204" pitchFamily="34" charset="0"/>
                <a:cs typeface="Times New Roman" panose="02020603050405020304" pitchFamily="18" charset="0"/>
              </a:rPr>
              <a:t>è</a:t>
            </a:r>
            <a:r>
              <a:rPr lang="fr-CA" altLang="en-US" sz="2000">
                <a:solidFill>
                  <a:srgbClr val="000000"/>
                </a:solidFill>
                <a:cs typeface="Times New Roman" panose="02020603050405020304" pitchFamily="18" charset="0"/>
              </a:rPr>
              <a:t>re commercial, les rapports des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sont 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gis par les dispositions applicables aux 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en nom collectif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moins qu</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il n</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en soit stipul</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autrement. </a:t>
            </a:r>
          </a:p>
          <a:p>
            <a:pPr marL="533400" indent="-533400" algn="just" eaLnBrk="1" hangingPunct="1">
              <a:spcBef>
                <a:spcPct val="45000"/>
              </a:spcBef>
              <a:buClr>
                <a:srgbClr val="000066"/>
              </a:buClr>
              <a:buSzTx/>
              <a:buFont typeface="Wingdings" panose="05000000000000000000" pitchFamily="2" charset="2"/>
              <a:buChar char="è"/>
            </a:pPr>
            <a:r>
              <a:rPr lang="fr-CA" altLang="en-US" sz="2000">
                <a:solidFill>
                  <a:srgbClr val="000000"/>
                </a:solidFill>
                <a:cs typeface="Times New Roman" panose="02020603050405020304" pitchFamily="18" charset="0"/>
              </a:rPr>
              <a:t>A l</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gard des tiers, chaque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contracte en son nom personnel. Il est seul engag</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même dans le cas ou il r</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v</a:t>
            </a:r>
            <a:r>
              <a:rPr lang="fr-CA" altLang="en-US" sz="2000">
                <a:solidFill>
                  <a:srgbClr val="000000"/>
                </a:solidFill>
                <a:latin typeface="Verdana" panose="020B0604030504040204" pitchFamily="34" charset="0"/>
                <a:cs typeface="Times New Roman" panose="02020603050405020304" pitchFamily="18" charset="0"/>
              </a:rPr>
              <a:t>è</a:t>
            </a:r>
            <a:r>
              <a:rPr lang="fr-CA" altLang="en-US" sz="2000">
                <a:solidFill>
                  <a:srgbClr val="000000"/>
                </a:solidFill>
                <a:cs typeface="Times New Roman" panose="02020603050405020304" pitchFamily="18" charset="0"/>
              </a:rPr>
              <a:t>le le nom des autres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sans leur accord. Toutefois, si les participants agissent en qualit</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 d</a:t>
            </a:r>
            <a:r>
              <a:rPr lang="fr-CA" altLang="en-US" sz="2000">
                <a:solidFill>
                  <a:srgbClr val="000000"/>
                </a:solidFill>
                <a:latin typeface="Verdana" panose="020B0604030504040204" pitchFamily="34" charset="0"/>
                <a:cs typeface="Times New Roman" panose="02020603050405020304" pitchFamily="18" charset="0"/>
              </a:rPr>
              <a:t>’</a:t>
            </a:r>
            <a:r>
              <a:rPr lang="fr-CA" altLang="en-US" sz="2000">
                <a:solidFill>
                  <a:srgbClr val="000000"/>
                </a:solidFill>
                <a:cs typeface="Times New Roman" panose="02020603050405020304" pitchFamily="18" charset="0"/>
              </a:rPr>
              <a:t>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ils sont tenus </a:t>
            </a:r>
            <a:r>
              <a:rPr lang="fr-CA" altLang="en-US" sz="2000">
                <a:solidFill>
                  <a:srgbClr val="000000"/>
                </a:solidFill>
                <a:latin typeface="Verdana" panose="020B0604030504040204" pitchFamily="34" charset="0"/>
                <a:cs typeface="Times New Roman" panose="02020603050405020304" pitchFamily="18" charset="0"/>
              </a:rPr>
              <a:t>à</a:t>
            </a:r>
            <a:r>
              <a:rPr lang="fr-CA" altLang="en-US" sz="2000">
                <a:solidFill>
                  <a:srgbClr val="000000"/>
                </a:solidFill>
                <a:cs typeface="Times New Roman" panose="02020603050405020304" pitchFamily="18" charset="0"/>
              </a:rPr>
              <a:t> l</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gard des tiers comme des associ</a:t>
            </a:r>
            <a:r>
              <a:rPr lang="fr-CA" altLang="en-US" sz="2000">
                <a:solidFill>
                  <a:srgbClr val="000000"/>
                </a:solidFill>
                <a:latin typeface="Verdana" panose="020B0604030504040204" pitchFamily="34" charset="0"/>
                <a:cs typeface="Times New Roman" panose="02020603050405020304" pitchFamily="18" charset="0"/>
              </a:rPr>
              <a:t>é</a:t>
            </a:r>
            <a:r>
              <a:rPr lang="fr-CA" altLang="en-US" sz="2000">
                <a:solidFill>
                  <a:srgbClr val="000000"/>
                </a:solidFill>
                <a:cs typeface="Times New Roman" panose="02020603050405020304" pitchFamily="18" charset="0"/>
              </a:rPr>
              <a:t>s en nom collectif. </a:t>
            </a:r>
            <a:endParaRPr lang="fr-FR" altLang="en-US" sz="2000">
              <a:solidFill>
                <a:srgbClr val="000000"/>
              </a:solidFill>
              <a:cs typeface="Times New Roman" panose="02020603050405020304" pitchFamily="18" charset="0"/>
            </a:endParaRPr>
          </a:p>
        </p:txBody>
      </p:sp>
    </p:spTree>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Espace réservé du numéro de diapositive 4">
            <a:extLst>
              <a:ext uri="{FF2B5EF4-FFF2-40B4-BE49-F238E27FC236}">
                <a16:creationId xmlns:a16="http://schemas.microsoft.com/office/drawing/2014/main" id="{F37C992F-CD6E-4608-BCAA-837DC0143BC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6154866-172E-4593-B757-239B3E1869B5}" type="slidenum">
              <a:rPr lang="fr-FR" altLang="en-US">
                <a:latin typeface="Arial Black" panose="020B0A04020102020204" pitchFamily="34" charset="0"/>
              </a:rPr>
              <a:pPr eaLnBrk="1" hangingPunct="1"/>
              <a:t>144</a:t>
            </a:fld>
            <a:endParaRPr lang="fr-FR" altLang="en-US">
              <a:latin typeface="Arial Black" panose="020B0A04020102020204" pitchFamily="34" charset="0"/>
            </a:endParaRPr>
          </a:p>
        </p:txBody>
      </p:sp>
      <p:sp>
        <p:nvSpPr>
          <p:cNvPr id="150531" name="Rectangle 2">
            <a:extLst>
              <a:ext uri="{FF2B5EF4-FFF2-40B4-BE49-F238E27FC236}">
                <a16:creationId xmlns:a16="http://schemas.microsoft.com/office/drawing/2014/main" id="{4F8B0279-3A06-461B-BB83-AFBB8AF40497}"/>
              </a:ext>
            </a:extLst>
          </p:cNvPr>
          <p:cNvSpPr>
            <a:spLocks noGrp="1" noChangeArrowheads="1"/>
          </p:cNvSpPr>
          <p:nvPr>
            <p:ph type="title"/>
          </p:nvPr>
        </p:nvSpPr>
        <p:spPr>
          <a:xfrm>
            <a:off x="457200" y="4048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GROUPEMENT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RÊT </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CONOMIQUE  GIE</a:t>
            </a:r>
          </a:p>
        </p:txBody>
      </p:sp>
      <p:sp>
        <p:nvSpPr>
          <p:cNvPr id="150532" name="Rectangle 3">
            <a:extLst>
              <a:ext uri="{FF2B5EF4-FFF2-40B4-BE49-F238E27FC236}">
                <a16:creationId xmlns:a16="http://schemas.microsoft.com/office/drawing/2014/main" id="{909B2CEB-DFF4-4B9B-918F-96DC27DB403B}"/>
              </a:ext>
            </a:extLst>
          </p:cNvPr>
          <p:cNvSpPr>
            <a:spLocks noGrp="1" noChangeArrowheads="1"/>
          </p:cNvSpPr>
          <p:nvPr>
            <p:ph type="body" idx="1"/>
          </p:nvPr>
        </p:nvSpPr>
        <p:spPr>
          <a:xfrm>
            <a:off x="395288" y="2206625"/>
            <a:ext cx="8424862" cy="3886200"/>
          </a:xfrm>
          <a:noFill/>
        </p:spPr>
        <p:txBody>
          <a:bodyPr/>
          <a:lstStyle/>
          <a:p>
            <a:pPr marL="533400" indent="-533400" algn="just" eaLnBrk="1" hangingPunct="1">
              <a:spcBef>
                <a:spcPct val="45000"/>
              </a:spcBef>
              <a:buClr>
                <a:srgbClr val="000066"/>
              </a:buClr>
              <a:buSzTx/>
              <a:buFont typeface="Wingdings" panose="05000000000000000000" pitchFamily="2" charset="2"/>
              <a:buChar char="è"/>
            </a:pPr>
            <a:r>
              <a:rPr lang="fr-FR" altLang="en-US" sz="2100">
                <a:solidFill>
                  <a:srgbClr val="000000"/>
                </a:solidFill>
                <a:cs typeface="Times New Roman" panose="02020603050405020304" pitchFamily="18" charset="0"/>
              </a:rPr>
              <a:t>Le GIE permet </a:t>
            </a:r>
            <a:r>
              <a:rPr lang="fr-FR" altLang="en-US" sz="2100">
                <a:solidFill>
                  <a:srgbClr val="000000"/>
                </a:solidFill>
                <a:latin typeface="Verdana" panose="020B0604030504040204" pitchFamily="34" charset="0"/>
                <a:cs typeface="Times New Roman" panose="02020603050405020304" pitchFamily="18" charset="0"/>
              </a:rPr>
              <a:t>à</a:t>
            </a:r>
            <a:r>
              <a:rPr lang="fr-FR" altLang="en-US" sz="2100">
                <a:solidFill>
                  <a:srgbClr val="000000"/>
                </a:solidFill>
                <a:cs typeface="Times New Roman" panose="02020603050405020304" pitchFamily="18" charset="0"/>
              </a:rPr>
              <a:t> plusieurs entreprises, sans perdre leur propre identit</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 de se regrouper pour mener </a:t>
            </a:r>
            <a:r>
              <a:rPr lang="fr-FR" altLang="en-US" sz="2100">
                <a:solidFill>
                  <a:srgbClr val="000000"/>
                </a:solidFill>
                <a:latin typeface="Verdana" panose="020B0604030504040204" pitchFamily="34" charset="0"/>
                <a:cs typeface="Times New Roman" panose="02020603050405020304" pitchFamily="18" charset="0"/>
              </a:rPr>
              <a:t>à</a:t>
            </a:r>
            <a:r>
              <a:rPr lang="fr-FR" altLang="en-US" sz="2100">
                <a:solidFill>
                  <a:srgbClr val="000000"/>
                </a:solidFill>
                <a:cs typeface="Times New Roman" panose="02020603050405020304" pitchFamily="18" charset="0"/>
              </a:rPr>
              <a:t> bien une op</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ration qui est le prolongement direct de leur activit</a:t>
            </a:r>
            <a:r>
              <a:rPr lang="fr-FR" altLang="en-US" sz="2100">
                <a:solidFill>
                  <a:srgbClr val="000000"/>
                </a:solidFill>
                <a:latin typeface="Verdana" panose="020B0604030504040204" pitchFamily="34" charset="0"/>
                <a:cs typeface="Times New Roman" panose="02020603050405020304" pitchFamily="18" charset="0"/>
              </a:rPr>
              <a:t>é</a:t>
            </a:r>
            <a:endParaRPr lang="fr-FR" altLang="en-US" sz="2100">
              <a:solidFill>
                <a:srgbClr val="000000"/>
              </a:solidFill>
              <a:cs typeface="Times New Roman" panose="02020603050405020304" pitchFamily="18" charset="0"/>
            </a:endParaRPr>
          </a:p>
          <a:p>
            <a:pPr marL="533400" indent="-533400" algn="just" eaLnBrk="1" hangingPunct="1">
              <a:spcBef>
                <a:spcPct val="45000"/>
              </a:spcBef>
              <a:buClr>
                <a:srgbClr val="000066"/>
              </a:buClr>
              <a:buSzTx/>
              <a:buFont typeface="Wingdings" panose="05000000000000000000" pitchFamily="2" charset="2"/>
              <a:buChar char="è"/>
            </a:pPr>
            <a:r>
              <a:rPr lang="fr-FR" altLang="en-US" sz="2100">
                <a:solidFill>
                  <a:srgbClr val="000000"/>
                </a:solidFill>
                <a:cs typeface="Times New Roman" panose="02020603050405020304" pitchFamily="18" charset="0"/>
              </a:rPr>
              <a:t>Le GIE exerce son activit</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 principale pour le compte de ses membres</a:t>
            </a:r>
          </a:p>
          <a:p>
            <a:pPr marL="533400" indent="-533400" algn="just" eaLnBrk="1" hangingPunct="1">
              <a:spcBef>
                <a:spcPct val="45000"/>
              </a:spcBef>
              <a:buClr>
                <a:srgbClr val="000066"/>
              </a:buClr>
              <a:buSzTx/>
              <a:buFont typeface="Wingdings" panose="05000000000000000000" pitchFamily="2" charset="2"/>
              <a:buChar char="è"/>
            </a:pPr>
            <a:r>
              <a:rPr lang="fr-FR" altLang="en-US" sz="2100">
                <a:solidFill>
                  <a:srgbClr val="000000"/>
                </a:solidFill>
                <a:cs typeface="Times New Roman" panose="02020603050405020304" pitchFamily="18" charset="0"/>
              </a:rPr>
              <a:t>Le but du GIE n</a:t>
            </a:r>
            <a:r>
              <a:rPr lang="fr-FR" altLang="en-US" sz="2100">
                <a:solidFill>
                  <a:srgbClr val="000000"/>
                </a:solidFill>
                <a:latin typeface="Verdana" panose="020B0604030504040204" pitchFamily="34" charset="0"/>
                <a:cs typeface="Times New Roman" panose="02020603050405020304" pitchFamily="18" charset="0"/>
              </a:rPr>
              <a:t>’</a:t>
            </a:r>
            <a:r>
              <a:rPr lang="fr-FR" altLang="en-US" sz="2100">
                <a:solidFill>
                  <a:srgbClr val="000000"/>
                </a:solidFill>
                <a:cs typeface="Times New Roman" panose="02020603050405020304" pitchFamily="18" charset="0"/>
              </a:rPr>
              <a:t>est pas de r</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aliser des b</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n</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fices pour lui même</a:t>
            </a:r>
          </a:p>
          <a:p>
            <a:pPr marL="533400" indent="-533400" algn="just" eaLnBrk="1" hangingPunct="1">
              <a:spcBef>
                <a:spcPct val="45000"/>
              </a:spcBef>
              <a:buClr>
                <a:srgbClr val="000066"/>
              </a:buClr>
              <a:buSzTx/>
              <a:buFont typeface="Wingdings" panose="05000000000000000000" pitchFamily="2" charset="2"/>
              <a:buChar char="è"/>
            </a:pPr>
            <a:r>
              <a:rPr lang="fr-FR" altLang="en-US" sz="2100">
                <a:solidFill>
                  <a:srgbClr val="000000"/>
                </a:solidFill>
                <a:cs typeface="Times New Roman" panose="02020603050405020304" pitchFamily="18" charset="0"/>
              </a:rPr>
              <a:t>Le GIE  peut être constitu</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 sans capital</a:t>
            </a:r>
          </a:p>
          <a:p>
            <a:pPr marL="533400" indent="-533400" algn="just" eaLnBrk="1" hangingPunct="1">
              <a:spcBef>
                <a:spcPct val="45000"/>
              </a:spcBef>
              <a:buClr>
                <a:srgbClr val="000066"/>
              </a:buClr>
              <a:buSzTx/>
              <a:buFont typeface="Wingdings" panose="05000000000000000000" pitchFamily="2" charset="2"/>
              <a:buChar char="è"/>
            </a:pPr>
            <a:r>
              <a:rPr lang="fr-FR" altLang="en-US" sz="2100">
                <a:solidFill>
                  <a:srgbClr val="000000"/>
                </a:solidFill>
                <a:cs typeface="Times New Roman" panose="02020603050405020304" pitchFamily="18" charset="0"/>
              </a:rPr>
              <a:t>Il est administr</a:t>
            </a:r>
            <a:r>
              <a:rPr lang="fr-FR" altLang="en-US" sz="2100">
                <a:solidFill>
                  <a:srgbClr val="000000"/>
                </a:solidFill>
                <a:latin typeface="Verdana" panose="020B0604030504040204" pitchFamily="34" charset="0"/>
                <a:cs typeface="Times New Roman" panose="02020603050405020304" pitchFamily="18" charset="0"/>
              </a:rPr>
              <a:t>é</a:t>
            </a:r>
            <a:r>
              <a:rPr lang="fr-FR" altLang="en-US" sz="2100">
                <a:solidFill>
                  <a:srgbClr val="000000"/>
                </a:solidFill>
                <a:cs typeface="Times New Roman" panose="02020603050405020304" pitchFamily="18" charset="0"/>
              </a:rPr>
              <a:t> par un ou plusieurs administrateurs choisis parmi ses membres ou en dehors d</a:t>
            </a:r>
            <a:r>
              <a:rPr lang="fr-FR" altLang="en-US" sz="2100">
                <a:solidFill>
                  <a:srgbClr val="000000"/>
                </a:solidFill>
                <a:latin typeface="Verdana" panose="020B0604030504040204" pitchFamily="34" charset="0"/>
                <a:cs typeface="Times New Roman" panose="02020603050405020304" pitchFamily="18" charset="0"/>
              </a:rPr>
              <a:t>’</a:t>
            </a:r>
            <a:r>
              <a:rPr lang="fr-FR" altLang="en-US" sz="2100">
                <a:solidFill>
                  <a:srgbClr val="000000"/>
                </a:solidFill>
                <a:cs typeface="Times New Roman" panose="02020603050405020304" pitchFamily="18" charset="0"/>
              </a:rPr>
              <a:t>eux.</a:t>
            </a:r>
          </a:p>
        </p:txBody>
      </p:sp>
    </p:spTree>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u numéro de diapositive 4">
            <a:extLst>
              <a:ext uri="{FF2B5EF4-FFF2-40B4-BE49-F238E27FC236}">
                <a16:creationId xmlns:a16="http://schemas.microsoft.com/office/drawing/2014/main" id="{47EC5E6E-37C8-4AE9-A0FE-6745D43FD8F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8DC22E3-7841-4A4C-B2CE-A7586764BA43}" type="slidenum">
              <a:rPr lang="fr-FR" altLang="en-US">
                <a:latin typeface="Arial Black" panose="020B0A04020102020204" pitchFamily="34" charset="0"/>
              </a:rPr>
              <a:pPr eaLnBrk="1" hangingPunct="1"/>
              <a:t>145</a:t>
            </a:fld>
            <a:endParaRPr lang="fr-FR" altLang="en-US">
              <a:latin typeface="Arial Black" panose="020B0A04020102020204" pitchFamily="34" charset="0"/>
            </a:endParaRPr>
          </a:p>
        </p:txBody>
      </p:sp>
      <p:sp>
        <p:nvSpPr>
          <p:cNvPr id="151555" name="AutoShape 1026">
            <a:extLst>
              <a:ext uri="{FF2B5EF4-FFF2-40B4-BE49-F238E27FC236}">
                <a16:creationId xmlns:a16="http://schemas.microsoft.com/office/drawing/2014/main" id="{F6246916-087E-4AC0-A3B6-6B298F67C008}"/>
              </a:ext>
            </a:extLst>
          </p:cNvPr>
          <p:cNvSpPr>
            <a:spLocks noChangeArrowheads="1"/>
          </p:cNvSpPr>
          <p:nvPr/>
        </p:nvSpPr>
        <p:spPr bwMode="auto">
          <a:xfrm>
            <a:off x="522288" y="836613"/>
            <a:ext cx="8351837"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Différentes formes</a:t>
            </a:r>
          </a:p>
          <a:p>
            <a:pPr algn="ctr" eaLnBrk="1" hangingPunct="1"/>
            <a:r>
              <a:rPr lang="fr-FR" altLang="en-US" sz="2400" b="1" i="1">
                <a:latin typeface="Times New Roman" panose="02020603050405020304" pitchFamily="18" charset="0"/>
              </a:rPr>
              <a:t>juridiques</a:t>
            </a:r>
          </a:p>
        </p:txBody>
      </p:sp>
      <p:sp>
        <p:nvSpPr>
          <p:cNvPr id="151556" name="AutoShape 1027">
            <a:extLst>
              <a:ext uri="{FF2B5EF4-FFF2-40B4-BE49-F238E27FC236}">
                <a16:creationId xmlns:a16="http://schemas.microsoft.com/office/drawing/2014/main" id="{F75789D3-9905-4AEB-AEB9-1CC3F407CA2D}"/>
              </a:ext>
            </a:extLst>
          </p:cNvPr>
          <p:cNvSpPr>
            <a:spLocks noChangeArrowheads="1"/>
          </p:cNvSpPr>
          <p:nvPr/>
        </p:nvSpPr>
        <p:spPr bwMode="auto">
          <a:xfrm>
            <a:off x="282575" y="2332038"/>
            <a:ext cx="1600200" cy="1676400"/>
          </a:xfrm>
          <a:prstGeom prst="downArrowCallout">
            <a:avLst>
              <a:gd name="adj1" fmla="val 24944"/>
              <a:gd name="adj2" fmla="val 25000"/>
              <a:gd name="adj3" fmla="val 2439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1600" b="1" i="1">
                <a:latin typeface="Times New Roman" panose="02020603050405020304" pitchFamily="18" charset="0"/>
              </a:rPr>
              <a:t>Société Anonyme</a:t>
            </a:r>
            <a:endParaRPr lang="fr-FR" altLang="en-US" sz="1400" b="1" i="1">
              <a:latin typeface="Times New Roman" panose="02020603050405020304" pitchFamily="18" charset="0"/>
            </a:endParaRPr>
          </a:p>
        </p:txBody>
      </p:sp>
      <p:sp>
        <p:nvSpPr>
          <p:cNvPr id="367620" name="Rectangle 1028">
            <a:extLst>
              <a:ext uri="{FF2B5EF4-FFF2-40B4-BE49-F238E27FC236}">
                <a16:creationId xmlns:a16="http://schemas.microsoft.com/office/drawing/2014/main" id="{54EB8AB9-5B8E-4B05-9CCE-026F956156E5}"/>
              </a:ext>
            </a:extLst>
          </p:cNvPr>
          <p:cNvSpPr>
            <a:spLocks noChangeArrowheads="1"/>
          </p:cNvSpPr>
          <p:nvPr/>
        </p:nvSpPr>
        <p:spPr bwMode="auto">
          <a:xfrm>
            <a:off x="2263775" y="4389438"/>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SARL</a:t>
            </a:r>
          </a:p>
          <a:p>
            <a:pPr algn="ctr">
              <a:defRPr/>
            </a:pPr>
            <a:endParaRPr lang="fr-FR" b="1" i="1">
              <a:latin typeface="Times New Roman" pitchFamily="18" charset="0"/>
              <a:cs typeface="Arial" charset="0"/>
            </a:endParaRPr>
          </a:p>
        </p:txBody>
      </p:sp>
      <p:sp>
        <p:nvSpPr>
          <p:cNvPr id="151558" name="AutoShape 1029">
            <a:extLst>
              <a:ext uri="{FF2B5EF4-FFF2-40B4-BE49-F238E27FC236}">
                <a16:creationId xmlns:a16="http://schemas.microsoft.com/office/drawing/2014/main" id="{39E96623-CFD2-4B28-BF7F-587C03B06D7E}"/>
              </a:ext>
            </a:extLst>
          </p:cNvPr>
          <p:cNvSpPr>
            <a:spLocks noChangeArrowheads="1"/>
          </p:cNvSpPr>
          <p:nvPr/>
        </p:nvSpPr>
        <p:spPr bwMode="auto">
          <a:xfrm>
            <a:off x="7292975" y="23320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Autres</a:t>
            </a:r>
          </a:p>
        </p:txBody>
      </p:sp>
      <p:sp>
        <p:nvSpPr>
          <p:cNvPr id="151559" name="AutoShape 1030">
            <a:extLst>
              <a:ext uri="{FF2B5EF4-FFF2-40B4-BE49-F238E27FC236}">
                <a16:creationId xmlns:a16="http://schemas.microsoft.com/office/drawing/2014/main" id="{9504B050-AF19-4D53-8B59-06CBE3086EE0}"/>
              </a:ext>
            </a:extLst>
          </p:cNvPr>
          <p:cNvSpPr>
            <a:spLocks noChangeArrowheads="1"/>
          </p:cNvSpPr>
          <p:nvPr/>
        </p:nvSpPr>
        <p:spPr bwMode="auto">
          <a:xfrm>
            <a:off x="5616575" y="23320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Société en </a:t>
            </a:r>
          </a:p>
          <a:p>
            <a:pPr algn="ctr" eaLnBrk="1" hangingPunct="1"/>
            <a:r>
              <a:rPr lang="fr-FR" altLang="en-US" sz="2000" b="1" i="1">
                <a:latin typeface="Times New Roman" panose="02020603050405020304" pitchFamily="18" charset="0"/>
              </a:rPr>
              <a:t>commandite</a:t>
            </a:r>
          </a:p>
        </p:txBody>
      </p:sp>
      <p:sp>
        <p:nvSpPr>
          <p:cNvPr id="151560" name="AutoShape 1031">
            <a:extLst>
              <a:ext uri="{FF2B5EF4-FFF2-40B4-BE49-F238E27FC236}">
                <a16:creationId xmlns:a16="http://schemas.microsoft.com/office/drawing/2014/main" id="{10C468B5-91AA-4C9D-B2CF-D14D47AC8CAF}"/>
              </a:ext>
            </a:extLst>
          </p:cNvPr>
          <p:cNvSpPr>
            <a:spLocks noChangeArrowheads="1"/>
          </p:cNvSpPr>
          <p:nvPr/>
        </p:nvSpPr>
        <p:spPr bwMode="auto">
          <a:xfrm>
            <a:off x="3863975" y="23320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SNC</a:t>
            </a:r>
          </a:p>
        </p:txBody>
      </p:sp>
      <p:sp>
        <p:nvSpPr>
          <p:cNvPr id="151561" name="AutoShape 1032">
            <a:extLst>
              <a:ext uri="{FF2B5EF4-FFF2-40B4-BE49-F238E27FC236}">
                <a16:creationId xmlns:a16="http://schemas.microsoft.com/office/drawing/2014/main" id="{B3606AB3-7726-4A0A-9682-F81020EE7C4A}"/>
              </a:ext>
            </a:extLst>
          </p:cNvPr>
          <p:cNvSpPr>
            <a:spLocks noChangeArrowheads="1"/>
          </p:cNvSpPr>
          <p:nvPr/>
        </p:nvSpPr>
        <p:spPr bwMode="auto">
          <a:xfrm>
            <a:off x="2111375" y="2332038"/>
            <a:ext cx="1524000" cy="1676400"/>
          </a:xfrm>
          <a:prstGeom prst="downArrowCallout">
            <a:avLst>
              <a:gd name="adj1" fmla="val 24944"/>
              <a:gd name="adj2" fmla="val 25000"/>
              <a:gd name="adj3" fmla="val 25611"/>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1600" b="1" i="1">
                <a:latin typeface="Times New Roman" panose="02020603050405020304" pitchFamily="18" charset="0"/>
              </a:rPr>
              <a:t>SARL</a:t>
            </a:r>
          </a:p>
        </p:txBody>
      </p:sp>
      <p:sp>
        <p:nvSpPr>
          <p:cNvPr id="367625" name="Rectangle 1033">
            <a:extLst>
              <a:ext uri="{FF2B5EF4-FFF2-40B4-BE49-F238E27FC236}">
                <a16:creationId xmlns:a16="http://schemas.microsoft.com/office/drawing/2014/main" id="{00C99410-B9CC-49AE-A7EC-66E24088D113}"/>
              </a:ext>
            </a:extLst>
          </p:cNvPr>
          <p:cNvSpPr>
            <a:spLocks noChangeArrowheads="1"/>
          </p:cNvSpPr>
          <p:nvPr/>
        </p:nvSpPr>
        <p:spPr bwMode="auto">
          <a:xfrm>
            <a:off x="2263775" y="5303838"/>
            <a:ext cx="1371600" cy="6858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b="1" i="1">
                <a:latin typeface="Times New Roman" pitchFamily="18" charset="0"/>
                <a:cs typeface="Arial" charset="0"/>
              </a:rPr>
              <a:t>SARL</a:t>
            </a:r>
          </a:p>
          <a:p>
            <a:pPr algn="ctr">
              <a:defRPr/>
            </a:pPr>
            <a:r>
              <a:rPr lang="fr-FR" sz="1400" b="1" i="1">
                <a:latin typeface="Times New Roman" pitchFamily="18" charset="0"/>
                <a:cs typeface="Arial" charset="0"/>
              </a:rPr>
              <a:t>Associé unique</a:t>
            </a:r>
          </a:p>
          <a:p>
            <a:pPr algn="ctr">
              <a:defRPr/>
            </a:pPr>
            <a:endParaRPr lang="fr-FR" sz="1400" b="1" i="1">
              <a:latin typeface="Times New Roman" pitchFamily="18" charset="0"/>
              <a:cs typeface="Arial" charset="0"/>
            </a:endParaRPr>
          </a:p>
        </p:txBody>
      </p:sp>
      <p:sp>
        <p:nvSpPr>
          <p:cNvPr id="367626" name="Rectangle 1034">
            <a:extLst>
              <a:ext uri="{FF2B5EF4-FFF2-40B4-BE49-F238E27FC236}">
                <a16:creationId xmlns:a16="http://schemas.microsoft.com/office/drawing/2014/main" id="{D24BCE79-C0E0-4AF6-B9B4-180376003DF1}"/>
              </a:ext>
            </a:extLst>
          </p:cNvPr>
          <p:cNvSpPr>
            <a:spLocks noChangeArrowheads="1"/>
          </p:cNvSpPr>
          <p:nvPr/>
        </p:nvSpPr>
        <p:spPr bwMode="auto">
          <a:xfrm>
            <a:off x="3940175" y="4389438"/>
            <a:ext cx="1371600"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600" b="1" i="1">
                <a:latin typeface="Times New Roman" pitchFamily="18" charset="0"/>
                <a:cs typeface="Arial" charset="0"/>
              </a:rPr>
              <a:t>SNC</a:t>
            </a:r>
          </a:p>
          <a:p>
            <a:pPr algn="ctr">
              <a:defRPr/>
            </a:pPr>
            <a:endParaRPr lang="fr-FR" b="1" i="1">
              <a:latin typeface="Times New Roman" pitchFamily="18" charset="0"/>
              <a:cs typeface="Arial" charset="0"/>
            </a:endParaRPr>
          </a:p>
        </p:txBody>
      </p:sp>
      <p:sp>
        <p:nvSpPr>
          <p:cNvPr id="367627" name="Rectangle 1035">
            <a:extLst>
              <a:ext uri="{FF2B5EF4-FFF2-40B4-BE49-F238E27FC236}">
                <a16:creationId xmlns:a16="http://schemas.microsoft.com/office/drawing/2014/main" id="{4F5CEB98-0435-483B-8665-A1C4CBF843BB}"/>
              </a:ext>
            </a:extLst>
          </p:cNvPr>
          <p:cNvSpPr>
            <a:spLocks noChangeArrowheads="1"/>
          </p:cNvSpPr>
          <p:nvPr/>
        </p:nvSpPr>
        <p:spPr bwMode="auto">
          <a:xfrm>
            <a:off x="5692775" y="4389438"/>
            <a:ext cx="1371600" cy="8382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defRPr/>
            </a:pPr>
            <a:r>
              <a:rPr lang="fr-FR" sz="1600" b="1" i="1">
                <a:latin typeface="Times New Roman" pitchFamily="18" charset="0"/>
                <a:cs typeface="Arial" charset="0"/>
              </a:rPr>
              <a:t>Société en </a:t>
            </a:r>
          </a:p>
          <a:p>
            <a:pPr>
              <a:defRPr/>
            </a:pPr>
            <a:r>
              <a:rPr lang="fr-FR" sz="1600" b="1" i="1">
                <a:latin typeface="Times New Roman" pitchFamily="18" charset="0"/>
                <a:cs typeface="Arial" charset="0"/>
              </a:rPr>
              <a:t>Commandite</a:t>
            </a:r>
          </a:p>
          <a:p>
            <a:pPr>
              <a:defRPr/>
            </a:pPr>
            <a:r>
              <a:rPr lang="fr-FR" sz="1600" b="1" i="1">
                <a:latin typeface="Times New Roman" pitchFamily="18" charset="0"/>
                <a:cs typeface="Arial" charset="0"/>
              </a:rPr>
              <a:t>simple</a:t>
            </a:r>
          </a:p>
        </p:txBody>
      </p:sp>
      <p:sp>
        <p:nvSpPr>
          <p:cNvPr id="367628" name="Rectangle 1036">
            <a:extLst>
              <a:ext uri="{FF2B5EF4-FFF2-40B4-BE49-F238E27FC236}">
                <a16:creationId xmlns:a16="http://schemas.microsoft.com/office/drawing/2014/main" id="{895B1F75-5949-47EF-9536-4B311D97AC8A}"/>
              </a:ext>
            </a:extLst>
          </p:cNvPr>
          <p:cNvSpPr>
            <a:spLocks noChangeArrowheads="1"/>
          </p:cNvSpPr>
          <p:nvPr/>
        </p:nvSpPr>
        <p:spPr bwMode="auto">
          <a:xfrm>
            <a:off x="7445375" y="4389438"/>
            <a:ext cx="1371600" cy="6096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400" b="1" i="1">
                <a:latin typeface="Times New Roman" pitchFamily="18" charset="0"/>
                <a:cs typeface="Arial" charset="0"/>
              </a:rPr>
              <a:t>Société</a:t>
            </a:r>
          </a:p>
          <a:p>
            <a:pPr algn="ctr">
              <a:defRPr/>
            </a:pPr>
            <a:r>
              <a:rPr lang="fr-FR" sz="1400" b="1" i="1">
                <a:latin typeface="Times New Roman" pitchFamily="18" charset="0"/>
                <a:cs typeface="Arial" charset="0"/>
              </a:rPr>
              <a:t>En participation</a:t>
            </a:r>
            <a:endParaRPr lang="fr-FR" b="1" i="1">
              <a:latin typeface="Times New Roman" pitchFamily="18" charset="0"/>
              <a:cs typeface="Arial" charset="0"/>
            </a:endParaRPr>
          </a:p>
        </p:txBody>
      </p:sp>
      <p:sp>
        <p:nvSpPr>
          <p:cNvPr id="367629" name="Rectangle 1037">
            <a:extLst>
              <a:ext uri="{FF2B5EF4-FFF2-40B4-BE49-F238E27FC236}">
                <a16:creationId xmlns:a16="http://schemas.microsoft.com/office/drawing/2014/main" id="{5DB8E3B8-E8E0-4697-9672-DAD858414BB6}"/>
              </a:ext>
            </a:extLst>
          </p:cNvPr>
          <p:cNvSpPr>
            <a:spLocks noChangeArrowheads="1"/>
          </p:cNvSpPr>
          <p:nvPr/>
        </p:nvSpPr>
        <p:spPr bwMode="auto">
          <a:xfrm>
            <a:off x="7445375" y="5151438"/>
            <a:ext cx="1371600" cy="3810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400" b="1" i="1">
                <a:latin typeface="Times New Roman" pitchFamily="18" charset="0"/>
                <a:cs typeface="Arial" charset="0"/>
              </a:rPr>
              <a:t>GIE</a:t>
            </a:r>
            <a:endParaRPr lang="fr-FR" b="1" i="1">
              <a:latin typeface="Times New Roman" pitchFamily="18" charset="0"/>
              <a:cs typeface="Arial" charset="0"/>
            </a:endParaRPr>
          </a:p>
        </p:txBody>
      </p:sp>
      <p:sp>
        <p:nvSpPr>
          <p:cNvPr id="367630" name="Rectangle 1038">
            <a:extLst>
              <a:ext uri="{FF2B5EF4-FFF2-40B4-BE49-F238E27FC236}">
                <a16:creationId xmlns:a16="http://schemas.microsoft.com/office/drawing/2014/main" id="{B3529ECF-F9C0-4543-A468-5636526128DD}"/>
              </a:ext>
            </a:extLst>
          </p:cNvPr>
          <p:cNvSpPr>
            <a:spLocks noChangeArrowheads="1"/>
          </p:cNvSpPr>
          <p:nvPr/>
        </p:nvSpPr>
        <p:spPr bwMode="auto">
          <a:xfrm>
            <a:off x="511175" y="4389438"/>
            <a:ext cx="1371600" cy="6096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400" b="1" i="1">
                <a:latin typeface="Times New Roman" pitchFamily="18" charset="0"/>
                <a:cs typeface="Arial" charset="0"/>
              </a:rPr>
              <a:t>SA à conseil</a:t>
            </a:r>
          </a:p>
          <a:p>
            <a:pPr algn="ctr">
              <a:defRPr/>
            </a:pPr>
            <a:r>
              <a:rPr lang="fr-FR" sz="1400" b="1" i="1">
                <a:latin typeface="Times New Roman" pitchFamily="18" charset="0"/>
                <a:cs typeface="Arial" charset="0"/>
              </a:rPr>
              <a:t>d’administration</a:t>
            </a:r>
          </a:p>
          <a:p>
            <a:pPr algn="ctr">
              <a:defRPr/>
            </a:pPr>
            <a:endParaRPr lang="fr-FR" sz="1400" b="1" i="1">
              <a:latin typeface="Times New Roman" pitchFamily="18" charset="0"/>
              <a:cs typeface="Arial" charset="0"/>
            </a:endParaRPr>
          </a:p>
        </p:txBody>
      </p:sp>
      <p:sp>
        <p:nvSpPr>
          <p:cNvPr id="367631" name="Rectangle 1039">
            <a:extLst>
              <a:ext uri="{FF2B5EF4-FFF2-40B4-BE49-F238E27FC236}">
                <a16:creationId xmlns:a16="http://schemas.microsoft.com/office/drawing/2014/main" id="{2BBC90FF-8364-409C-9C79-48AC294BBB92}"/>
              </a:ext>
            </a:extLst>
          </p:cNvPr>
          <p:cNvSpPr>
            <a:spLocks noChangeArrowheads="1"/>
          </p:cNvSpPr>
          <p:nvPr/>
        </p:nvSpPr>
        <p:spPr bwMode="auto">
          <a:xfrm>
            <a:off x="511175" y="5227638"/>
            <a:ext cx="1371600" cy="6096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1400" b="1" i="1">
                <a:latin typeface="Times New Roman" pitchFamily="18" charset="0"/>
                <a:cs typeface="Arial" charset="0"/>
              </a:rPr>
              <a:t>SA à conseil</a:t>
            </a:r>
          </a:p>
          <a:p>
            <a:pPr algn="ctr">
              <a:defRPr/>
            </a:pPr>
            <a:r>
              <a:rPr lang="fr-FR" sz="1400" b="1" i="1">
                <a:latin typeface="Times New Roman" pitchFamily="18" charset="0"/>
                <a:cs typeface="Arial" charset="0"/>
              </a:rPr>
              <a:t>de surveillance</a:t>
            </a:r>
          </a:p>
          <a:p>
            <a:pPr algn="ctr">
              <a:defRPr/>
            </a:pPr>
            <a:endParaRPr lang="fr-FR" sz="1400" b="1" i="1">
              <a:latin typeface="Times New Roman" pitchFamily="18" charset="0"/>
              <a:cs typeface="Arial" charset="0"/>
            </a:endParaRPr>
          </a:p>
        </p:txBody>
      </p:sp>
      <p:sp>
        <p:nvSpPr>
          <p:cNvPr id="367632" name="Rectangle 1040">
            <a:extLst>
              <a:ext uri="{FF2B5EF4-FFF2-40B4-BE49-F238E27FC236}">
                <a16:creationId xmlns:a16="http://schemas.microsoft.com/office/drawing/2014/main" id="{F2682C8E-3550-439A-BEF2-1FF09F42CE98}"/>
              </a:ext>
            </a:extLst>
          </p:cNvPr>
          <p:cNvSpPr>
            <a:spLocks noChangeArrowheads="1"/>
          </p:cNvSpPr>
          <p:nvPr/>
        </p:nvSpPr>
        <p:spPr bwMode="auto">
          <a:xfrm>
            <a:off x="5692775" y="5380038"/>
            <a:ext cx="1371600" cy="8382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defRPr/>
            </a:pPr>
            <a:r>
              <a:rPr lang="fr-FR" sz="1600" b="1" i="1">
                <a:latin typeface="Times New Roman" pitchFamily="18" charset="0"/>
                <a:cs typeface="Arial" charset="0"/>
              </a:rPr>
              <a:t>Société en </a:t>
            </a:r>
          </a:p>
          <a:p>
            <a:pPr>
              <a:defRPr/>
            </a:pPr>
            <a:r>
              <a:rPr lang="fr-FR" sz="1600" b="1" i="1">
                <a:latin typeface="Times New Roman" pitchFamily="18" charset="0"/>
                <a:cs typeface="Arial" charset="0"/>
              </a:rPr>
              <a:t>Commandite</a:t>
            </a:r>
          </a:p>
          <a:p>
            <a:pPr>
              <a:defRPr/>
            </a:pPr>
            <a:r>
              <a:rPr lang="fr-FR" sz="1600" b="1" i="1">
                <a:latin typeface="Times New Roman" pitchFamily="18" charset="0"/>
                <a:cs typeface="Arial" charset="0"/>
              </a:rPr>
              <a:t>Par actions</a:t>
            </a:r>
          </a:p>
        </p:txBody>
      </p:sp>
      <p:sp>
        <p:nvSpPr>
          <p:cNvPr id="367633" name="Rectangle 1041">
            <a:extLst>
              <a:ext uri="{FF2B5EF4-FFF2-40B4-BE49-F238E27FC236}">
                <a16:creationId xmlns:a16="http://schemas.microsoft.com/office/drawing/2014/main" id="{9C2AEAD3-C183-42C9-9D62-859B7E69ACFD}"/>
              </a:ext>
            </a:extLst>
          </p:cNvPr>
          <p:cNvSpPr>
            <a:spLocks noChangeArrowheads="1"/>
          </p:cNvSpPr>
          <p:nvPr/>
        </p:nvSpPr>
        <p:spPr bwMode="auto">
          <a:xfrm>
            <a:off x="7521575" y="5684838"/>
            <a:ext cx="1371600" cy="3810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400" b="1" i="1">
                <a:latin typeface="Times New Roman" pitchFamily="18" charset="0"/>
                <a:cs typeface="Arial" charset="0"/>
              </a:rPr>
              <a:t>Coopératives</a:t>
            </a:r>
            <a:endParaRPr lang="fr-FR" b="1" i="1">
              <a:latin typeface="Times New Roman" pitchFamily="18" charset="0"/>
              <a:cs typeface="Arial" charset="0"/>
            </a:endParaRPr>
          </a:p>
        </p:txBody>
      </p:sp>
    </p:spTree>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Espace réservé du numéro de diapositive 4">
            <a:extLst>
              <a:ext uri="{FF2B5EF4-FFF2-40B4-BE49-F238E27FC236}">
                <a16:creationId xmlns:a16="http://schemas.microsoft.com/office/drawing/2014/main" id="{CD4193A2-5C4B-4BC7-A7A5-D633928ACD3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9B038D9-C883-4877-8B33-C75A20F46E9A}" type="slidenum">
              <a:rPr lang="fr-FR" altLang="en-US">
                <a:latin typeface="Arial Black" panose="020B0A04020102020204" pitchFamily="34" charset="0"/>
              </a:rPr>
              <a:pPr eaLnBrk="1" hangingPunct="1"/>
              <a:t>146</a:t>
            </a:fld>
            <a:endParaRPr lang="fr-FR" altLang="en-US">
              <a:latin typeface="Arial Black" panose="020B0A04020102020204" pitchFamily="34" charset="0"/>
            </a:endParaRPr>
          </a:p>
        </p:txBody>
      </p:sp>
      <p:sp>
        <p:nvSpPr>
          <p:cNvPr id="152579" name="Rectangle 2">
            <a:extLst>
              <a:ext uri="{FF2B5EF4-FFF2-40B4-BE49-F238E27FC236}">
                <a16:creationId xmlns:a16="http://schemas.microsoft.com/office/drawing/2014/main" id="{F8D9F432-BDCC-411D-87AC-8D7CC507788A}"/>
              </a:ext>
            </a:extLst>
          </p:cNvPr>
          <p:cNvSpPr>
            <a:spLocks noChangeArrowheads="1"/>
          </p:cNvSpPr>
          <p:nvPr/>
        </p:nvSpPr>
        <p:spPr bwMode="auto">
          <a:xfrm>
            <a:off x="5580063" y="2205038"/>
            <a:ext cx="1841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6000">
              <a:solidFill>
                <a:schemeClr val="tx2"/>
              </a:solidFill>
              <a:latin typeface="Times New Roman" panose="02020603050405020304" pitchFamily="18" charset="0"/>
            </a:endParaRPr>
          </a:p>
        </p:txBody>
      </p:sp>
      <p:sp>
        <p:nvSpPr>
          <p:cNvPr id="312323" name="AutoShape 3">
            <a:extLst>
              <a:ext uri="{FF2B5EF4-FFF2-40B4-BE49-F238E27FC236}">
                <a16:creationId xmlns:a16="http://schemas.microsoft.com/office/drawing/2014/main" id="{5D168F9E-E4BB-4A5F-9E9E-AFFF0D522A8A}"/>
              </a:ext>
            </a:extLst>
          </p:cNvPr>
          <p:cNvSpPr>
            <a:spLocks noChangeArrowheads="1"/>
          </p:cNvSpPr>
          <p:nvPr/>
        </p:nvSpPr>
        <p:spPr bwMode="auto">
          <a:xfrm>
            <a:off x="323850" y="115888"/>
            <a:ext cx="8532813" cy="6337300"/>
          </a:xfrm>
          <a:prstGeom prst="verticalScroll">
            <a:avLst>
              <a:gd name="adj" fmla="val 12500"/>
            </a:avLst>
          </a:prstGeom>
          <a:noFill/>
          <a:ln>
            <a:noFill/>
          </a:ln>
          <a:effectLst/>
        </p:spPr>
        <p:txBody>
          <a:bodyPr wrap="none" anchor="ctr"/>
          <a:lstStyle/>
          <a:p>
            <a:pPr marL="457200" indent="-457200" algn="ctr">
              <a:lnSpc>
                <a:spcPct val="95000"/>
              </a:lnSpc>
              <a:spcBef>
                <a:spcPct val="35000"/>
              </a:spcBef>
              <a:defRPr/>
            </a:pPr>
            <a:r>
              <a:rPr lang="fr-FR" sz="3600">
                <a:solidFill>
                  <a:srgbClr val="993300"/>
                </a:solidFill>
                <a:effectLst>
                  <a:outerShdw blurRad="38100" dist="38100" dir="2700000" algn="tl">
                    <a:srgbClr val="C0C0C0"/>
                  </a:outerShdw>
                </a:effectLst>
                <a:latin typeface="Times New Roman" pitchFamily="18" charset="0"/>
                <a:cs typeface="Arial" charset="0"/>
              </a:rPr>
              <a:t>PROCEDURES POUR</a:t>
            </a:r>
          </a:p>
          <a:p>
            <a:pPr marL="457200" indent="-457200" algn="ctr">
              <a:lnSpc>
                <a:spcPct val="95000"/>
              </a:lnSpc>
              <a:spcBef>
                <a:spcPct val="35000"/>
              </a:spcBef>
              <a:defRPr/>
            </a:pPr>
            <a:r>
              <a:rPr lang="fr-FR" sz="3600">
                <a:solidFill>
                  <a:srgbClr val="993300"/>
                </a:solidFill>
                <a:effectLst>
                  <a:outerShdw blurRad="38100" dist="38100" dir="2700000" algn="tl">
                    <a:srgbClr val="C0C0C0"/>
                  </a:outerShdw>
                </a:effectLst>
                <a:latin typeface="Times New Roman" pitchFamily="18" charset="0"/>
                <a:cs typeface="Arial" charset="0"/>
              </a:rPr>
              <a:t> LA CREATION D</a:t>
            </a:r>
            <a:r>
              <a:rPr lang="fr-FR" sz="3600">
                <a:solidFill>
                  <a:srgbClr val="993300"/>
                </a:solidFill>
                <a:effectLst>
                  <a:outerShdw blurRad="38100" dist="38100" dir="2700000" algn="tl">
                    <a:srgbClr val="C0C0C0"/>
                  </a:outerShdw>
                </a:effectLst>
                <a:latin typeface="Tahoma"/>
                <a:cs typeface="Arial" charset="0"/>
              </a:rPr>
              <a:t>’</a:t>
            </a:r>
            <a:r>
              <a:rPr lang="fr-FR" sz="3600">
                <a:solidFill>
                  <a:srgbClr val="993300"/>
                </a:solidFill>
                <a:effectLst>
                  <a:outerShdw blurRad="38100" dist="38100" dir="2700000" algn="tl">
                    <a:srgbClr val="C0C0C0"/>
                  </a:outerShdw>
                </a:effectLst>
                <a:latin typeface="Times New Roman" pitchFamily="18" charset="0"/>
                <a:cs typeface="Arial" charset="0"/>
              </a:rPr>
              <a:t>ENTREPRISES</a:t>
            </a:r>
          </a:p>
        </p:txBody>
      </p:sp>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Espace réservé du numéro de diapositive 4">
            <a:extLst>
              <a:ext uri="{FF2B5EF4-FFF2-40B4-BE49-F238E27FC236}">
                <a16:creationId xmlns:a16="http://schemas.microsoft.com/office/drawing/2014/main" id="{29540D60-F8A1-4C42-83BE-16BF13770E8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5595ECA-1126-4616-A468-2428B15F7155}" type="slidenum">
              <a:rPr lang="fr-FR" altLang="en-US">
                <a:latin typeface="Arial Black" panose="020B0A04020102020204" pitchFamily="34" charset="0"/>
              </a:rPr>
              <a:pPr eaLnBrk="1" hangingPunct="1"/>
              <a:t>147</a:t>
            </a:fld>
            <a:endParaRPr lang="fr-FR" altLang="en-US">
              <a:latin typeface="Arial Black" panose="020B0A04020102020204" pitchFamily="34" charset="0"/>
            </a:endParaRPr>
          </a:p>
        </p:txBody>
      </p:sp>
      <p:sp>
        <p:nvSpPr>
          <p:cNvPr id="153603" name="AutoShape 2">
            <a:extLst>
              <a:ext uri="{FF2B5EF4-FFF2-40B4-BE49-F238E27FC236}">
                <a16:creationId xmlns:a16="http://schemas.microsoft.com/office/drawing/2014/main" id="{CC0AAAA3-92FA-44AF-AC17-35B60C771D83}"/>
              </a:ext>
            </a:extLst>
          </p:cNvPr>
          <p:cNvSpPr>
            <a:spLocks noChangeArrowheads="1"/>
          </p:cNvSpPr>
          <p:nvPr/>
        </p:nvSpPr>
        <p:spPr bwMode="auto">
          <a:xfrm>
            <a:off x="541338" y="628650"/>
            <a:ext cx="8351837"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ETABLISSEMENT DU</a:t>
            </a:r>
          </a:p>
          <a:p>
            <a:pPr algn="ctr" eaLnBrk="1" hangingPunct="1"/>
            <a:r>
              <a:rPr lang="fr-FR" altLang="en-US" sz="2400" b="1" i="1">
                <a:latin typeface="Times New Roman" panose="02020603050405020304" pitchFamily="18" charset="0"/>
              </a:rPr>
              <a:t>CERTIFICAT NEGATIF</a:t>
            </a:r>
          </a:p>
        </p:txBody>
      </p:sp>
      <p:sp>
        <p:nvSpPr>
          <p:cNvPr id="153604" name="AutoShape 3">
            <a:extLst>
              <a:ext uri="{FF2B5EF4-FFF2-40B4-BE49-F238E27FC236}">
                <a16:creationId xmlns:a16="http://schemas.microsoft.com/office/drawing/2014/main" id="{370C7B65-1BC7-473B-BB76-C4F176F0169B}"/>
              </a:ext>
            </a:extLst>
          </p:cNvPr>
          <p:cNvSpPr>
            <a:spLocks noChangeArrowheads="1"/>
          </p:cNvSpPr>
          <p:nvPr/>
        </p:nvSpPr>
        <p:spPr bwMode="auto">
          <a:xfrm>
            <a:off x="684213" y="1989138"/>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3605" name="AutoShape 4">
            <a:extLst>
              <a:ext uri="{FF2B5EF4-FFF2-40B4-BE49-F238E27FC236}">
                <a16:creationId xmlns:a16="http://schemas.microsoft.com/office/drawing/2014/main" id="{96792DA9-8052-497D-9767-3703B649CBAC}"/>
              </a:ext>
            </a:extLst>
          </p:cNvPr>
          <p:cNvSpPr>
            <a:spLocks noChangeArrowheads="1"/>
          </p:cNvSpPr>
          <p:nvPr/>
        </p:nvSpPr>
        <p:spPr bwMode="auto">
          <a:xfrm>
            <a:off x="608013" y="2903538"/>
            <a:ext cx="2808287" cy="1655762"/>
          </a:xfrm>
          <a:prstGeom prst="downArrowCallout">
            <a:avLst>
              <a:gd name="adj1" fmla="val 42402"/>
              <a:gd name="adj2" fmla="val 42402"/>
              <a:gd name="adj3" fmla="val 16667"/>
              <a:gd name="adj4" fmla="val 6666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SI DÉNOMINATION</a:t>
            </a:r>
          </a:p>
        </p:txBody>
      </p:sp>
      <p:sp>
        <p:nvSpPr>
          <p:cNvPr id="314373" name="AutoShape 5">
            <a:extLst>
              <a:ext uri="{FF2B5EF4-FFF2-40B4-BE49-F238E27FC236}">
                <a16:creationId xmlns:a16="http://schemas.microsoft.com/office/drawing/2014/main" id="{B5643826-1C0B-43FF-A8D5-1001084F3B38}"/>
              </a:ext>
            </a:extLst>
          </p:cNvPr>
          <p:cNvSpPr>
            <a:spLocks noChangeArrowheads="1"/>
          </p:cNvSpPr>
          <p:nvPr/>
        </p:nvSpPr>
        <p:spPr bwMode="auto">
          <a:xfrm>
            <a:off x="684213" y="4732338"/>
            <a:ext cx="8064500" cy="649287"/>
          </a:xfrm>
          <a:prstGeom prst="roundRect">
            <a:avLst>
              <a:gd name="adj" fmla="val 16667"/>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DEMANDE AUPRES DE L’OMPIC</a:t>
            </a:r>
          </a:p>
        </p:txBody>
      </p:sp>
      <p:sp>
        <p:nvSpPr>
          <p:cNvPr id="153607" name="AutoShape 6">
            <a:extLst>
              <a:ext uri="{FF2B5EF4-FFF2-40B4-BE49-F238E27FC236}">
                <a16:creationId xmlns:a16="http://schemas.microsoft.com/office/drawing/2014/main" id="{D17B97B9-281C-4733-80EC-41C376A47610}"/>
              </a:ext>
            </a:extLst>
          </p:cNvPr>
          <p:cNvSpPr>
            <a:spLocks noChangeArrowheads="1"/>
          </p:cNvSpPr>
          <p:nvPr/>
        </p:nvSpPr>
        <p:spPr bwMode="auto">
          <a:xfrm>
            <a:off x="5637213" y="1989138"/>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3608" name="AutoShape 7">
            <a:extLst>
              <a:ext uri="{FF2B5EF4-FFF2-40B4-BE49-F238E27FC236}">
                <a16:creationId xmlns:a16="http://schemas.microsoft.com/office/drawing/2014/main" id="{3F79B82D-EF8A-4588-9C6B-9F41DC975FFE}"/>
              </a:ext>
            </a:extLst>
          </p:cNvPr>
          <p:cNvSpPr>
            <a:spLocks noChangeArrowheads="1"/>
          </p:cNvSpPr>
          <p:nvPr/>
        </p:nvSpPr>
        <p:spPr bwMode="auto">
          <a:xfrm>
            <a:off x="5637213" y="2903538"/>
            <a:ext cx="2665412" cy="1655762"/>
          </a:xfrm>
          <a:prstGeom prst="downArrowCallout">
            <a:avLst>
              <a:gd name="adj1" fmla="val 40244"/>
              <a:gd name="adj2" fmla="val 40244"/>
              <a:gd name="adj3" fmla="val 16667"/>
              <a:gd name="adj4" fmla="val 6666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p:txBody>
      </p:sp>
      <p:sp>
        <p:nvSpPr>
          <p:cNvPr id="153609" name="AutoShape 9">
            <a:extLst>
              <a:ext uri="{FF2B5EF4-FFF2-40B4-BE49-F238E27FC236}">
                <a16:creationId xmlns:a16="http://schemas.microsoft.com/office/drawing/2014/main" id="{AD38FED6-1379-4165-B5D5-64734707C0E5}"/>
              </a:ext>
            </a:extLst>
          </p:cNvPr>
          <p:cNvSpPr>
            <a:spLocks noChangeArrowheads="1"/>
          </p:cNvSpPr>
          <p:nvPr/>
        </p:nvSpPr>
        <p:spPr bwMode="auto">
          <a:xfrm>
            <a:off x="228600" y="5516563"/>
            <a:ext cx="2133600" cy="669925"/>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r>
              <a:rPr lang="fr-FR" altLang="en-US" sz="2000">
                <a:solidFill>
                  <a:srgbClr val="FF0000"/>
                </a:solidFill>
                <a:latin typeface="Verdana" panose="020B0604030504040204" pitchFamily="34" charset="0"/>
              </a:rPr>
              <a:t>150 DH</a:t>
            </a:r>
            <a:endParaRPr lang="fr-FR" altLang="en-US" sz="2400">
              <a:latin typeface="Times New Roman" panose="02020603050405020304" pitchFamily="18" charset="0"/>
            </a:endParaRPr>
          </a:p>
        </p:txBody>
      </p:sp>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Espace réservé du numéro de diapositive 2">
            <a:extLst>
              <a:ext uri="{FF2B5EF4-FFF2-40B4-BE49-F238E27FC236}">
                <a16:creationId xmlns:a16="http://schemas.microsoft.com/office/drawing/2014/main" id="{54F744B3-9680-4785-A6B7-CE29B7F9F75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04213EF-8DEE-4335-84A9-613D5C07611F}" type="slidenum">
              <a:rPr lang="fr-FR" altLang="en-US">
                <a:latin typeface="Arial Black" panose="020B0A04020102020204" pitchFamily="34" charset="0"/>
              </a:rPr>
              <a:pPr eaLnBrk="1" hangingPunct="1"/>
              <a:t>148</a:t>
            </a:fld>
            <a:endParaRPr lang="fr-FR" altLang="en-US">
              <a:latin typeface="Arial Black" panose="020B0A04020102020204" pitchFamily="34" charset="0"/>
            </a:endParaRPr>
          </a:p>
        </p:txBody>
      </p:sp>
      <p:sp>
        <p:nvSpPr>
          <p:cNvPr id="154627" name="AutoShape 2">
            <a:extLst>
              <a:ext uri="{FF2B5EF4-FFF2-40B4-BE49-F238E27FC236}">
                <a16:creationId xmlns:a16="http://schemas.microsoft.com/office/drawing/2014/main" id="{2B6B714D-19C4-461C-927B-2A310A9094F3}"/>
              </a:ext>
            </a:extLst>
          </p:cNvPr>
          <p:cNvSpPr>
            <a:spLocks noChangeArrowheads="1"/>
          </p:cNvSpPr>
          <p:nvPr/>
        </p:nvSpPr>
        <p:spPr bwMode="auto">
          <a:xfrm>
            <a:off x="574675" y="638175"/>
            <a:ext cx="8351838"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ETABLISSEMENT DES</a:t>
            </a:r>
          </a:p>
          <a:p>
            <a:pPr algn="ctr" eaLnBrk="1" hangingPunct="1"/>
            <a:r>
              <a:rPr lang="fr-FR" altLang="en-US" sz="2400" b="1" i="1">
                <a:latin typeface="Times New Roman" panose="02020603050405020304" pitchFamily="18" charset="0"/>
              </a:rPr>
              <a:t>STATUTS</a:t>
            </a:r>
            <a:endParaRPr lang="fr-FR" altLang="en-US" sz="2400" b="1">
              <a:latin typeface="Times New Roman" panose="02020603050405020304" pitchFamily="18" charset="0"/>
            </a:endParaRPr>
          </a:p>
        </p:txBody>
      </p:sp>
      <p:sp>
        <p:nvSpPr>
          <p:cNvPr id="154628" name="AutoShape 3">
            <a:extLst>
              <a:ext uri="{FF2B5EF4-FFF2-40B4-BE49-F238E27FC236}">
                <a16:creationId xmlns:a16="http://schemas.microsoft.com/office/drawing/2014/main" id="{BF7CA3E3-8C30-494A-8DB1-287628309E82}"/>
              </a:ext>
            </a:extLst>
          </p:cNvPr>
          <p:cNvSpPr>
            <a:spLocks noChangeArrowheads="1"/>
          </p:cNvSpPr>
          <p:nvPr/>
        </p:nvSpPr>
        <p:spPr bwMode="auto">
          <a:xfrm>
            <a:off x="717550" y="2060575"/>
            <a:ext cx="2881313" cy="649288"/>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4629" name="AutoShape 4">
            <a:extLst>
              <a:ext uri="{FF2B5EF4-FFF2-40B4-BE49-F238E27FC236}">
                <a16:creationId xmlns:a16="http://schemas.microsoft.com/office/drawing/2014/main" id="{9C193982-4FF2-4CF0-8C3B-2A5412291C76}"/>
              </a:ext>
            </a:extLst>
          </p:cNvPr>
          <p:cNvSpPr>
            <a:spLocks noChangeArrowheads="1"/>
          </p:cNvSpPr>
          <p:nvPr/>
        </p:nvSpPr>
        <p:spPr bwMode="auto">
          <a:xfrm>
            <a:off x="5686425" y="2060575"/>
            <a:ext cx="3168650" cy="649288"/>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4630" name="AutoShape 5">
            <a:extLst>
              <a:ext uri="{FF2B5EF4-FFF2-40B4-BE49-F238E27FC236}">
                <a16:creationId xmlns:a16="http://schemas.microsoft.com/office/drawing/2014/main" id="{E2B9A937-E822-4D4B-8600-038E2E43337B}"/>
              </a:ext>
            </a:extLst>
          </p:cNvPr>
          <p:cNvSpPr>
            <a:spLocks noChangeArrowheads="1"/>
          </p:cNvSpPr>
          <p:nvPr/>
        </p:nvSpPr>
        <p:spPr bwMode="auto">
          <a:xfrm>
            <a:off x="5757863" y="3141663"/>
            <a:ext cx="3097212" cy="1584325"/>
          </a:xfrm>
          <a:prstGeom prst="downArrowCallout">
            <a:avLst>
              <a:gd name="adj1" fmla="val 48764"/>
              <a:gd name="adj2" fmla="val 48873"/>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TOUS LES CAS</a:t>
            </a:r>
          </a:p>
        </p:txBody>
      </p:sp>
      <p:sp>
        <p:nvSpPr>
          <p:cNvPr id="316422" name="Rectangle 6">
            <a:extLst>
              <a:ext uri="{FF2B5EF4-FFF2-40B4-BE49-F238E27FC236}">
                <a16:creationId xmlns:a16="http://schemas.microsoft.com/office/drawing/2014/main" id="{A2472FD8-3495-4153-8BDD-07A7FE4BC8F2}"/>
              </a:ext>
            </a:extLst>
          </p:cNvPr>
          <p:cNvSpPr>
            <a:spLocks noChangeArrowheads="1"/>
          </p:cNvSpPr>
          <p:nvPr/>
        </p:nvSpPr>
        <p:spPr bwMode="auto">
          <a:xfrm>
            <a:off x="7270750" y="4797425"/>
            <a:ext cx="1693863"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2400" b="1" i="1">
                <a:solidFill>
                  <a:srgbClr val="0000CC"/>
                </a:solidFill>
                <a:latin typeface="Times New Roman" pitchFamily="18" charset="0"/>
                <a:cs typeface="Arial" charset="0"/>
              </a:rPr>
              <a:t>Fiduciaire</a:t>
            </a:r>
          </a:p>
          <a:p>
            <a:pPr algn="ctr">
              <a:defRPr/>
            </a:pPr>
            <a:endParaRPr lang="fr-FR" sz="2400" b="1" i="1">
              <a:solidFill>
                <a:srgbClr val="0000CC"/>
              </a:solidFill>
              <a:latin typeface="Times New Roman" pitchFamily="18" charset="0"/>
              <a:cs typeface="Arial" charset="0"/>
            </a:endParaRPr>
          </a:p>
        </p:txBody>
      </p:sp>
      <p:sp>
        <p:nvSpPr>
          <p:cNvPr id="316423" name="Rectangle 7">
            <a:extLst>
              <a:ext uri="{FF2B5EF4-FFF2-40B4-BE49-F238E27FC236}">
                <a16:creationId xmlns:a16="http://schemas.microsoft.com/office/drawing/2014/main" id="{7DA668F1-C297-4DF7-B926-A37242F2E5CA}"/>
              </a:ext>
            </a:extLst>
          </p:cNvPr>
          <p:cNvSpPr>
            <a:spLocks noChangeArrowheads="1"/>
          </p:cNvSpPr>
          <p:nvPr/>
        </p:nvSpPr>
        <p:spPr bwMode="auto">
          <a:xfrm>
            <a:off x="5541963" y="4797425"/>
            <a:ext cx="1584325" cy="1081088"/>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Toute</a:t>
            </a:r>
          </a:p>
          <a:p>
            <a:pPr algn="ctr">
              <a:defRPr/>
            </a:pPr>
            <a:r>
              <a:rPr lang="fr-FR" sz="2400" b="1" i="1">
                <a:solidFill>
                  <a:schemeClr val="tx2"/>
                </a:solidFill>
                <a:latin typeface="Times New Roman" pitchFamily="18" charset="0"/>
                <a:cs typeface="Arial" charset="0"/>
              </a:rPr>
              <a:t> Personne</a:t>
            </a:r>
          </a:p>
          <a:p>
            <a:pPr algn="ctr">
              <a:defRPr/>
            </a:pPr>
            <a:r>
              <a:rPr lang="fr-FR" sz="2400" b="1" i="1">
                <a:solidFill>
                  <a:schemeClr val="tx2"/>
                </a:solidFill>
                <a:latin typeface="Times New Roman" pitchFamily="18" charset="0"/>
                <a:cs typeface="Arial" charset="0"/>
              </a:rPr>
              <a:t> SSP</a:t>
            </a:r>
          </a:p>
        </p:txBody>
      </p:sp>
      <p:sp>
        <p:nvSpPr>
          <p:cNvPr id="316424" name="Rectangle 8">
            <a:extLst>
              <a:ext uri="{FF2B5EF4-FFF2-40B4-BE49-F238E27FC236}">
                <a16:creationId xmlns:a16="http://schemas.microsoft.com/office/drawing/2014/main" id="{8C8EAE47-36FB-43DD-903B-A04FE4623C48}"/>
              </a:ext>
            </a:extLst>
          </p:cNvPr>
          <p:cNvSpPr>
            <a:spLocks noChangeArrowheads="1"/>
          </p:cNvSpPr>
          <p:nvPr/>
        </p:nvSpPr>
        <p:spPr bwMode="auto">
          <a:xfrm>
            <a:off x="7270750" y="5372100"/>
            <a:ext cx="1693863" cy="503238"/>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sz="2400" b="1" i="1">
                <a:solidFill>
                  <a:srgbClr val="0000CC"/>
                </a:solidFill>
                <a:latin typeface="Times New Roman" pitchFamily="18" charset="0"/>
                <a:cs typeface="Arial" charset="0"/>
              </a:rPr>
              <a:t>Notaire</a:t>
            </a:r>
          </a:p>
          <a:p>
            <a:pPr algn="ctr">
              <a:defRPr/>
            </a:pPr>
            <a:endParaRPr lang="fr-FR" sz="2400" b="1" i="1">
              <a:solidFill>
                <a:srgbClr val="0000CC"/>
              </a:solidFill>
              <a:latin typeface="Times New Roman" pitchFamily="18" charset="0"/>
              <a:cs typeface="Arial" charset="0"/>
            </a:endParaRPr>
          </a:p>
        </p:txBody>
      </p:sp>
      <p:sp>
        <p:nvSpPr>
          <p:cNvPr id="154634" name="AutoShape 10">
            <a:extLst>
              <a:ext uri="{FF2B5EF4-FFF2-40B4-BE49-F238E27FC236}">
                <a16:creationId xmlns:a16="http://schemas.microsoft.com/office/drawing/2014/main" id="{3BDAD6A0-9CE5-42E3-935E-DB66BC658754}"/>
              </a:ext>
            </a:extLst>
          </p:cNvPr>
          <p:cNvSpPr>
            <a:spLocks noChangeArrowheads="1"/>
          </p:cNvSpPr>
          <p:nvPr/>
        </p:nvSpPr>
        <p:spPr bwMode="auto">
          <a:xfrm>
            <a:off x="334963" y="5008563"/>
            <a:ext cx="2895600" cy="1066800"/>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buFontTx/>
              <a:buChar char="•"/>
            </a:pPr>
            <a:r>
              <a:rPr lang="fr-FR" altLang="en-US" sz="2000">
                <a:solidFill>
                  <a:srgbClr val="FF0000"/>
                </a:solidFill>
                <a:latin typeface="Verdana" panose="020B0604030504040204" pitchFamily="34" charset="0"/>
              </a:rPr>
              <a:t>Honoraires</a:t>
            </a:r>
          </a:p>
          <a:p>
            <a:pPr eaLnBrk="1" hangingPunct="1">
              <a:buFontTx/>
              <a:buChar char="•"/>
            </a:pPr>
            <a:r>
              <a:rPr lang="fr-FR" altLang="en-US" sz="2000">
                <a:solidFill>
                  <a:srgbClr val="FF0000"/>
                </a:solidFill>
                <a:latin typeface="Verdana" panose="020B0604030504040204" pitchFamily="34" charset="0"/>
              </a:rPr>
              <a:t>20 Dh/feuille</a:t>
            </a:r>
            <a:endParaRPr lang="fr-FR" altLang="en-US" sz="2400">
              <a:latin typeface="Times New Roman" panose="02020603050405020304" pitchFamily="18" charset="0"/>
            </a:endParaRPr>
          </a:p>
        </p:txBody>
      </p:sp>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Espace réservé du numéro de diapositive 2">
            <a:extLst>
              <a:ext uri="{FF2B5EF4-FFF2-40B4-BE49-F238E27FC236}">
                <a16:creationId xmlns:a16="http://schemas.microsoft.com/office/drawing/2014/main" id="{5824C637-E702-47EA-8AAE-D519CE3E73A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E046586-7148-47E5-9806-EE247E5916A6}" type="slidenum">
              <a:rPr lang="fr-FR" altLang="en-US">
                <a:latin typeface="Arial Black" panose="020B0A04020102020204" pitchFamily="34" charset="0"/>
              </a:rPr>
              <a:pPr eaLnBrk="1" hangingPunct="1"/>
              <a:t>149</a:t>
            </a:fld>
            <a:endParaRPr lang="fr-FR" altLang="en-US">
              <a:latin typeface="Arial Black" panose="020B0A04020102020204" pitchFamily="34" charset="0"/>
            </a:endParaRPr>
          </a:p>
        </p:txBody>
      </p:sp>
      <p:sp>
        <p:nvSpPr>
          <p:cNvPr id="155651" name="AutoShape 2">
            <a:extLst>
              <a:ext uri="{FF2B5EF4-FFF2-40B4-BE49-F238E27FC236}">
                <a16:creationId xmlns:a16="http://schemas.microsoft.com/office/drawing/2014/main" id="{EF211626-8AA3-474E-9CC1-58E2C5E777B4}"/>
              </a:ext>
            </a:extLst>
          </p:cNvPr>
          <p:cNvSpPr>
            <a:spLocks noChangeArrowheads="1"/>
          </p:cNvSpPr>
          <p:nvPr/>
        </p:nvSpPr>
        <p:spPr bwMode="auto">
          <a:xfrm>
            <a:off x="830263" y="2205038"/>
            <a:ext cx="2879725"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5652" name="AutoShape 3">
            <a:extLst>
              <a:ext uri="{FF2B5EF4-FFF2-40B4-BE49-F238E27FC236}">
                <a16:creationId xmlns:a16="http://schemas.microsoft.com/office/drawing/2014/main" id="{AF732D52-DE10-4A43-8D93-701E1E204CB1}"/>
              </a:ext>
            </a:extLst>
          </p:cNvPr>
          <p:cNvSpPr>
            <a:spLocks noChangeArrowheads="1"/>
          </p:cNvSpPr>
          <p:nvPr/>
        </p:nvSpPr>
        <p:spPr bwMode="auto">
          <a:xfrm>
            <a:off x="5726113" y="2205038"/>
            <a:ext cx="2952750"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5653" name="AutoShape 4">
            <a:extLst>
              <a:ext uri="{FF2B5EF4-FFF2-40B4-BE49-F238E27FC236}">
                <a16:creationId xmlns:a16="http://schemas.microsoft.com/office/drawing/2014/main" id="{60464ED2-CF7F-4775-9AB0-F9855B9706B8}"/>
              </a:ext>
            </a:extLst>
          </p:cNvPr>
          <p:cNvSpPr>
            <a:spLocks noChangeArrowheads="1"/>
          </p:cNvSpPr>
          <p:nvPr/>
        </p:nvSpPr>
        <p:spPr bwMode="auto">
          <a:xfrm>
            <a:off x="541338" y="620713"/>
            <a:ext cx="8351837" cy="1439862"/>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                BLOCAGE DU               </a:t>
            </a:r>
          </a:p>
          <a:p>
            <a:pPr algn="ctr" eaLnBrk="1" hangingPunct="1"/>
            <a:r>
              <a:rPr lang="fr-FR" altLang="en-US" sz="2400" b="1" i="1">
                <a:solidFill>
                  <a:schemeClr val="tx2"/>
                </a:solidFill>
                <a:latin typeface="Times New Roman" panose="02020603050405020304" pitchFamily="18" charset="0"/>
              </a:rPr>
              <a:t>CAPITAL SOCIAL</a:t>
            </a:r>
          </a:p>
          <a:p>
            <a:pPr algn="ctr" eaLnBrk="1" hangingPunct="1"/>
            <a:r>
              <a:rPr lang="fr-FR" altLang="en-US" sz="2400" b="1" i="1">
                <a:solidFill>
                  <a:schemeClr val="tx2"/>
                </a:solidFill>
                <a:latin typeface="Times New Roman" panose="02020603050405020304" pitchFamily="18" charset="0"/>
              </a:rPr>
              <a:t>LIBERE</a:t>
            </a:r>
          </a:p>
          <a:p>
            <a:pPr algn="ctr" eaLnBrk="1" hangingPunct="1"/>
            <a:endParaRPr lang="fr-FR" altLang="en-US" sz="2400" b="1" i="1">
              <a:solidFill>
                <a:schemeClr val="tx2"/>
              </a:solidFill>
              <a:latin typeface="Times New Roman" panose="02020603050405020304" pitchFamily="18" charset="0"/>
            </a:endParaRPr>
          </a:p>
        </p:txBody>
      </p:sp>
      <p:sp>
        <p:nvSpPr>
          <p:cNvPr id="155654" name="AutoShape 5">
            <a:extLst>
              <a:ext uri="{FF2B5EF4-FFF2-40B4-BE49-F238E27FC236}">
                <a16:creationId xmlns:a16="http://schemas.microsoft.com/office/drawing/2014/main" id="{FB025CBC-A809-4F1A-9105-71A242847682}"/>
              </a:ext>
            </a:extLst>
          </p:cNvPr>
          <p:cNvSpPr>
            <a:spLocks noChangeArrowheads="1"/>
          </p:cNvSpPr>
          <p:nvPr/>
        </p:nvSpPr>
        <p:spPr bwMode="auto">
          <a:xfrm>
            <a:off x="5797550" y="2997200"/>
            <a:ext cx="2808288" cy="1584325"/>
          </a:xfrm>
          <a:prstGeom prst="downArrowCallout">
            <a:avLst>
              <a:gd name="adj1" fmla="val 47202"/>
              <a:gd name="adj2" fmla="val 44314"/>
              <a:gd name="adj3" fmla="val 18736"/>
              <a:gd name="adj4" fmla="val 7334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SA    SARL</a:t>
            </a:r>
          </a:p>
        </p:txBody>
      </p:sp>
      <p:sp>
        <p:nvSpPr>
          <p:cNvPr id="320518" name="Rectangle 6">
            <a:extLst>
              <a:ext uri="{FF2B5EF4-FFF2-40B4-BE49-F238E27FC236}">
                <a16:creationId xmlns:a16="http://schemas.microsoft.com/office/drawing/2014/main" id="{D56D1079-CF52-485D-BB66-63F18DB24E37}"/>
              </a:ext>
            </a:extLst>
          </p:cNvPr>
          <p:cNvSpPr>
            <a:spLocks noChangeArrowheads="1"/>
          </p:cNvSpPr>
          <p:nvPr/>
        </p:nvSpPr>
        <p:spPr bwMode="auto">
          <a:xfrm>
            <a:off x="5870575" y="4797425"/>
            <a:ext cx="2735263" cy="1511300"/>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rgbClr val="0000CC"/>
                </a:solidFill>
                <a:latin typeface="Times New Roman" pitchFamily="18" charset="0"/>
                <a:cs typeface="Arial" charset="0"/>
              </a:rPr>
              <a:t>Attestation</a:t>
            </a:r>
          </a:p>
          <a:p>
            <a:pPr algn="ctr">
              <a:defRPr/>
            </a:pPr>
            <a:r>
              <a:rPr lang="fr-FR" sz="2400" b="1" i="1">
                <a:solidFill>
                  <a:srgbClr val="0000CC"/>
                </a:solidFill>
                <a:latin typeface="Times New Roman" pitchFamily="18" charset="0"/>
                <a:cs typeface="Arial" charset="0"/>
              </a:rPr>
              <a:t> de Blocage</a:t>
            </a:r>
            <a:r>
              <a:rPr lang="fr-FR" sz="2400">
                <a:latin typeface="Times New Roman" pitchFamily="18" charset="0"/>
                <a:cs typeface="Arial" charset="0"/>
              </a:rPr>
              <a:t> </a:t>
            </a:r>
          </a:p>
          <a:p>
            <a:pPr algn="ctr">
              <a:defRPr/>
            </a:pPr>
            <a:r>
              <a:rPr lang="fr-FR" sz="2400" b="1" i="1">
                <a:solidFill>
                  <a:srgbClr val="0000CC"/>
                </a:solidFill>
                <a:latin typeface="Times New Roman" pitchFamily="18" charset="0"/>
                <a:cs typeface="Arial" charset="0"/>
              </a:rPr>
              <a:t>auprès </a:t>
            </a:r>
          </a:p>
          <a:p>
            <a:pPr algn="ctr">
              <a:defRPr/>
            </a:pPr>
            <a:r>
              <a:rPr lang="fr-FR" sz="2400" b="1" i="1">
                <a:solidFill>
                  <a:srgbClr val="0000CC"/>
                </a:solidFill>
                <a:latin typeface="Times New Roman" pitchFamily="18" charset="0"/>
                <a:cs typeface="Arial" charset="0"/>
              </a:rPr>
              <a:t>d’une</a:t>
            </a:r>
            <a:r>
              <a:rPr lang="fr-FR" sz="2400">
                <a:latin typeface="Times New Roman" pitchFamily="18" charset="0"/>
                <a:cs typeface="Arial" charset="0"/>
              </a:rPr>
              <a:t> </a:t>
            </a:r>
            <a:r>
              <a:rPr lang="fr-FR" sz="2400" b="1" i="1">
                <a:solidFill>
                  <a:srgbClr val="0000CC"/>
                </a:solidFill>
                <a:latin typeface="Times New Roman" pitchFamily="18" charset="0"/>
                <a:cs typeface="Arial" charset="0"/>
              </a:rPr>
              <a:t>Banque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u numéro de diapositive 4">
            <a:extLst>
              <a:ext uri="{FF2B5EF4-FFF2-40B4-BE49-F238E27FC236}">
                <a16:creationId xmlns:a16="http://schemas.microsoft.com/office/drawing/2014/main" id="{1F95E9A2-33FA-4283-8111-E15517F07E5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BC7B2B3-2185-44E0-B0F1-33C6835D5CBF}" type="slidenum">
              <a:rPr lang="fr-FR" altLang="en-US">
                <a:latin typeface="Arial Black" panose="020B0A04020102020204" pitchFamily="34" charset="0"/>
              </a:rPr>
              <a:pPr eaLnBrk="1" hangingPunct="1"/>
              <a:t>15</a:t>
            </a:fld>
            <a:endParaRPr lang="fr-FR" altLang="en-US">
              <a:latin typeface="Arial Black" panose="020B0A04020102020204" pitchFamily="34" charset="0"/>
            </a:endParaRPr>
          </a:p>
        </p:txBody>
      </p:sp>
      <p:sp>
        <p:nvSpPr>
          <p:cNvPr id="145412" name="AutoShape 4">
            <a:extLst>
              <a:ext uri="{FF2B5EF4-FFF2-40B4-BE49-F238E27FC236}">
                <a16:creationId xmlns:a16="http://schemas.microsoft.com/office/drawing/2014/main" id="{29FC50C2-DAC0-4B79-A24C-C9EFFB188B7E}"/>
              </a:ext>
            </a:extLst>
          </p:cNvPr>
          <p:cNvSpPr>
            <a:spLocks noChangeArrowheads="1"/>
          </p:cNvSpPr>
          <p:nvPr/>
        </p:nvSpPr>
        <p:spPr bwMode="auto">
          <a:xfrm>
            <a:off x="539750" y="995363"/>
            <a:ext cx="8077200" cy="4724400"/>
          </a:xfrm>
          <a:prstGeom prst="flowChartAlternateProcess">
            <a:avLst/>
          </a:prstGeom>
          <a:noFill/>
          <a:ln w="9525">
            <a:solidFill>
              <a:schemeClr val="tx1"/>
            </a:solidFill>
            <a:miter lim="800000"/>
            <a:headEnd/>
            <a:tailEnd/>
          </a:ln>
          <a:effectLst/>
        </p:spPr>
        <p:txBody>
          <a:bodyPr wrap="none" anchor="ctr"/>
          <a:lstStyle/>
          <a:p>
            <a:pPr marL="457200" indent="-457200" algn="ctr">
              <a:defRPr/>
            </a:pPr>
            <a:r>
              <a:rPr lang="fr-FR" sz="3600">
                <a:solidFill>
                  <a:srgbClr val="993300"/>
                </a:solidFill>
                <a:effectLst>
                  <a:outerShdw blurRad="38100" dist="38100" dir="2700000" algn="tl">
                    <a:srgbClr val="C0C0C0"/>
                  </a:outerShdw>
                </a:effectLst>
                <a:latin typeface="Times New Roman" pitchFamily="18" charset="0"/>
                <a:cs typeface="Arial" charset="0"/>
              </a:rPr>
              <a:t>ÉTUDE COMMERCIALE</a:t>
            </a:r>
          </a:p>
        </p:txBody>
      </p:sp>
    </p:spTree>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Espace réservé du numéro de diapositive 2">
            <a:extLst>
              <a:ext uri="{FF2B5EF4-FFF2-40B4-BE49-F238E27FC236}">
                <a16:creationId xmlns:a16="http://schemas.microsoft.com/office/drawing/2014/main" id="{2FE4C5C9-EA28-4FE4-8247-51471F9909C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A106EE1-8A89-475D-AB96-D6BD5344C063}" type="slidenum">
              <a:rPr lang="fr-FR" altLang="en-US">
                <a:latin typeface="Arial Black" panose="020B0A04020102020204" pitchFamily="34" charset="0"/>
              </a:rPr>
              <a:pPr eaLnBrk="1" hangingPunct="1"/>
              <a:t>150</a:t>
            </a:fld>
            <a:endParaRPr lang="fr-FR" altLang="en-US">
              <a:latin typeface="Arial Black" panose="020B0A04020102020204" pitchFamily="34" charset="0"/>
            </a:endParaRPr>
          </a:p>
        </p:txBody>
      </p:sp>
      <p:sp>
        <p:nvSpPr>
          <p:cNvPr id="156675" name="AutoShape 2">
            <a:extLst>
              <a:ext uri="{FF2B5EF4-FFF2-40B4-BE49-F238E27FC236}">
                <a16:creationId xmlns:a16="http://schemas.microsoft.com/office/drawing/2014/main" id="{F397AAC8-93DA-4FFE-9490-EF37C136D565}"/>
              </a:ext>
            </a:extLst>
          </p:cNvPr>
          <p:cNvSpPr>
            <a:spLocks noChangeArrowheads="1"/>
          </p:cNvSpPr>
          <p:nvPr/>
        </p:nvSpPr>
        <p:spPr bwMode="auto">
          <a:xfrm>
            <a:off x="757238" y="1935163"/>
            <a:ext cx="30972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6676" name="AutoShape 3">
            <a:extLst>
              <a:ext uri="{FF2B5EF4-FFF2-40B4-BE49-F238E27FC236}">
                <a16:creationId xmlns:a16="http://schemas.microsoft.com/office/drawing/2014/main" id="{1AC8DDA4-83F3-42D8-A1DF-827D6F457C00}"/>
              </a:ext>
            </a:extLst>
          </p:cNvPr>
          <p:cNvSpPr>
            <a:spLocks noChangeArrowheads="1"/>
          </p:cNvSpPr>
          <p:nvPr/>
        </p:nvSpPr>
        <p:spPr bwMode="auto">
          <a:xfrm>
            <a:off x="541338" y="638175"/>
            <a:ext cx="8351837" cy="1152525"/>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Dépôt des actes et formalités </a:t>
            </a:r>
          </a:p>
          <a:p>
            <a:pPr algn="ctr" eaLnBrk="1" hangingPunct="1"/>
            <a:r>
              <a:rPr lang="fr-FR" altLang="en-US" sz="2400" b="1" i="1">
                <a:solidFill>
                  <a:schemeClr val="tx2"/>
                </a:solidFill>
                <a:latin typeface="Times New Roman" panose="02020603050405020304" pitchFamily="18" charset="0"/>
              </a:rPr>
              <a:t>d’enregistrement</a:t>
            </a:r>
          </a:p>
        </p:txBody>
      </p:sp>
      <p:sp>
        <p:nvSpPr>
          <p:cNvPr id="156677" name="AutoShape 4">
            <a:extLst>
              <a:ext uri="{FF2B5EF4-FFF2-40B4-BE49-F238E27FC236}">
                <a16:creationId xmlns:a16="http://schemas.microsoft.com/office/drawing/2014/main" id="{2BCC7BD5-5BA5-4588-B120-45E124418A54}"/>
              </a:ext>
            </a:extLst>
          </p:cNvPr>
          <p:cNvSpPr>
            <a:spLocks noChangeArrowheads="1"/>
          </p:cNvSpPr>
          <p:nvPr/>
        </p:nvSpPr>
        <p:spPr bwMode="auto">
          <a:xfrm>
            <a:off x="5870575" y="1935163"/>
            <a:ext cx="2808288"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6678" name="AutoShape 5">
            <a:extLst>
              <a:ext uri="{FF2B5EF4-FFF2-40B4-BE49-F238E27FC236}">
                <a16:creationId xmlns:a16="http://schemas.microsoft.com/office/drawing/2014/main" id="{FBE86D7B-4E54-4736-89C7-8379F64BC5F6}"/>
              </a:ext>
            </a:extLst>
          </p:cNvPr>
          <p:cNvSpPr>
            <a:spLocks noChangeArrowheads="1"/>
          </p:cNvSpPr>
          <p:nvPr/>
        </p:nvSpPr>
        <p:spPr bwMode="auto">
          <a:xfrm>
            <a:off x="5942013" y="3086100"/>
            <a:ext cx="2808287" cy="1512888"/>
          </a:xfrm>
          <a:prstGeom prst="downArrowCallout">
            <a:avLst>
              <a:gd name="adj1" fmla="val 38517"/>
              <a:gd name="adj2" fmla="val 4640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SA SARL  SNC  SCS</a:t>
            </a:r>
          </a:p>
        </p:txBody>
      </p:sp>
      <p:sp>
        <p:nvSpPr>
          <p:cNvPr id="326662" name="Rectangle 6">
            <a:extLst>
              <a:ext uri="{FF2B5EF4-FFF2-40B4-BE49-F238E27FC236}">
                <a16:creationId xmlns:a16="http://schemas.microsoft.com/office/drawing/2014/main" id="{F307DAB7-7C45-43C1-AD55-F5C1776A97D3}"/>
              </a:ext>
            </a:extLst>
          </p:cNvPr>
          <p:cNvSpPr>
            <a:spLocks noChangeArrowheads="1"/>
          </p:cNvSpPr>
          <p:nvPr/>
        </p:nvSpPr>
        <p:spPr bwMode="auto">
          <a:xfrm>
            <a:off x="6086475" y="4886325"/>
            <a:ext cx="2592388" cy="1081088"/>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Enregistrement </a:t>
            </a:r>
          </a:p>
          <a:p>
            <a:pPr algn="ctr">
              <a:defRPr/>
            </a:pPr>
            <a:r>
              <a:rPr lang="fr-FR" sz="2400" b="1" i="1">
                <a:solidFill>
                  <a:schemeClr val="tx2"/>
                </a:solidFill>
                <a:latin typeface="Times New Roman" pitchFamily="18" charset="0"/>
                <a:cs typeface="Arial" charset="0"/>
              </a:rPr>
              <a:t>&amp; timbre</a:t>
            </a:r>
          </a:p>
        </p:txBody>
      </p:sp>
      <p:sp>
        <p:nvSpPr>
          <p:cNvPr id="156680" name="AutoShape 8">
            <a:extLst>
              <a:ext uri="{FF2B5EF4-FFF2-40B4-BE49-F238E27FC236}">
                <a16:creationId xmlns:a16="http://schemas.microsoft.com/office/drawing/2014/main" id="{A2D4CE70-C11E-4661-B2B1-1AABA0963CB5}"/>
              </a:ext>
            </a:extLst>
          </p:cNvPr>
          <p:cNvSpPr>
            <a:spLocks noChangeArrowheads="1"/>
          </p:cNvSpPr>
          <p:nvPr/>
        </p:nvSpPr>
        <p:spPr bwMode="auto">
          <a:xfrm>
            <a:off x="374650" y="4949825"/>
            <a:ext cx="3657600" cy="1143000"/>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buFontTx/>
              <a:buChar char="•"/>
            </a:pPr>
            <a:r>
              <a:rPr lang="fr-FR" altLang="en-US" sz="1600">
                <a:solidFill>
                  <a:srgbClr val="FF0000"/>
                </a:solidFill>
                <a:latin typeface="Verdana" panose="020B0604030504040204" pitchFamily="34" charset="0"/>
              </a:rPr>
              <a:t>0.5% du capital,min 1000 DH</a:t>
            </a:r>
          </a:p>
          <a:p>
            <a:pPr eaLnBrk="1" hangingPunct="1">
              <a:buFontTx/>
              <a:buChar char="•"/>
            </a:pPr>
            <a:r>
              <a:rPr lang="fr-FR" altLang="en-US" sz="1600">
                <a:solidFill>
                  <a:srgbClr val="FF0000"/>
                </a:solidFill>
                <a:latin typeface="Verdana" panose="020B0604030504040204" pitchFamily="34" charset="0"/>
              </a:rPr>
              <a:t>PV nomination : 50 DH</a:t>
            </a:r>
          </a:p>
          <a:p>
            <a:pPr eaLnBrk="1" hangingPunct="1">
              <a:buFontTx/>
              <a:buChar char="•"/>
            </a:pPr>
            <a:r>
              <a:rPr lang="fr-FR" altLang="en-US" sz="1600">
                <a:solidFill>
                  <a:srgbClr val="FF0000"/>
                </a:solidFill>
                <a:latin typeface="Verdana" panose="020B0604030504040204" pitchFamily="34" charset="0"/>
              </a:rPr>
              <a:t>Contrat de bail : 300 DH</a:t>
            </a:r>
          </a:p>
        </p:txBody>
      </p:sp>
    </p:spTree>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Espace réservé du numéro de diapositive 2">
            <a:extLst>
              <a:ext uri="{FF2B5EF4-FFF2-40B4-BE49-F238E27FC236}">
                <a16:creationId xmlns:a16="http://schemas.microsoft.com/office/drawing/2014/main" id="{DE3C05CD-21BA-42D0-BE24-0021FF57479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D17D4AA-6DC8-491C-9349-B005D1E9046A}" type="slidenum">
              <a:rPr lang="fr-FR" altLang="en-US">
                <a:latin typeface="Arial Black" panose="020B0A04020102020204" pitchFamily="34" charset="0"/>
              </a:rPr>
              <a:pPr eaLnBrk="1" hangingPunct="1"/>
              <a:t>151</a:t>
            </a:fld>
            <a:endParaRPr lang="fr-FR" altLang="en-US">
              <a:latin typeface="Arial Black" panose="020B0A04020102020204" pitchFamily="34" charset="0"/>
            </a:endParaRPr>
          </a:p>
        </p:txBody>
      </p:sp>
      <p:sp>
        <p:nvSpPr>
          <p:cNvPr id="157699" name="AutoShape 2">
            <a:extLst>
              <a:ext uri="{FF2B5EF4-FFF2-40B4-BE49-F238E27FC236}">
                <a16:creationId xmlns:a16="http://schemas.microsoft.com/office/drawing/2014/main" id="{938302EF-2129-4BBC-8C73-3DFED626F277}"/>
              </a:ext>
            </a:extLst>
          </p:cNvPr>
          <p:cNvSpPr>
            <a:spLocks noChangeArrowheads="1"/>
          </p:cNvSpPr>
          <p:nvPr/>
        </p:nvSpPr>
        <p:spPr bwMode="auto">
          <a:xfrm>
            <a:off x="1117600" y="1916113"/>
            <a:ext cx="2951163"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7700" name="AutoShape 3">
            <a:extLst>
              <a:ext uri="{FF2B5EF4-FFF2-40B4-BE49-F238E27FC236}">
                <a16:creationId xmlns:a16="http://schemas.microsoft.com/office/drawing/2014/main" id="{DB95976D-5F81-47BA-A55B-A3A0519094E0}"/>
              </a:ext>
            </a:extLst>
          </p:cNvPr>
          <p:cNvSpPr>
            <a:spLocks noChangeArrowheads="1"/>
          </p:cNvSpPr>
          <p:nvPr/>
        </p:nvSpPr>
        <p:spPr bwMode="auto">
          <a:xfrm>
            <a:off x="612775" y="619125"/>
            <a:ext cx="8351838" cy="1152525"/>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DEPOT  DES</a:t>
            </a:r>
          </a:p>
          <a:p>
            <a:pPr algn="ctr" eaLnBrk="1" hangingPunct="1"/>
            <a:r>
              <a:rPr lang="fr-FR" altLang="en-US" sz="2400" b="1" i="1">
                <a:solidFill>
                  <a:schemeClr val="tx2"/>
                </a:solidFill>
                <a:latin typeface="Times New Roman" panose="02020603050405020304" pitchFamily="18" charset="0"/>
              </a:rPr>
              <a:t>STATUTS</a:t>
            </a:r>
          </a:p>
        </p:txBody>
      </p:sp>
      <p:sp>
        <p:nvSpPr>
          <p:cNvPr id="157701" name="AutoShape 4">
            <a:extLst>
              <a:ext uri="{FF2B5EF4-FFF2-40B4-BE49-F238E27FC236}">
                <a16:creationId xmlns:a16="http://schemas.microsoft.com/office/drawing/2014/main" id="{81824C27-3D9E-41C4-8E45-38C99B7CB302}"/>
              </a:ext>
            </a:extLst>
          </p:cNvPr>
          <p:cNvSpPr>
            <a:spLocks noChangeArrowheads="1"/>
          </p:cNvSpPr>
          <p:nvPr/>
        </p:nvSpPr>
        <p:spPr bwMode="auto">
          <a:xfrm>
            <a:off x="5653088" y="1987550"/>
            <a:ext cx="2952750" cy="649288"/>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7702" name="AutoShape 5">
            <a:extLst>
              <a:ext uri="{FF2B5EF4-FFF2-40B4-BE49-F238E27FC236}">
                <a16:creationId xmlns:a16="http://schemas.microsoft.com/office/drawing/2014/main" id="{C10A794B-A18F-475C-A580-98DDFDA8280D}"/>
              </a:ext>
            </a:extLst>
          </p:cNvPr>
          <p:cNvSpPr>
            <a:spLocks noChangeArrowheads="1"/>
          </p:cNvSpPr>
          <p:nvPr/>
        </p:nvSpPr>
        <p:spPr bwMode="auto">
          <a:xfrm>
            <a:off x="5726113" y="3067050"/>
            <a:ext cx="2879725" cy="1512888"/>
          </a:xfrm>
          <a:prstGeom prst="downArrowCallout">
            <a:avLst>
              <a:gd name="adj1" fmla="val 39497"/>
              <a:gd name="adj2" fmla="val 47587"/>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332806" name="Rectangle 6">
            <a:extLst>
              <a:ext uri="{FF2B5EF4-FFF2-40B4-BE49-F238E27FC236}">
                <a16:creationId xmlns:a16="http://schemas.microsoft.com/office/drawing/2014/main" id="{B697DA0C-00EB-4C8C-9CD9-A2B43A39ADBC}"/>
              </a:ext>
            </a:extLst>
          </p:cNvPr>
          <p:cNvSpPr>
            <a:spLocks noChangeArrowheads="1"/>
          </p:cNvSpPr>
          <p:nvPr/>
        </p:nvSpPr>
        <p:spPr bwMode="auto">
          <a:xfrm>
            <a:off x="5581650" y="4940300"/>
            <a:ext cx="3095625" cy="11525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Greffe</a:t>
            </a:r>
          </a:p>
          <a:p>
            <a:pPr algn="ctr">
              <a:defRPr/>
            </a:pPr>
            <a:r>
              <a:rPr lang="fr-FR" sz="2400" b="1" i="1">
                <a:solidFill>
                  <a:schemeClr val="tx2"/>
                </a:solidFill>
                <a:latin typeface="Times New Roman" pitchFamily="18" charset="0"/>
                <a:cs typeface="Arial" charset="0"/>
              </a:rPr>
              <a:t> du tribunal </a:t>
            </a:r>
          </a:p>
          <a:p>
            <a:pPr algn="ctr">
              <a:defRPr/>
            </a:pPr>
            <a:r>
              <a:rPr lang="fr-FR" sz="2400" b="1" i="1">
                <a:solidFill>
                  <a:schemeClr val="tx2"/>
                </a:solidFill>
                <a:latin typeface="Times New Roman" pitchFamily="18" charset="0"/>
                <a:cs typeface="Arial" charset="0"/>
              </a:rPr>
              <a:t>de commerce</a:t>
            </a:r>
          </a:p>
        </p:txBody>
      </p:sp>
      <p:sp>
        <p:nvSpPr>
          <p:cNvPr id="157704" name="AutoShape 8">
            <a:extLst>
              <a:ext uri="{FF2B5EF4-FFF2-40B4-BE49-F238E27FC236}">
                <a16:creationId xmlns:a16="http://schemas.microsoft.com/office/drawing/2014/main" id="{A0B02611-C819-40FB-BAAA-A59C91000385}"/>
              </a:ext>
            </a:extLst>
          </p:cNvPr>
          <p:cNvSpPr>
            <a:spLocks noChangeArrowheads="1"/>
          </p:cNvSpPr>
          <p:nvPr/>
        </p:nvSpPr>
        <p:spPr bwMode="auto">
          <a:xfrm>
            <a:off x="674688" y="5006975"/>
            <a:ext cx="2133600" cy="762000"/>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r>
              <a:rPr lang="fr-FR" altLang="en-US">
                <a:solidFill>
                  <a:srgbClr val="FF0000"/>
                </a:solidFill>
                <a:latin typeface="Verdana" panose="020B0604030504040204" pitchFamily="34" charset="0"/>
              </a:rPr>
              <a:t>200 DH</a:t>
            </a:r>
            <a:endParaRPr lang="fr-FR" altLang="en-US" sz="2400">
              <a:latin typeface="Times New Roman" panose="02020603050405020304" pitchFamily="18" charset="0"/>
            </a:endParaRPr>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Espace réservé du numéro de diapositive 2">
            <a:extLst>
              <a:ext uri="{FF2B5EF4-FFF2-40B4-BE49-F238E27FC236}">
                <a16:creationId xmlns:a16="http://schemas.microsoft.com/office/drawing/2014/main" id="{68F5A849-CE3D-4051-9BEA-C090D34CB10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F5DDE5-F964-44EB-9488-D579EB7E9CA2}" type="slidenum">
              <a:rPr lang="fr-FR" altLang="en-US">
                <a:latin typeface="Arial Black" panose="020B0A04020102020204" pitchFamily="34" charset="0"/>
              </a:rPr>
              <a:pPr eaLnBrk="1" hangingPunct="1"/>
              <a:t>152</a:t>
            </a:fld>
            <a:endParaRPr lang="fr-FR" altLang="en-US">
              <a:latin typeface="Arial Black" panose="020B0A04020102020204" pitchFamily="34" charset="0"/>
            </a:endParaRPr>
          </a:p>
        </p:txBody>
      </p:sp>
      <p:sp>
        <p:nvSpPr>
          <p:cNvPr id="158723" name="AutoShape 2">
            <a:extLst>
              <a:ext uri="{FF2B5EF4-FFF2-40B4-BE49-F238E27FC236}">
                <a16:creationId xmlns:a16="http://schemas.microsoft.com/office/drawing/2014/main" id="{7FEA40C4-12AF-4E08-BF05-D698393770F8}"/>
              </a:ext>
            </a:extLst>
          </p:cNvPr>
          <p:cNvSpPr>
            <a:spLocks noChangeArrowheads="1"/>
          </p:cNvSpPr>
          <p:nvPr/>
        </p:nvSpPr>
        <p:spPr bwMode="auto">
          <a:xfrm>
            <a:off x="684213" y="1989138"/>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8724" name="AutoShape 3">
            <a:extLst>
              <a:ext uri="{FF2B5EF4-FFF2-40B4-BE49-F238E27FC236}">
                <a16:creationId xmlns:a16="http://schemas.microsoft.com/office/drawing/2014/main" id="{88FC08F7-64E5-427A-B22C-95B1A3C24853}"/>
              </a:ext>
            </a:extLst>
          </p:cNvPr>
          <p:cNvSpPr>
            <a:spLocks noChangeArrowheads="1"/>
          </p:cNvSpPr>
          <p:nvPr/>
        </p:nvSpPr>
        <p:spPr bwMode="auto">
          <a:xfrm>
            <a:off x="6156325" y="1989138"/>
            <a:ext cx="2665413"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58725" name="AutoShape 4">
            <a:extLst>
              <a:ext uri="{FF2B5EF4-FFF2-40B4-BE49-F238E27FC236}">
                <a16:creationId xmlns:a16="http://schemas.microsoft.com/office/drawing/2014/main" id="{CCB81E63-02C5-4E6A-9528-605127B442BB}"/>
              </a:ext>
            </a:extLst>
          </p:cNvPr>
          <p:cNvSpPr>
            <a:spLocks noChangeArrowheads="1"/>
          </p:cNvSpPr>
          <p:nvPr/>
        </p:nvSpPr>
        <p:spPr bwMode="auto">
          <a:xfrm>
            <a:off x="395288" y="692150"/>
            <a:ext cx="8351837" cy="1152525"/>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DECLARATION</a:t>
            </a:r>
          </a:p>
          <a:p>
            <a:pPr algn="ctr" eaLnBrk="1" hangingPunct="1"/>
            <a:r>
              <a:rPr lang="fr-FR" altLang="en-US" sz="2400" b="1" i="1">
                <a:solidFill>
                  <a:schemeClr val="tx2"/>
                </a:solidFill>
                <a:latin typeface="Times New Roman" panose="02020603050405020304" pitchFamily="18" charset="0"/>
              </a:rPr>
              <a:t>PATENTE</a:t>
            </a:r>
          </a:p>
        </p:txBody>
      </p:sp>
      <p:sp>
        <p:nvSpPr>
          <p:cNvPr id="158726" name="AutoShape 5">
            <a:extLst>
              <a:ext uri="{FF2B5EF4-FFF2-40B4-BE49-F238E27FC236}">
                <a16:creationId xmlns:a16="http://schemas.microsoft.com/office/drawing/2014/main" id="{21908CC6-6ACC-4263-A64B-E3BD7F41CEC5}"/>
              </a:ext>
            </a:extLst>
          </p:cNvPr>
          <p:cNvSpPr>
            <a:spLocks noChangeArrowheads="1"/>
          </p:cNvSpPr>
          <p:nvPr/>
        </p:nvSpPr>
        <p:spPr bwMode="auto">
          <a:xfrm>
            <a:off x="6156325" y="2852738"/>
            <a:ext cx="2663825" cy="1512887"/>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58727" name="AutoShape 6">
            <a:extLst>
              <a:ext uri="{FF2B5EF4-FFF2-40B4-BE49-F238E27FC236}">
                <a16:creationId xmlns:a16="http://schemas.microsoft.com/office/drawing/2014/main" id="{A4B8B167-6F9F-45CD-B915-5ED30FCB7241}"/>
              </a:ext>
            </a:extLst>
          </p:cNvPr>
          <p:cNvSpPr>
            <a:spLocks noChangeArrowheads="1"/>
          </p:cNvSpPr>
          <p:nvPr/>
        </p:nvSpPr>
        <p:spPr bwMode="auto">
          <a:xfrm>
            <a:off x="684213" y="2852738"/>
            <a:ext cx="2663825" cy="1512887"/>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tx2"/>
              </a:solidFill>
              <a:latin typeface="Times New Roman" panose="02020603050405020304" pitchFamily="18" charset="0"/>
            </a:endParaRPr>
          </a:p>
        </p:txBody>
      </p:sp>
      <p:sp>
        <p:nvSpPr>
          <p:cNvPr id="334855" name="Rectangle 7">
            <a:extLst>
              <a:ext uri="{FF2B5EF4-FFF2-40B4-BE49-F238E27FC236}">
                <a16:creationId xmlns:a16="http://schemas.microsoft.com/office/drawing/2014/main" id="{1B3E4964-6B2A-4690-A57F-5085A59C19EC}"/>
              </a:ext>
            </a:extLst>
          </p:cNvPr>
          <p:cNvSpPr>
            <a:spLocks noChangeArrowheads="1"/>
          </p:cNvSpPr>
          <p:nvPr/>
        </p:nvSpPr>
        <p:spPr bwMode="auto">
          <a:xfrm>
            <a:off x="2051050" y="4724400"/>
            <a:ext cx="5616575"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Direction Régionale des Impôts</a:t>
            </a:r>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Espace réservé du numéro de diapositive 2">
            <a:extLst>
              <a:ext uri="{FF2B5EF4-FFF2-40B4-BE49-F238E27FC236}">
                <a16:creationId xmlns:a16="http://schemas.microsoft.com/office/drawing/2014/main" id="{DECD961C-F145-4BD1-9B7C-8966EB6C3AE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762ED36-777F-495B-B913-ADCCA16DB521}" type="slidenum">
              <a:rPr lang="fr-FR" altLang="en-US">
                <a:latin typeface="Arial Black" panose="020B0A04020102020204" pitchFamily="34" charset="0"/>
              </a:rPr>
              <a:pPr eaLnBrk="1" hangingPunct="1"/>
              <a:t>153</a:t>
            </a:fld>
            <a:endParaRPr lang="fr-FR" altLang="en-US">
              <a:latin typeface="Arial Black" panose="020B0A04020102020204" pitchFamily="34" charset="0"/>
            </a:endParaRPr>
          </a:p>
        </p:txBody>
      </p:sp>
      <p:sp>
        <p:nvSpPr>
          <p:cNvPr id="159747" name="AutoShape 2">
            <a:extLst>
              <a:ext uri="{FF2B5EF4-FFF2-40B4-BE49-F238E27FC236}">
                <a16:creationId xmlns:a16="http://schemas.microsoft.com/office/drawing/2014/main" id="{95FBE556-5D2F-4141-B0F9-1C066CA6ED5C}"/>
              </a:ext>
            </a:extLst>
          </p:cNvPr>
          <p:cNvSpPr>
            <a:spLocks noChangeArrowheads="1"/>
          </p:cNvSpPr>
          <p:nvPr/>
        </p:nvSpPr>
        <p:spPr bwMode="auto">
          <a:xfrm>
            <a:off x="757238" y="1846263"/>
            <a:ext cx="2879725"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59748" name="AutoShape 3">
            <a:extLst>
              <a:ext uri="{FF2B5EF4-FFF2-40B4-BE49-F238E27FC236}">
                <a16:creationId xmlns:a16="http://schemas.microsoft.com/office/drawing/2014/main" id="{B28C92E3-96BC-49AD-9492-33C2B19F1BA7}"/>
              </a:ext>
            </a:extLst>
          </p:cNvPr>
          <p:cNvSpPr>
            <a:spLocks noChangeArrowheads="1"/>
          </p:cNvSpPr>
          <p:nvPr/>
        </p:nvSpPr>
        <p:spPr bwMode="auto">
          <a:xfrm>
            <a:off x="468313" y="549275"/>
            <a:ext cx="8351837" cy="1152525"/>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IMMATRICULATION</a:t>
            </a:r>
          </a:p>
          <a:p>
            <a:pPr algn="ctr" eaLnBrk="1" hangingPunct="1"/>
            <a:r>
              <a:rPr lang="fr-FR" altLang="en-US" sz="2400" b="1" i="1">
                <a:solidFill>
                  <a:schemeClr val="tx2"/>
                </a:solidFill>
                <a:latin typeface="Times New Roman" panose="02020603050405020304" pitchFamily="18" charset="0"/>
              </a:rPr>
              <a:t>REGISTRE DE COMMERCE</a:t>
            </a:r>
          </a:p>
        </p:txBody>
      </p:sp>
      <p:sp>
        <p:nvSpPr>
          <p:cNvPr id="159749" name="AutoShape 4">
            <a:extLst>
              <a:ext uri="{FF2B5EF4-FFF2-40B4-BE49-F238E27FC236}">
                <a16:creationId xmlns:a16="http://schemas.microsoft.com/office/drawing/2014/main" id="{06EE865D-DE1A-4FBA-A100-B446AF8D3C48}"/>
              </a:ext>
            </a:extLst>
          </p:cNvPr>
          <p:cNvSpPr>
            <a:spLocks noChangeArrowheads="1"/>
          </p:cNvSpPr>
          <p:nvPr/>
        </p:nvSpPr>
        <p:spPr bwMode="auto">
          <a:xfrm>
            <a:off x="5581650" y="1846263"/>
            <a:ext cx="2735263"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336901" name="Rectangle 5">
            <a:extLst>
              <a:ext uri="{FF2B5EF4-FFF2-40B4-BE49-F238E27FC236}">
                <a16:creationId xmlns:a16="http://schemas.microsoft.com/office/drawing/2014/main" id="{10D45734-C057-4F27-9266-44EF6FF9E6EA}"/>
              </a:ext>
            </a:extLst>
          </p:cNvPr>
          <p:cNvSpPr>
            <a:spLocks noChangeArrowheads="1"/>
          </p:cNvSpPr>
          <p:nvPr/>
        </p:nvSpPr>
        <p:spPr bwMode="auto">
          <a:xfrm>
            <a:off x="1749425" y="5013325"/>
            <a:ext cx="5616575"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Greffe du tribunal de commerce</a:t>
            </a:r>
          </a:p>
        </p:txBody>
      </p:sp>
      <p:sp>
        <p:nvSpPr>
          <p:cNvPr id="159751" name="AutoShape 6">
            <a:extLst>
              <a:ext uri="{FF2B5EF4-FFF2-40B4-BE49-F238E27FC236}">
                <a16:creationId xmlns:a16="http://schemas.microsoft.com/office/drawing/2014/main" id="{64A6DD38-D3D8-42D4-A1CE-57463ABBE849}"/>
              </a:ext>
            </a:extLst>
          </p:cNvPr>
          <p:cNvSpPr>
            <a:spLocks noChangeArrowheads="1"/>
          </p:cNvSpPr>
          <p:nvPr/>
        </p:nvSpPr>
        <p:spPr bwMode="auto">
          <a:xfrm>
            <a:off x="684213" y="3213100"/>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tx2"/>
              </a:solidFill>
              <a:latin typeface="Times New Roman" panose="02020603050405020304" pitchFamily="18" charset="0"/>
            </a:endParaRPr>
          </a:p>
        </p:txBody>
      </p:sp>
      <p:sp>
        <p:nvSpPr>
          <p:cNvPr id="159752" name="AutoShape 7">
            <a:extLst>
              <a:ext uri="{FF2B5EF4-FFF2-40B4-BE49-F238E27FC236}">
                <a16:creationId xmlns:a16="http://schemas.microsoft.com/office/drawing/2014/main" id="{D37A3235-C277-4E84-ABEC-09D27CC6DD4E}"/>
              </a:ext>
            </a:extLst>
          </p:cNvPr>
          <p:cNvSpPr>
            <a:spLocks noChangeArrowheads="1"/>
          </p:cNvSpPr>
          <p:nvPr/>
        </p:nvSpPr>
        <p:spPr bwMode="auto">
          <a:xfrm>
            <a:off x="5724525" y="3286125"/>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59753" name="AutoShape 8">
            <a:extLst>
              <a:ext uri="{FF2B5EF4-FFF2-40B4-BE49-F238E27FC236}">
                <a16:creationId xmlns:a16="http://schemas.microsoft.com/office/drawing/2014/main" id="{943FE3CA-4028-4177-9EAE-04293CB55D39}"/>
              </a:ext>
            </a:extLst>
          </p:cNvPr>
          <p:cNvSpPr>
            <a:spLocks noChangeArrowheads="1"/>
          </p:cNvSpPr>
          <p:nvPr/>
        </p:nvSpPr>
        <p:spPr bwMode="auto">
          <a:xfrm>
            <a:off x="3492500" y="2349500"/>
            <a:ext cx="1944688" cy="1295400"/>
          </a:xfrm>
          <a:prstGeom prst="octagon">
            <a:avLst>
              <a:gd name="adj" fmla="val 29287"/>
            </a:avLst>
          </a:prstGeom>
          <a:solidFill>
            <a:srgbClr val="CCECFF"/>
          </a:solidFill>
          <a:ln>
            <a:noFill/>
          </a:ln>
          <a:effectLst>
            <a:prstShdw prst="shdw17" dist="17961" dir="2700000">
              <a:srgbClr val="7A8E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&lt; 3 mois</a:t>
            </a:r>
          </a:p>
          <a:p>
            <a:pPr algn="ctr" eaLnBrk="1" hangingPunct="1"/>
            <a:r>
              <a:rPr lang="fr-FR" altLang="en-US" sz="2400" b="1" i="1">
                <a:solidFill>
                  <a:schemeClr val="tx2"/>
                </a:solidFill>
                <a:latin typeface="Times New Roman" panose="02020603050405020304" pitchFamily="18" charset="0"/>
              </a:rPr>
              <a:t> date de </a:t>
            </a:r>
          </a:p>
          <a:p>
            <a:pPr algn="ctr" eaLnBrk="1" hangingPunct="1"/>
            <a:r>
              <a:rPr lang="fr-FR" altLang="en-US" sz="2400" b="1" i="1">
                <a:solidFill>
                  <a:schemeClr val="tx2"/>
                </a:solidFill>
                <a:latin typeface="Times New Roman" panose="02020603050405020304" pitchFamily="18" charset="0"/>
              </a:rPr>
              <a:t> Création</a:t>
            </a:r>
          </a:p>
        </p:txBody>
      </p:sp>
      <p:sp>
        <p:nvSpPr>
          <p:cNvPr id="159754" name="AutoShape 10">
            <a:extLst>
              <a:ext uri="{FF2B5EF4-FFF2-40B4-BE49-F238E27FC236}">
                <a16:creationId xmlns:a16="http://schemas.microsoft.com/office/drawing/2014/main" id="{20E9CF47-FDDE-453B-88D9-E8170C35F7A3}"/>
              </a:ext>
            </a:extLst>
          </p:cNvPr>
          <p:cNvSpPr>
            <a:spLocks noChangeArrowheads="1"/>
          </p:cNvSpPr>
          <p:nvPr/>
        </p:nvSpPr>
        <p:spPr bwMode="auto">
          <a:xfrm>
            <a:off x="228600" y="5876925"/>
            <a:ext cx="2133600" cy="685800"/>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r>
              <a:rPr lang="fr-FR" altLang="en-US" sz="2000">
                <a:solidFill>
                  <a:srgbClr val="FF0000"/>
                </a:solidFill>
                <a:latin typeface="Verdana" panose="020B0604030504040204" pitchFamily="34" charset="0"/>
              </a:rPr>
              <a:t>150 DH</a:t>
            </a:r>
            <a:endParaRPr lang="fr-FR" altLang="en-US" sz="2400">
              <a:latin typeface="Times New Roman" panose="02020603050405020304" pitchFamily="18" charset="0"/>
            </a:endParaRP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Espace réservé du numéro de diapositive 2">
            <a:extLst>
              <a:ext uri="{FF2B5EF4-FFF2-40B4-BE49-F238E27FC236}">
                <a16:creationId xmlns:a16="http://schemas.microsoft.com/office/drawing/2014/main" id="{43D25243-4DFC-45C1-BAE9-1C82177B7BE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AC7D918-0494-4A0E-BCC2-8E515011A1B7}" type="slidenum">
              <a:rPr lang="fr-FR" altLang="en-US">
                <a:latin typeface="Arial Black" panose="020B0A04020102020204" pitchFamily="34" charset="0"/>
              </a:rPr>
              <a:pPr eaLnBrk="1" hangingPunct="1"/>
              <a:t>154</a:t>
            </a:fld>
            <a:endParaRPr lang="fr-FR" altLang="en-US">
              <a:latin typeface="Arial Black" panose="020B0A04020102020204" pitchFamily="34" charset="0"/>
            </a:endParaRPr>
          </a:p>
        </p:txBody>
      </p:sp>
      <p:sp>
        <p:nvSpPr>
          <p:cNvPr id="160771" name="AutoShape 2">
            <a:extLst>
              <a:ext uri="{FF2B5EF4-FFF2-40B4-BE49-F238E27FC236}">
                <a16:creationId xmlns:a16="http://schemas.microsoft.com/office/drawing/2014/main" id="{D87596D8-6FF0-46F5-8FEE-32413E77F961}"/>
              </a:ext>
            </a:extLst>
          </p:cNvPr>
          <p:cNvSpPr>
            <a:spLocks noChangeArrowheads="1"/>
          </p:cNvSpPr>
          <p:nvPr/>
        </p:nvSpPr>
        <p:spPr bwMode="auto">
          <a:xfrm>
            <a:off x="757238" y="2001838"/>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60772" name="AutoShape 3">
            <a:extLst>
              <a:ext uri="{FF2B5EF4-FFF2-40B4-BE49-F238E27FC236}">
                <a16:creationId xmlns:a16="http://schemas.microsoft.com/office/drawing/2014/main" id="{BBAB7E43-8BE8-4640-9DA7-8D121279F681}"/>
              </a:ext>
            </a:extLst>
          </p:cNvPr>
          <p:cNvSpPr>
            <a:spLocks noChangeArrowheads="1"/>
          </p:cNvSpPr>
          <p:nvPr/>
        </p:nvSpPr>
        <p:spPr bwMode="auto">
          <a:xfrm>
            <a:off x="541338" y="561975"/>
            <a:ext cx="8351837" cy="1152525"/>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PUBLICITE</a:t>
            </a:r>
          </a:p>
          <a:p>
            <a:pPr algn="ctr" eaLnBrk="1" hangingPunct="1"/>
            <a:r>
              <a:rPr lang="fr-FR" altLang="en-US" sz="2400" b="1" i="1">
                <a:solidFill>
                  <a:schemeClr val="tx2"/>
                </a:solidFill>
                <a:latin typeface="Times New Roman" panose="02020603050405020304" pitchFamily="18" charset="0"/>
              </a:rPr>
              <a:t>LEGALE</a:t>
            </a:r>
          </a:p>
        </p:txBody>
      </p:sp>
      <p:sp>
        <p:nvSpPr>
          <p:cNvPr id="160773" name="AutoShape 4">
            <a:extLst>
              <a:ext uri="{FF2B5EF4-FFF2-40B4-BE49-F238E27FC236}">
                <a16:creationId xmlns:a16="http://schemas.microsoft.com/office/drawing/2014/main" id="{04F33187-57A2-4106-9E7E-582412BD4110}"/>
              </a:ext>
            </a:extLst>
          </p:cNvPr>
          <p:cNvSpPr>
            <a:spLocks noChangeArrowheads="1"/>
          </p:cNvSpPr>
          <p:nvPr/>
        </p:nvSpPr>
        <p:spPr bwMode="auto">
          <a:xfrm>
            <a:off x="5942013" y="2001838"/>
            <a:ext cx="273526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60774" name="AutoShape 5">
            <a:extLst>
              <a:ext uri="{FF2B5EF4-FFF2-40B4-BE49-F238E27FC236}">
                <a16:creationId xmlns:a16="http://schemas.microsoft.com/office/drawing/2014/main" id="{99F9146D-25D8-43AA-BD76-29ACF9F09486}"/>
              </a:ext>
            </a:extLst>
          </p:cNvPr>
          <p:cNvSpPr>
            <a:spLocks noChangeArrowheads="1"/>
          </p:cNvSpPr>
          <p:nvPr/>
        </p:nvSpPr>
        <p:spPr bwMode="auto">
          <a:xfrm>
            <a:off x="5942013" y="2938463"/>
            <a:ext cx="2736850" cy="1512887"/>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338950" name="Rectangle 6">
            <a:extLst>
              <a:ext uri="{FF2B5EF4-FFF2-40B4-BE49-F238E27FC236}">
                <a16:creationId xmlns:a16="http://schemas.microsoft.com/office/drawing/2014/main" id="{E3012FA6-598C-4AE8-831F-43B06C96D44C}"/>
              </a:ext>
            </a:extLst>
          </p:cNvPr>
          <p:cNvSpPr>
            <a:spLocks noChangeArrowheads="1"/>
          </p:cNvSpPr>
          <p:nvPr/>
        </p:nvSpPr>
        <p:spPr bwMode="auto">
          <a:xfrm>
            <a:off x="5510213" y="4954588"/>
            <a:ext cx="1800225" cy="1081087"/>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Journal</a:t>
            </a:r>
          </a:p>
          <a:p>
            <a:pPr algn="ctr">
              <a:defRPr/>
            </a:pPr>
            <a:r>
              <a:rPr lang="fr-FR" sz="2400" b="1" i="1">
                <a:solidFill>
                  <a:schemeClr val="tx2"/>
                </a:solidFill>
                <a:latin typeface="Times New Roman" pitchFamily="18" charset="0"/>
                <a:cs typeface="Arial" charset="0"/>
              </a:rPr>
              <a:t> des annonces</a:t>
            </a:r>
          </a:p>
          <a:p>
            <a:pPr algn="ctr">
              <a:defRPr/>
            </a:pPr>
            <a:r>
              <a:rPr lang="fr-FR" sz="2400" b="1" i="1">
                <a:solidFill>
                  <a:schemeClr val="tx2"/>
                </a:solidFill>
                <a:latin typeface="Times New Roman" pitchFamily="18" charset="0"/>
                <a:cs typeface="Arial" charset="0"/>
              </a:rPr>
              <a:t> légales</a:t>
            </a:r>
          </a:p>
        </p:txBody>
      </p:sp>
      <p:sp>
        <p:nvSpPr>
          <p:cNvPr id="338951" name="Rectangle 7">
            <a:extLst>
              <a:ext uri="{FF2B5EF4-FFF2-40B4-BE49-F238E27FC236}">
                <a16:creationId xmlns:a16="http://schemas.microsoft.com/office/drawing/2014/main" id="{832E5B39-DF7F-40EB-8F59-811901104395}"/>
              </a:ext>
            </a:extLst>
          </p:cNvPr>
          <p:cNvSpPr>
            <a:spLocks noChangeArrowheads="1"/>
          </p:cNvSpPr>
          <p:nvPr/>
        </p:nvSpPr>
        <p:spPr bwMode="auto">
          <a:xfrm>
            <a:off x="7381875" y="4954588"/>
            <a:ext cx="1511300" cy="1081087"/>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Bulletin</a:t>
            </a:r>
          </a:p>
          <a:p>
            <a:pPr algn="ctr">
              <a:defRPr/>
            </a:pPr>
            <a:r>
              <a:rPr lang="fr-FR" sz="2400" b="1" i="1">
                <a:solidFill>
                  <a:schemeClr val="tx2"/>
                </a:solidFill>
                <a:latin typeface="Times New Roman" pitchFamily="18" charset="0"/>
                <a:cs typeface="Arial" charset="0"/>
              </a:rPr>
              <a:t>Officiel</a:t>
            </a:r>
          </a:p>
        </p:txBody>
      </p:sp>
      <p:sp>
        <p:nvSpPr>
          <p:cNvPr id="160777" name="AutoShape 9">
            <a:extLst>
              <a:ext uri="{FF2B5EF4-FFF2-40B4-BE49-F238E27FC236}">
                <a16:creationId xmlns:a16="http://schemas.microsoft.com/office/drawing/2014/main" id="{38506D44-D1C1-4C6E-B5D0-2F7BFBA94DD8}"/>
              </a:ext>
            </a:extLst>
          </p:cNvPr>
          <p:cNvSpPr>
            <a:spLocks noChangeArrowheads="1"/>
          </p:cNvSpPr>
          <p:nvPr/>
        </p:nvSpPr>
        <p:spPr bwMode="auto">
          <a:xfrm>
            <a:off x="603250" y="5178425"/>
            <a:ext cx="2667000" cy="914400"/>
          </a:xfrm>
          <a:prstGeom prst="flowChartPredefinedProcess">
            <a:avLst/>
          </a:prstGeom>
          <a:solidFill>
            <a:srgbClr val="CCECFF"/>
          </a:solidFill>
          <a:ln w="6350" cap="rnd">
            <a:solidFill>
              <a:schemeClr val="tx1"/>
            </a:solidFill>
            <a:prstDash val="sysDot"/>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Verdana" panose="020B0604030504040204" pitchFamily="34" charset="0"/>
              </a:rPr>
              <a:t>Tarif</a:t>
            </a:r>
          </a:p>
          <a:p>
            <a:pPr eaLnBrk="1" hangingPunct="1">
              <a:buFontTx/>
              <a:buChar char="•"/>
            </a:pPr>
            <a:r>
              <a:rPr lang="fr-FR" altLang="en-US">
                <a:solidFill>
                  <a:srgbClr val="FF0000"/>
                </a:solidFill>
                <a:latin typeface="Verdana" panose="020B0604030504040204" pitchFamily="34" charset="0"/>
              </a:rPr>
              <a:t>Variable</a:t>
            </a:r>
          </a:p>
          <a:p>
            <a:pPr eaLnBrk="1" hangingPunct="1">
              <a:buFontTx/>
              <a:buChar char="•"/>
            </a:pPr>
            <a:r>
              <a:rPr lang="fr-FR" altLang="en-US">
                <a:solidFill>
                  <a:srgbClr val="FF0000"/>
                </a:solidFill>
                <a:latin typeface="Verdana" panose="020B0604030504040204" pitchFamily="34" charset="0"/>
              </a:rPr>
              <a:t> Moyenne 800 DH</a:t>
            </a:r>
            <a:endParaRPr lang="fr-FR" altLang="en-US">
              <a:latin typeface="Times New Roman" panose="02020603050405020304" pitchFamily="18" charset="0"/>
            </a:endParaRPr>
          </a:p>
        </p:txBody>
      </p:sp>
    </p:spTree>
  </p:cSld>
  <p:clrMapOvr>
    <a:masterClrMapping/>
  </p:clrMapOvr>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Espace réservé du numéro de diapositive 2">
            <a:extLst>
              <a:ext uri="{FF2B5EF4-FFF2-40B4-BE49-F238E27FC236}">
                <a16:creationId xmlns:a16="http://schemas.microsoft.com/office/drawing/2014/main" id="{B1E95CC2-D439-48BE-B94D-03FB845DD45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41AB35E-BC4C-4D91-BFED-FA54A99637DA}" type="slidenum">
              <a:rPr lang="fr-FR" altLang="en-US">
                <a:latin typeface="Arial Black" panose="020B0A04020102020204" pitchFamily="34" charset="0"/>
              </a:rPr>
              <a:pPr eaLnBrk="1" hangingPunct="1"/>
              <a:t>155</a:t>
            </a:fld>
            <a:endParaRPr lang="fr-FR" altLang="en-US">
              <a:latin typeface="Arial Black" panose="020B0A04020102020204" pitchFamily="34" charset="0"/>
            </a:endParaRPr>
          </a:p>
        </p:txBody>
      </p:sp>
      <p:sp>
        <p:nvSpPr>
          <p:cNvPr id="161795" name="AutoShape 2">
            <a:extLst>
              <a:ext uri="{FF2B5EF4-FFF2-40B4-BE49-F238E27FC236}">
                <a16:creationId xmlns:a16="http://schemas.microsoft.com/office/drawing/2014/main" id="{6691AB00-C411-48EB-A595-1D78550CC05B}"/>
              </a:ext>
            </a:extLst>
          </p:cNvPr>
          <p:cNvSpPr>
            <a:spLocks noChangeArrowheads="1"/>
          </p:cNvSpPr>
          <p:nvPr/>
        </p:nvSpPr>
        <p:spPr bwMode="auto">
          <a:xfrm>
            <a:off x="757238" y="2132013"/>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61796" name="AutoShape 3">
            <a:extLst>
              <a:ext uri="{FF2B5EF4-FFF2-40B4-BE49-F238E27FC236}">
                <a16:creationId xmlns:a16="http://schemas.microsoft.com/office/drawing/2014/main" id="{BAA0FB34-31BF-4863-B055-32920B55E43B}"/>
              </a:ext>
            </a:extLst>
          </p:cNvPr>
          <p:cNvSpPr>
            <a:spLocks noChangeArrowheads="1"/>
          </p:cNvSpPr>
          <p:nvPr/>
        </p:nvSpPr>
        <p:spPr bwMode="auto">
          <a:xfrm>
            <a:off x="541338" y="692150"/>
            <a:ext cx="8351837" cy="1296988"/>
          </a:xfrm>
          <a:prstGeom prst="ribbon">
            <a:avLst>
              <a:gd name="adj1" fmla="val 14875"/>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DECLARATION</a:t>
            </a:r>
          </a:p>
          <a:p>
            <a:pPr algn="ctr" eaLnBrk="1" hangingPunct="1"/>
            <a:r>
              <a:rPr lang="fr-FR" altLang="en-US" sz="2400" b="1" i="1">
                <a:solidFill>
                  <a:schemeClr val="tx2"/>
                </a:solidFill>
                <a:latin typeface="Times New Roman" panose="02020603050405020304" pitchFamily="18" charset="0"/>
              </a:rPr>
              <a:t>D’EXISTENCE</a:t>
            </a:r>
          </a:p>
          <a:p>
            <a:pPr algn="ctr" eaLnBrk="1" hangingPunct="1"/>
            <a:r>
              <a:rPr lang="fr-FR" altLang="en-US" sz="2400" b="1" i="1">
                <a:solidFill>
                  <a:schemeClr val="tx2"/>
                </a:solidFill>
                <a:latin typeface="Times New Roman" panose="02020603050405020304" pitchFamily="18" charset="0"/>
              </a:rPr>
              <a:t>AUX IMPOTS</a:t>
            </a:r>
          </a:p>
        </p:txBody>
      </p:sp>
      <p:sp>
        <p:nvSpPr>
          <p:cNvPr id="161797" name="AutoShape 4">
            <a:extLst>
              <a:ext uri="{FF2B5EF4-FFF2-40B4-BE49-F238E27FC236}">
                <a16:creationId xmlns:a16="http://schemas.microsoft.com/office/drawing/2014/main" id="{1E3954EE-FAA0-4EA7-8700-78A977321689}"/>
              </a:ext>
            </a:extLst>
          </p:cNvPr>
          <p:cNvSpPr>
            <a:spLocks noChangeArrowheads="1"/>
          </p:cNvSpPr>
          <p:nvPr/>
        </p:nvSpPr>
        <p:spPr bwMode="auto">
          <a:xfrm>
            <a:off x="5942013" y="2132013"/>
            <a:ext cx="2736850"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61798" name="AutoShape 5">
            <a:extLst>
              <a:ext uri="{FF2B5EF4-FFF2-40B4-BE49-F238E27FC236}">
                <a16:creationId xmlns:a16="http://schemas.microsoft.com/office/drawing/2014/main" id="{0D2E49FF-D06E-474A-994C-68E8ED691942}"/>
              </a:ext>
            </a:extLst>
          </p:cNvPr>
          <p:cNvSpPr>
            <a:spLocks noChangeArrowheads="1"/>
          </p:cNvSpPr>
          <p:nvPr/>
        </p:nvSpPr>
        <p:spPr bwMode="auto">
          <a:xfrm>
            <a:off x="5942013" y="3644900"/>
            <a:ext cx="2736850" cy="1512888"/>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61799" name="AutoShape 6">
            <a:extLst>
              <a:ext uri="{FF2B5EF4-FFF2-40B4-BE49-F238E27FC236}">
                <a16:creationId xmlns:a16="http://schemas.microsoft.com/office/drawing/2014/main" id="{C8044047-28EE-4C7D-85EB-54D0B32FE6E8}"/>
              </a:ext>
            </a:extLst>
          </p:cNvPr>
          <p:cNvSpPr>
            <a:spLocks noChangeArrowheads="1"/>
          </p:cNvSpPr>
          <p:nvPr/>
        </p:nvSpPr>
        <p:spPr bwMode="auto">
          <a:xfrm>
            <a:off x="685800" y="3644900"/>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tx2"/>
              </a:solidFill>
              <a:latin typeface="Times New Roman" panose="02020603050405020304" pitchFamily="18" charset="0"/>
            </a:endParaRPr>
          </a:p>
        </p:txBody>
      </p:sp>
      <p:sp>
        <p:nvSpPr>
          <p:cNvPr id="161800" name="AutoShape 7">
            <a:extLst>
              <a:ext uri="{FF2B5EF4-FFF2-40B4-BE49-F238E27FC236}">
                <a16:creationId xmlns:a16="http://schemas.microsoft.com/office/drawing/2014/main" id="{5AFF671D-3202-4FC8-86B0-AFD5B69ED7A0}"/>
              </a:ext>
            </a:extLst>
          </p:cNvPr>
          <p:cNvSpPr>
            <a:spLocks noChangeArrowheads="1"/>
          </p:cNvSpPr>
          <p:nvPr/>
        </p:nvSpPr>
        <p:spPr bwMode="auto">
          <a:xfrm>
            <a:off x="757238" y="2852738"/>
            <a:ext cx="2592387" cy="647700"/>
          </a:xfrm>
          <a:prstGeom prst="octagon">
            <a:avLst>
              <a:gd name="adj" fmla="val 29287"/>
            </a:avLst>
          </a:prstGeom>
          <a:solidFill>
            <a:srgbClr val="CCECFF"/>
          </a:solidFill>
          <a:ln>
            <a:noFill/>
          </a:ln>
          <a:effectLst>
            <a:prstShdw prst="shdw17" dist="17961" dir="2700000">
              <a:srgbClr val="7A8E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&lt; 30 j  après</a:t>
            </a:r>
          </a:p>
          <a:p>
            <a:pPr algn="ctr" eaLnBrk="1" hangingPunct="1"/>
            <a:r>
              <a:rPr lang="fr-FR" altLang="en-US" sz="2400" b="1" i="1">
                <a:solidFill>
                  <a:schemeClr val="tx2"/>
                </a:solidFill>
                <a:latin typeface="Times New Roman" panose="02020603050405020304" pitchFamily="18" charset="0"/>
              </a:rPr>
              <a:t>Début Activité</a:t>
            </a:r>
          </a:p>
        </p:txBody>
      </p:sp>
      <p:sp>
        <p:nvSpPr>
          <p:cNvPr id="341000" name="Rectangle 8">
            <a:extLst>
              <a:ext uri="{FF2B5EF4-FFF2-40B4-BE49-F238E27FC236}">
                <a16:creationId xmlns:a16="http://schemas.microsoft.com/office/drawing/2014/main" id="{A1A916A2-71AD-48BD-868A-C8DB0F042C90}"/>
              </a:ext>
            </a:extLst>
          </p:cNvPr>
          <p:cNvSpPr>
            <a:spLocks noChangeArrowheads="1"/>
          </p:cNvSpPr>
          <p:nvPr/>
        </p:nvSpPr>
        <p:spPr bwMode="auto">
          <a:xfrm>
            <a:off x="1909763" y="5300663"/>
            <a:ext cx="5616575"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Direction Régionale des Impôts</a:t>
            </a:r>
          </a:p>
        </p:txBody>
      </p:sp>
      <p:sp>
        <p:nvSpPr>
          <p:cNvPr id="161802" name="AutoShape 10">
            <a:extLst>
              <a:ext uri="{FF2B5EF4-FFF2-40B4-BE49-F238E27FC236}">
                <a16:creationId xmlns:a16="http://schemas.microsoft.com/office/drawing/2014/main" id="{302B471B-D8B0-41F6-A8AB-4E1DEF94364C}"/>
              </a:ext>
            </a:extLst>
          </p:cNvPr>
          <p:cNvSpPr>
            <a:spLocks noChangeArrowheads="1"/>
          </p:cNvSpPr>
          <p:nvPr/>
        </p:nvSpPr>
        <p:spPr bwMode="auto">
          <a:xfrm>
            <a:off x="6013450" y="2852738"/>
            <a:ext cx="2592388" cy="647700"/>
          </a:xfrm>
          <a:prstGeom prst="octagon">
            <a:avLst>
              <a:gd name="adj" fmla="val 29287"/>
            </a:avLst>
          </a:prstGeom>
          <a:solidFill>
            <a:srgbClr val="CCECFF"/>
          </a:solidFill>
          <a:ln>
            <a:noFill/>
          </a:ln>
          <a:effectLst>
            <a:prstShdw prst="shdw17" dist="17961" dir="2700000">
              <a:srgbClr val="7A8E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&lt; 30 j  après</a:t>
            </a:r>
          </a:p>
          <a:p>
            <a:pPr algn="ctr" eaLnBrk="1" hangingPunct="1"/>
            <a:r>
              <a:rPr lang="fr-FR" altLang="en-US" sz="2400" b="1" i="1">
                <a:solidFill>
                  <a:schemeClr val="tx2"/>
                </a:solidFill>
                <a:latin typeface="Times New Roman" panose="02020603050405020304" pitchFamily="18" charset="0"/>
              </a:rPr>
              <a:t>Constitution</a:t>
            </a:r>
          </a:p>
        </p:txBody>
      </p:sp>
    </p:spTree>
  </p:cSld>
  <p:clrMapOvr>
    <a:masterClrMapping/>
  </p:clrMapOvr>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Espace réservé du numéro de diapositive 2">
            <a:extLst>
              <a:ext uri="{FF2B5EF4-FFF2-40B4-BE49-F238E27FC236}">
                <a16:creationId xmlns:a16="http://schemas.microsoft.com/office/drawing/2014/main" id="{283E2F19-2516-4757-B908-4F6667F7F5F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1A92DAA-1DC4-490A-AD7A-1F4E6E7F7988}" type="slidenum">
              <a:rPr lang="fr-FR" altLang="en-US">
                <a:latin typeface="Arial Black" panose="020B0A04020102020204" pitchFamily="34" charset="0"/>
              </a:rPr>
              <a:pPr eaLnBrk="1" hangingPunct="1"/>
              <a:t>156</a:t>
            </a:fld>
            <a:endParaRPr lang="fr-FR" altLang="en-US">
              <a:latin typeface="Arial Black" panose="020B0A04020102020204" pitchFamily="34" charset="0"/>
            </a:endParaRPr>
          </a:p>
        </p:txBody>
      </p:sp>
      <p:sp>
        <p:nvSpPr>
          <p:cNvPr id="162819" name="AutoShape 2">
            <a:extLst>
              <a:ext uri="{FF2B5EF4-FFF2-40B4-BE49-F238E27FC236}">
                <a16:creationId xmlns:a16="http://schemas.microsoft.com/office/drawing/2014/main" id="{0D4DFAD9-4AB2-4AC5-9517-CFDE57946364}"/>
              </a:ext>
            </a:extLst>
          </p:cNvPr>
          <p:cNvSpPr>
            <a:spLocks noChangeArrowheads="1"/>
          </p:cNvSpPr>
          <p:nvPr/>
        </p:nvSpPr>
        <p:spPr bwMode="auto">
          <a:xfrm>
            <a:off x="541338" y="2205038"/>
            <a:ext cx="2665412"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62820" name="AutoShape 3">
            <a:extLst>
              <a:ext uri="{FF2B5EF4-FFF2-40B4-BE49-F238E27FC236}">
                <a16:creationId xmlns:a16="http://schemas.microsoft.com/office/drawing/2014/main" id="{9AC5EEF2-4453-4BDF-B2CC-B739CDDE37A2}"/>
              </a:ext>
            </a:extLst>
          </p:cNvPr>
          <p:cNvSpPr>
            <a:spLocks noChangeArrowheads="1"/>
          </p:cNvSpPr>
          <p:nvPr/>
        </p:nvSpPr>
        <p:spPr bwMode="auto">
          <a:xfrm>
            <a:off x="468313" y="692150"/>
            <a:ext cx="8351837" cy="1296988"/>
          </a:xfrm>
          <a:prstGeom prst="ribbon">
            <a:avLst>
              <a:gd name="adj1" fmla="val 14875"/>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DEMANDE</a:t>
            </a:r>
          </a:p>
          <a:p>
            <a:pPr algn="ctr" eaLnBrk="1" hangingPunct="1"/>
            <a:r>
              <a:rPr lang="fr-FR" altLang="en-US" sz="2400" b="1" i="1">
                <a:solidFill>
                  <a:schemeClr val="tx2"/>
                </a:solidFill>
                <a:latin typeface="Times New Roman" panose="02020603050405020304" pitchFamily="18" charset="0"/>
              </a:rPr>
              <a:t>D’AUTORISATION</a:t>
            </a:r>
          </a:p>
          <a:p>
            <a:pPr algn="ctr" eaLnBrk="1" hangingPunct="1"/>
            <a:r>
              <a:rPr lang="fr-FR" altLang="en-US" sz="2400" b="1" i="1">
                <a:solidFill>
                  <a:schemeClr val="tx2"/>
                </a:solidFill>
                <a:latin typeface="Times New Roman" panose="02020603050405020304" pitchFamily="18" charset="0"/>
              </a:rPr>
              <a:t>ADMINISTRATIVE</a:t>
            </a:r>
          </a:p>
        </p:txBody>
      </p:sp>
      <p:sp>
        <p:nvSpPr>
          <p:cNvPr id="162821" name="AutoShape 4">
            <a:extLst>
              <a:ext uri="{FF2B5EF4-FFF2-40B4-BE49-F238E27FC236}">
                <a16:creationId xmlns:a16="http://schemas.microsoft.com/office/drawing/2014/main" id="{E4B8B3ED-E756-4C19-A74C-10D52ACFFF99}"/>
              </a:ext>
            </a:extLst>
          </p:cNvPr>
          <p:cNvSpPr>
            <a:spLocks noChangeArrowheads="1"/>
          </p:cNvSpPr>
          <p:nvPr/>
        </p:nvSpPr>
        <p:spPr bwMode="auto">
          <a:xfrm>
            <a:off x="5940425" y="2132013"/>
            <a:ext cx="2736850"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62822" name="AutoShape 5">
            <a:extLst>
              <a:ext uri="{FF2B5EF4-FFF2-40B4-BE49-F238E27FC236}">
                <a16:creationId xmlns:a16="http://schemas.microsoft.com/office/drawing/2014/main" id="{35D71A71-FF8B-4899-A29E-2424604BC93B}"/>
              </a:ext>
            </a:extLst>
          </p:cNvPr>
          <p:cNvSpPr>
            <a:spLocks noChangeArrowheads="1"/>
          </p:cNvSpPr>
          <p:nvPr/>
        </p:nvSpPr>
        <p:spPr bwMode="auto">
          <a:xfrm>
            <a:off x="6013450" y="3284538"/>
            <a:ext cx="2736850" cy="1512887"/>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62823" name="AutoShape 6">
            <a:extLst>
              <a:ext uri="{FF2B5EF4-FFF2-40B4-BE49-F238E27FC236}">
                <a16:creationId xmlns:a16="http://schemas.microsoft.com/office/drawing/2014/main" id="{DA7F45A4-2626-4811-BF80-EB70AD3B5113}"/>
              </a:ext>
            </a:extLst>
          </p:cNvPr>
          <p:cNvSpPr>
            <a:spLocks noChangeArrowheads="1"/>
          </p:cNvSpPr>
          <p:nvPr/>
        </p:nvSpPr>
        <p:spPr bwMode="auto">
          <a:xfrm>
            <a:off x="541338" y="3140075"/>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tx2"/>
              </a:solidFill>
              <a:latin typeface="Times New Roman" panose="02020603050405020304" pitchFamily="18" charset="0"/>
            </a:endParaRPr>
          </a:p>
        </p:txBody>
      </p:sp>
      <p:sp>
        <p:nvSpPr>
          <p:cNvPr id="343047" name="Rectangle 7">
            <a:extLst>
              <a:ext uri="{FF2B5EF4-FFF2-40B4-BE49-F238E27FC236}">
                <a16:creationId xmlns:a16="http://schemas.microsoft.com/office/drawing/2014/main" id="{1DDB7A9B-1AD2-468E-8E74-C7B5B339AB5B}"/>
              </a:ext>
            </a:extLst>
          </p:cNvPr>
          <p:cNvSpPr>
            <a:spLocks noChangeArrowheads="1"/>
          </p:cNvSpPr>
          <p:nvPr/>
        </p:nvSpPr>
        <p:spPr bwMode="auto">
          <a:xfrm>
            <a:off x="1908175" y="5229225"/>
            <a:ext cx="5616575"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Préfecture ou Province</a:t>
            </a:r>
          </a:p>
        </p:txBody>
      </p:sp>
      <p:sp>
        <p:nvSpPr>
          <p:cNvPr id="162825" name="AutoShape 8">
            <a:extLst>
              <a:ext uri="{FF2B5EF4-FFF2-40B4-BE49-F238E27FC236}">
                <a16:creationId xmlns:a16="http://schemas.microsoft.com/office/drawing/2014/main" id="{EAC8A8E0-A1F9-4CED-A381-7FF539D25F62}"/>
              </a:ext>
            </a:extLst>
          </p:cNvPr>
          <p:cNvSpPr>
            <a:spLocks noChangeArrowheads="1"/>
          </p:cNvSpPr>
          <p:nvPr/>
        </p:nvSpPr>
        <p:spPr bwMode="auto">
          <a:xfrm>
            <a:off x="3708400" y="2276475"/>
            <a:ext cx="1944688" cy="1295400"/>
          </a:xfrm>
          <a:prstGeom prst="octagon">
            <a:avLst>
              <a:gd name="adj" fmla="val 29287"/>
            </a:avLst>
          </a:prstGeom>
          <a:solidFill>
            <a:srgbClr val="CCECFF"/>
          </a:solidFill>
          <a:ln>
            <a:noFill/>
          </a:ln>
          <a:effectLst>
            <a:prstShdw prst="shdw17" dist="17961" dir="2700000">
              <a:srgbClr val="7A8E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Avant  </a:t>
            </a:r>
          </a:p>
          <a:p>
            <a:pPr algn="ctr" eaLnBrk="1" hangingPunct="1"/>
            <a:r>
              <a:rPr lang="fr-FR" altLang="en-US" sz="2400" b="1" i="1">
                <a:solidFill>
                  <a:schemeClr val="tx2"/>
                </a:solidFill>
                <a:latin typeface="Times New Roman" panose="02020603050405020304" pitchFamily="18" charset="0"/>
              </a:rPr>
              <a:t>Début Activité</a:t>
            </a:r>
          </a:p>
        </p:txBody>
      </p:sp>
    </p:spTree>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Espace réservé du numéro de diapositive 2">
            <a:extLst>
              <a:ext uri="{FF2B5EF4-FFF2-40B4-BE49-F238E27FC236}">
                <a16:creationId xmlns:a16="http://schemas.microsoft.com/office/drawing/2014/main" id="{5208F8BD-974A-428D-B437-4BDDE9478EB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858291D-632A-45F1-9AE8-157C66764E61}" type="slidenum">
              <a:rPr lang="fr-FR" altLang="en-US">
                <a:latin typeface="Arial Black" panose="020B0A04020102020204" pitchFamily="34" charset="0"/>
              </a:rPr>
              <a:pPr eaLnBrk="1" hangingPunct="1"/>
              <a:t>157</a:t>
            </a:fld>
            <a:endParaRPr lang="fr-FR" altLang="en-US">
              <a:latin typeface="Arial Black" panose="020B0A04020102020204" pitchFamily="34" charset="0"/>
            </a:endParaRPr>
          </a:p>
        </p:txBody>
      </p:sp>
      <p:sp>
        <p:nvSpPr>
          <p:cNvPr id="163843" name="AutoShape 2">
            <a:extLst>
              <a:ext uri="{FF2B5EF4-FFF2-40B4-BE49-F238E27FC236}">
                <a16:creationId xmlns:a16="http://schemas.microsoft.com/office/drawing/2014/main" id="{21BD6244-FCDC-417C-8B48-2C166582584F}"/>
              </a:ext>
            </a:extLst>
          </p:cNvPr>
          <p:cNvSpPr>
            <a:spLocks noChangeArrowheads="1"/>
          </p:cNvSpPr>
          <p:nvPr/>
        </p:nvSpPr>
        <p:spPr bwMode="auto">
          <a:xfrm>
            <a:off x="469900" y="2349500"/>
            <a:ext cx="2665413" cy="649288"/>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63844" name="AutoShape 3">
            <a:extLst>
              <a:ext uri="{FF2B5EF4-FFF2-40B4-BE49-F238E27FC236}">
                <a16:creationId xmlns:a16="http://schemas.microsoft.com/office/drawing/2014/main" id="{AA35CE83-623D-4A41-AF42-313C0CBAB8F7}"/>
              </a:ext>
            </a:extLst>
          </p:cNvPr>
          <p:cNvSpPr>
            <a:spLocks noChangeArrowheads="1"/>
          </p:cNvSpPr>
          <p:nvPr/>
        </p:nvSpPr>
        <p:spPr bwMode="auto">
          <a:xfrm>
            <a:off x="5942013" y="2276475"/>
            <a:ext cx="2663825" cy="649288"/>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63845" name="AutoShape 4">
            <a:extLst>
              <a:ext uri="{FF2B5EF4-FFF2-40B4-BE49-F238E27FC236}">
                <a16:creationId xmlns:a16="http://schemas.microsoft.com/office/drawing/2014/main" id="{3C89D729-B03C-4BDE-94D4-4D076AB6FAA7}"/>
              </a:ext>
            </a:extLst>
          </p:cNvPr>
          <p:cNvSpPr>
            <a:spLocks noChangeArrowheads="1"/>
          </p:cNvSpPr>
          <p:nvPr/>
        </p:nvSpPr>
        <p:spPr bwMode="auto">
          <a:xfrm>
            <a:off x="5942013" y="3429000"/>
            <a:ext cx="2736850" cy="1512888"/>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63846" name="AutoShape 5">
            <a:extLst>
              <a:ext uri="{FF2B5EF4-FFF2-40B4-BE49-F238E27FC236}">
                <a16:creationId xmlns:a16="http://schemas.microsoft.com/office/drawing/2014/main" id="{CDE12ECD-830E-420B-B5AA-90D7C3EABC0E}"/>
              </a:ext>
            </a:extLst>
          </p:cNvPr>
          <p:cNvSpPr>
            <a:spLocks noChangeArrowheads="1"/>
          </p:cNvSpPr>
          <p:nvPr/>
        </p:nvSpPr>
        <p:spPr bwMode="auto">
          <a:xfrm>
            <a:off x="469900" y="3284538"/>
            <a:ext cx="2663825" cy="1512887"/>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accent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accent2"/>
              </a:solidFill>
              <a:latin typeface="Times New Roman" panose="02020603050405020304" pitchFamily="18" charset="0"/>
            </a:endParaRPr>
          </a:p>
        </p:txBody>
      </p:sp>
      <p:sp>
        <p:nvSpPr>
          <p:cNvPr id="163847" name="AutoShape 6">
            <a:extLst>
              <a:ext uri="{FF2B5EF4-FFF2-40B4-BE49-F238E27FC236}">
                <a16:creationId xmlns:a16="http://schemas.microsoft.com/office/drawing/2014/main" id="{3EB08D8C-E6B0-44CC-AF14-E3EA50852D2F}"/>
              </a:ext>
            </a:extLst>
          </p:cNvPr>
          <p:cNvSpPr>
            <a:spLocks noChangeArrowheads="1"/>
          </p:cNvSpPr>
          <p:nvPr/>
        </p:nvSpPr>
        <p:spPr bwMode="auto">
          <a:xfrm>
            <a:off x="541338" y="620713"/>
            <a:ext cx="8351837" cy="1296987"/>
          </a:xfrm>
          <a:prstGeom prst="ribbon">
            <a:avLst>
              <a:gd name="adj1" fmla="val 14875"/>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AFFILIATION</a:t>
            </a:r>
          </a:p>
          <a:p>
            <a:pPr algn="ctr" eaLnBrk="1" hangingPunct="1"/>
            <a:r>
              <a:rPr lang="fr-FR" altLang="en-US" sz="2400" b="1" i="1">
                <a:solidFill>
                  <a:schemeClr val="tx2"/>
                </a:solidFill>
                <a:latin typeface="Times New Roman" panose="02020603050405020304" pitchFamily="18" charset="0"/>
              </a:rPr>
              <a:t>C N S S</a:t>
            </a:r>
            <a:r>
              <a:rPr lang="fr-FR" altLang="en-US" sz="2400" b="1" i="1">
                <a:solidFill>
                  <a:srgbClr val="FFFFCC"/>
                </a:solidFill>
                <a:latin typeface="Times New Roman" panose="02020603050405020304" pitchFamily="18" charset="0"/>
              </a:rPr>
              <a:t> </a:t>
            </a:r>
          </a:p>
          <a:p>
            <a:pPr algn="ctr" eaLnBrk="1" hangingPunct="1"/>
            <a:endParaRPr lang="fr-FR" altLang="en-US" sz="2400" b="1" i="1">
              <a:solidFill>
                <a:schemeClr val="tx2"/>
              </a:solidFill>
              <a:latin typeface="Times New Roman" panose="02020603050405020304" pitchFamily="18" charset="0"/>
            </a:endParaRPr>
          </a:p>
        </p:txBody>
      </p:sp>
      <p:sp>
        <p:nvSpPr>
          <p:cNvPr id="345095" name="Rectangle 7">
            <a:extLst>
              <a:ext uri="{FF2B5EF4-FFF2-40B4-BE49-F238E27FC236}">
                <a16:creationId xmlns:a16="http://schemas.microsoft.com/office/drawing/2014/main" id="{AF50BB42-CE37-467B-9BA6-BD705D8B593A}"/>
              </a:ext>
            </a:extLst>
          </p:cNvPr>
          <p:cNvSpPr>
            <a:spLocks noChangeArrowheads="1"/>
          </p:cNvSpPr>
          <p:nvPr/>
        </p:nvSpPr>
        <p:spPr bwMode="auto">
          <a:xfrm>
            <a:off x="1765300" y="5156200"/>
            <a:ext cx="5832475"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C N S S</a:t>
            </a:r>
          </a:p>
        </p:txBody>
      </p:sp>
    </p:spTree>
  </p:cSld>
  <p:clrMapOvr>
    <a:masterClrMapping/>
  </p:clrMapOv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Espace réservé du numéro de diapositive 2">
            <a:extLst>
              <a:ext uri="{FF2B5EF4-FFF2-40B4-BE49-F238E27FC236}">
                <a16:creationId xmlns:a16="http://schemas.microsoft.com/office/drawing/2014/main" id="{BBF6B174-50FD-47C2-8FCC-88E6BF5BCE7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00DECA-A0D0-4373-BE82-EDCE9232E536}" type="slidenum">
              <a:rPr lang="fr-FR" altLang="en-US">
                <a:latin typeface="Arial Black" panose="020B0A04020102020204" pitchFamily="34" charset="0"/>
              </a:rPr>
              <a:pPr eaLnBrk="1" hangingPunct="1"/>
              <a:t>158</a:t>
            </a:fld>
            <a:endParaRPr lang="fr-FR" altLang="en-US">
              <a:latin typeface="Arial Black" panose="020B0A04020102020204" pitchFamily="34" charset="0"/>
            </a:endParaRPr>
          </a:p>
        </p:txBody>
      </p:sp>
      <p:sp>
        <p:nvSpPr>
          <p:cNvPr id="164867" name="AutoShape 2">
            <a:extLst>
              <a:ext uri="{FF2B5EF4-FFF2-40B4-BE49-F238E27FC236}">
                <a16:creationId xmlns:a16="http://schemas.microsoft.com/office/drawing/2014/main" id="{D1140A2E-25CE-4093-80D0-416493664F98}"/>
              </a:ext>
            </a:extLst>
          </p:cNvPr>
          <p:cNvSpPr>
            <a:spLocks noChangeArrowheads="1"/>
          </p:cNvSpPr>
          <p:nvPr/>
        </p:nvSpPr>
        <p:spPr bwMode="auto">
          <a:xfrm>
            <a:off x="538163" y="619125"/>
            <a:ext cx="8351837" cy="1296988"/>
          </a:xfrm>
          <a:prstGeom prst="ribbon">
            <a:avLst>
              <a:gd name="adj1" fmla="val 14875"/>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DECLARATION EXISTENCE</a:t>
            </a:r>
          </a:p>
          <a:p>
            <a:pPr algn="ctr" eaLnBrk="1" hangingPunct="1"/>
            <a:r>
              <a:rPr lang="fr-FR" altLang="en-US" sz="2400" b="1" i="1">
                <a:solidFill>
                  <a:schemeClr val="tx2"/>
                </a:solidFill>
                <a:latin typeface="Times New Roman" panose="02020603050405020304" pitchFamily="18" charset="0"/>
              </a:rPr>
              <a:t>INSPECTION DU TRAVAIL</a:t>
            </a:r>
          </a:p>
        </p:txBody>
      </p:sp>
      <p:sp>
        <p:nvSpPr>
          <p:cNvPr id="164868" name="AutoShape 3">
            <a:extLst>
              <a:ext uri="{FF2B5EF4-FFF2-40B4-BE49-F238E27FC236}">
                <a16:creationId xmlns:a16="http://schemas.microsoft.com/office/drawing/2014/main" id="{71B72FA3-7464-4F5F-9A4B-7743C3FD967B}"/>
              </a:ext>
            </a:extLst>
          </p:cNvPr>
          <p:cNvSpPr>
            <a:spLocks noChangeArrowheads="1"/>
          </p:cNvSpPr>
          <p:nvPr/>
        </p:nvSpPr>
        <p:spPr bwMode="auto">
          <a:xfrm>
            <a:off x="755650" y="2132013"/>
            <a:ext cx="2665413"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PHYSIQUES</a:t>
            </a:r>
          </a:p>
        </p:txBody>
      </p:sp>
      <p:sp>
        <p:nvSpPr>
          <p:cNvPr id="164869" name="AutoShape 4">
            <a:extLst>
              <a:ext uri="{FF2B5EF4-FFF2-40B4-BE49-F238E27FC236}">
                <a16:creationId xmlns:a16="http://schemas.microsoft.com/office/drawing/2014/main" id="{5A24D1DC-FB8C-4FB1-A7D8-3485BF0869E1}"/>
              </a:ext>
            </a:extLst>
          </p:cNvPr>
          <p:cNvSpPr>
            <a:spLocks noChangeArrowheads="1"/>
          </p:cNvSpPr>
          <p:nvPr/>
        </p:nvSpPr>
        <p:spPr bwMode="auto">
          <a:xfrm>
            <a:off x="6227763" y="2132013"/>
            <a:ext cx="2663825"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rgbClr val="FFFFCC"/>
                </a:solidFill>
                <a:latin typeface="Times New Roman" panose="02020603050405020304" pitchFamily="18" charset="0"/>
              </a:rPr>
              <a:t>MORALES</a:t>
            </a:r>
          </a:p>
        </p:txBody>
      </p:sp>
      <p:sp>
        <p:nvSpPr>
          <p:cNvPr id="164870" name="AutoShape 5">
            <a:extLst>
              <a:ext uri="{FF2B5EF4-FFF2-40B4-BE49-F238E27FC236}">
                <a16:creationId xmlns:a16="http://schemas.microsoft.com/office/drawing/2014/main" id="{7AECE7BB-4C6D-4DD9-9C7B-71EE0A198CD9}"/>
              </a:ext>
            </a:extLst>
          </p:cNvPr>
          <p:cNvSpPr>
            <a:spLocks noChangeArrowheads="1"/>
          </p:cNvSpPr>
          <p:nvPr/>
        </p:nvSpPr>
        <p:spPr bwMode="auto">
          <a:xfrm>
            <a:off x="6227763" y="3067050"/>
            <a:ext cx="2736850" cy="1512888"/>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64871" name="AutoShape 6">
            <a:extLst>
              <a:ext uri="{FF2B5EF4-FFF2-40B4-BE49-F238E27FC236}">
                <a16:creationId xmlns:a16="http://schemas.microsoft.com/office/drawing/2014/main" id="{1D4F5D4E-BA62-4872-A2E3-CFE3B5A97824}"/>
              </a:ext>
            </a:extLst>
          </p:cNvPr>
          <p:cNvSpPr>
            <a:spLocks noChangeArrowheads="1"/>
          </p:cNvSpPr>
          <p:nvPr/>
        </p:nvSpPr>
        <p:spPr bwMode="auto">
          <a:xfrm>
            <a:off x="755650" y="3067050"/>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tx2"/>
              </a:solidFill>
              <a:latin typeface="Times New Roman" panose="02020603050405020304" pitchFamily="18" charset="0"/>
            </a:endParaRPr>
          </a:p>
        </p:txBody>
      </p:sp>
      <p:sp>
        <p:nvSpPr>
          <p:cNvPr id="347143" name="Rectangle 7">
            <a:extLst>
              <a:ext uri="{FF2B5EF4-FFF2-40B4-BE49-F238E27FC236}">
                <a16:creationId xmlns:a16="http://schemas.microsoft.com/office/drawing/2014/main" id="{7A4DB9CF-F895-4D79-A28C-EE08A462AEF2}"/>
              </a:ext>
            </a:extLst>
          </p:cNvPr>
          <p:cNvSpPr>
            <a:spLocks noChangeArrowheads="1"/>
          </p:cNvSpPr>
          <p:nvPr/>
        </p:nvSpPr>
        <p:spPr bwMode="auto">
          <a:xfrm>
            <a:off x="1474788" y="5013325"/>
            <a:ext cx="6697662"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Inspection du Travail</a:t>
            </a:r>
          </a:p>
        </p:txBody>
      </p:sp>
    </p:spTree>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Espace réservé du numéro de diapositive 2">
            <a:extLst>
              <a:ext uri="{FF2B5EF4-FFF2-40B4-BE49-F238E27FC236}">
                <a16:creationId xmlns:a16="http://schemas.microsoft.com/office/drawing/2014/main" id="{4DB2A616-F6FF-431E-A93C-9E02CFDA027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C3C06F8-44C6-4221-9318-70CEF3C28183}" type="slidenum">
              <a:rPr lang="fr-FR" altLang="en-US">
                <a:latin typeface="Arial Black" panose="020B0A04020102020204" pitchFamily="34" charset="0"/>
              </a:rPr>
              <a:pPr eaLnBrk="1" hangingPunct="1"/>
              <a:t>159</a:t>
            </a:fld>
            <a:endParaRPr lang="fr-FR" altLang="en-US">
              <a:latin typeface="Arial Black" panose="020B0A04020102020204" pitchFamily="34" charset="0"/>
            </a:endParaRPr>
          </a:p>
        </p:txBody>
      </p:sp>
      <p:sp>
        <p:nvSpPr>
          <p:cNvPr id="165891" name="AutoShape 2">
            <a:extLst>
              <a:ext uri="{FF2B5EF4-FFF2-40B4-BE49-F238E27FC236}">
                <a16:creationId xmlns:a16="http://schemas.microsoft.com/office/drawing/2014/main" id="{FD3C906C-6E71-42B8-8D65-2C09BC05B105}"/>
              </a:ext>
            </a:extLst>
          </p:cNvPr>
          <p:cNvSpPr>
            <a:spLocks noChangeArrowheads="1"/>
          </p:cNvSpPr>
          <p:nvPr/>
        </p:nvSpPr>
        <p:spPr bwMode="auto">
          <a:xfrm>
            <a:off x="755650" y="2205038"/>
            <a:ext cx="2665413"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PHYSIQUES</a:t>
            </a:r>
          </a:p>
        </p:txBody>
      </p:sp>
      <p:sp>
        <p:nvSpPr>
          <p:cNvPr id="165892" name="AutoShape 3">
            <a:extLst>
              <a:ext uri="{FF2B5EF4-FFF2-40B4-BE49-F238E27FC236}">
                <a16:creationId xmlns:a16="http://schemas.microsoft.com/office/drawing/2014/main" id="{4C72EA33-DF94-4956-908B-A37DF8681811}"/>
              </a:ext>
            </a:extLst>
          </p:cNvPr>
          <p:cNvSpPr>
            <a:spLocks noChangeArrowheads="1"/>
          </p:cNvSpPr>
          <p:nvPr/>
        </p:nvSpPr>
        <p:spPr bwMode="auto">
          <a:xfrm>
            <a:off x="6227763" y="2132013"/>
            <a:ext cx="2663825" cy="649287"/>
          </a:xfrm>
          <a:prstGeom prst="roundRect">
            <a:avLst>
              <a:gd name="adj" fmla="val 16667"/>
            </a:avLst>
          </a:prstGeom>
          <a:gradFill rotWithShape="1">
            <a:gsLst>
              <a:gs pos="0">
                <a:srgbClr val="66CCFF"/>
              </a:gs>
              <a:gs pos="50000">
                <a:srgbClr val="0000CC"/>
              </a:gs>
              <a:gs pos="100000">
                <a:srgbClr val="66CCFF"/>
              </a:gs>
            </a:gsLst>
            <a:lin ang="5400000" scaled="1"/>
          </a:gradFill>
          <a:ln>
            <a:noFill/>
          </a:ln>
          <a:effectLst>
            <a:prstShdw prst="shdw17" dist="17961" dir="2700000">
              <a:srgbClr val="00007A"/>
            </a:prst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MORALES</a:t>
            </a:r>
          </a:p>
        </p:txBody>
      </p:sp>
      <p:sp>
        <p:nvSpPr>
          <p:cNvPr id="165893" name="AutoShape 4">
            <a:extLst>
              <a:ext uri="{FF2B5EF4-FFF2-40B4-BE49-F238E27FC236}">
                <a16:creationId xmlns:a16="http://schemas.microsoft.com/office/drawing/2014/main" id="{CE64EA41-422C-446A-A82B-F150603D34FC}"/>
              </a:ext>
            </a:extLst>
          </p:cNvPr>
          <p:cNvSpPr>
            <a:spLocks noChangeArrowheads="1"/>
          </p:cNvSpPr>
          <p:nvPr/>
        </p:nvSpPr>
        <p:spPr bwMode="auto">
          <a:xfrm>
            <a:off x="6227763" y="3284538"/>
            <a:ext cx="2736850" cy="1512887"/>
          </a:xfrm>
          <a:prstGeom prst="downArrowCallout">
            <a:avLst>
              <a:gd name="adj1" fmla="val 37537"/>
              <a:gd name="adj2" fmla="val 45226"/>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solidFill>
                  <a:schemeClr val="tx2"/>
                </a:solidFill>
                <a:latin typeface="Times New Roman" panose="02020603050405020304" pitchFamily="18" charset="0"/>
              </a:rPr>
              <a:t>OBLIGATOIRE</a:t>
            </a:r>
          </a:p>
          <a:p>
            <a:pPr algn="ctr" eaLnBrk="1" hangingPunct="1"/>
            <a:r>
              <a:rPr lang="fr-FR" altLang="en-US" sz="2400" b="1" i="1">
                <a:solidFill>
                  <a:schemeClr val="tx2"/>
                </a:solidFill>
                <a:latin typeface="Times New Roman" panose="02020603050405020304" pitchFamily="18" charset="0"/>
              </a:rPr>
              <a:t>POUR </a:t>
            </a:r>
          </a:p>
          <a:p>
            <a:pPr algn="ctr" eaLnBrk="1" hangingPunct="1"/>
            <a:r>
              <a:rPr lang="fr-FR" altLang="en-US" sz="2400" b="1" i="1">
                <a:solidFill>
                  <a:schemeClr val="tx2"/>
                </a:solidFill>
                <a:latin typeface="Times New Roman" panose="02020603050405020304" pitchFamily="18" charset="0"/>
              </a:rPr>
              <a:t>TOUS LES CAS</a:t>
            </a:r>
          </a:p>
        </p:txBody>
      </p:sp>
      <p:sp>
        <p:nvSpPr>
          <p:cNvPr id="165894" name="AutoShape 5">
            <a:extLst>
              <a:ext uri="{FF2B5EF4-FFF2-40B4-BE49-F238E27FC236}">
                <a16:creationId xmlns:a16="http://schemas.microsoft.com/office/drawing/2014/main" id="{336186AA-DDE9-496F-ACBF-3A1997578ADF}"/>
              </a:ext>
            </a:extLst>
          </p:cNvPr>
          <p:cNvSpPr>
            <a:spLocks noChangeArrowheads="1"/>
          </p:cNvSpPr>
          <p:nvPr/>
        </p:nvSpPr>
        <p:spPr bwMode="auto">
          <a:xfrm>
            <a:off x="755650" y="3140075"/>
            <a:ext cx="2663825" cy="1512888"/>
          </a:xfrm>
          <a:prstGeom prst="downArrowCallout">
            <a:avLst>
              <a:gd name="adj1" fmla="val 36536"/>
              <a:gd name="adj2" fmla="val 44019"/>
              <a:gd name="adj3" fmla="val 19074"/>
              <a:gd name="adj4" fmla="val 7640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chemeClr val="tx2"/>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OBLIGATOIRE</a:t>
            </a:r>
          </a:p>
          <a:p>
            <a:pPr algn="ctr" eaLnBrk="1" hangingPunct="1"/>
            <a:endParaRPr lang="fr-FR" altLang="en-US" sz="2400" b="1" i="1">
              <a:solidFill>
                <a:schemeClr val="accent2"/>
              </a:solidFill>
              <a:latin typeface="Times New Roman" panose="02020603050405020304" pitchFamily="18" charset="0"/>
            </a:endParaRPr>
          </a:p>
        </p:txBody>
      </p:sp>
      <p:sp>
        <p:nvSpPr>
          <p:cNvPr id="165895" name="AutoShape 6">
            <a:extLst>
              <a:ext uri="{FF2B5EF4-FFF2-40B4-BE49-F238E27FC236}">
                <a16:creationId xmlns:a16="http://schemas.microsoft.com/office/drawing/2014/main" id="{8B7F0533-6667-41A7-ABC1-B317A61A8C03}"/>
              </a:ext>
            </a:extLst>
          </p:cNvPr>
          <p:cNvSpPr>
            <a:spLocks noChangeArrowheads="1"/>
          </p:cNvSpPr>
          <p:nvPr/>
        </p:nvSpPr>
        <p:spPr bwMode="auto">
          <a:xfrm>
            <a:off x="538163" y="692150"/>
            <a:ext cx="8351837" cy="1296988"/>
          </a:xfrm>
          <a:prstGeom prst="ribbon">
            <a:avLst>
              <a:gd name="adj1" fmla="val 14875"/>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fr-FR" altLang="en-US" sz="2400" b="1" i="1">
              <a:solidFill>
                <a:srgbClr val="FFFFCC"/>
              </a:solidFill>
              <a:latin typeface="Times New Roman" panose="02020603050405020304" pitchFamily="18" charset="0"/>
            </a:endParaRPr>
          </a:p>
          <a:p>
            <a:pPr algn="ctr" eaLnBrk="1" hangingPunct="1"/>
            <a:r>
              <a:rPr lang="fr-FR" altLang="en-US" sz="2400" b="1" i="1">
                <a:solidFill>
                  <a:schemeClr val="tx2"/>
                </a:solidFill>
                <a:latin typeface="Times New Roman" panose="02020603050405020304" pitchFamily="18" charset="0"/>
              </a:rPr>
              <a:t>DECLARATION EXISTENCE</a:t>
            </a:r>
          </a:p>
          <a:p>
            <a:pPr algn="ctr" eaLnBrk="1" hangingPunct="1"/>
            <a:r>
              <a:rPr lang="fr-FR" altLang="en-US" sz="2400" b="1" i="1">
                <a:solidFill>
                  <a:schemeClr val="tx2"/>
                </a:solidFill>
                <a:latin typeface="Times New Roman" panose="02020603050405020304" pitchFamily="18" charset="0"/>
              </a:rPr>
              <a:t>BARID AL MAGHRIB</a:t>
            </a:r>
          </a:p>
          <a:p>
            <a:pPr algn="ctr" eaLnBrk="1" hangingPunct="1"/>
            <a:endParaRPr lang="fr-FR" altLang="en-US" sz="2400" b="1" i="1">
              <a:solidFill>
                <a:schemeClr val="tx2"/>
              </a:solidFill>
              <a:latin typeface="Times New Roman" panose="02020603050405020304" pitchFamily="18" charset="0"/>
            </a:endParaRPr>
          </a:p>
        </p:txBody>
      </p:sp>
      <p:sp>
        <p:nvSpPr>
          <p:cNvPr id="349191" name="Rectangle 7">
            <a:extLst>
              <a:ext uri="{FF2B5EF4-FFF2-40B4-BE49-F238E27FC236}">
                <a16:creationId xmlns:a16="http://schemas.microsoft.com/office/drawing/2014/main" id="{14977FBD-EFD6-4A61-A044-CB9D1A69B6C0}"/>
              </a:ext>
            </a:extLst>
          </p:cNvPr>
          <p:cNvSpPr>
            <a:spLocks noChangeArrowheads="1"/>
          </p:cNvSpPr>
          <p:nvPr/>
        </p:nvSpPr>
        <p:spPr bwMode="auto">
          <a:xfrm>
            <a:off x="1401763" y="5013325"/>
            <a:ext cx="6697662" cy="7207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400" b="1" i="1">
                <a:solidFill>
                  <a:schemeClr val="tx2"/>
                </a:solidFill>
                <a:latin typeface="Times New Roman" pitchFamily="18" charset="0"/>
                <a:cs typeface="Arial" charset="0"/>
              </a:rPr>
              <a:t>Barid Al Maghrib</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u numéro de diapositive 4">
            <a:extLst>
              <a:ext uri="{FF2B5EF4-FFF2-40B4-BE49-F238E27FC236}">
                <a16:creationId xmlns:a16="http://schemas.microsoft.com/office/drawing/2014/main" id="{3560CA88-9152-49D3-BF6C-2B3FED8911A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8C87759-ACB3-4430-A324-7F0EA0D2B043}" type="slidenum">
              <a:rPr lang="fr-FR" altLang="en-US">
                <a:latin typeface="Arial Black" panose="020B0A04020102020204" pitchFamily="34" charset="0"/>
              </a:rPr>
              <a:pPr eaLnBrk="1" hangingPunct="1"/>
              <a:t>16</a:t>
            </a:fld>
            <a:endParaRPr lang="fr-FR" altLang="en-US">
              <a:latin typeface="Arial Black" panose="020B0A04020102020204" pitchFamily="34" charset="0"/>
            </a:endParaRPr>
          </a:p>
        </p:txBody>
      </p:sp>
      <p:sp>
        <p:nvSpPr>
          <p:cNvPr id="28675" name="Rectangle 1026">
            <a:extLst>
              <a:ext uri="{FF2B5EF4-FFF2-40B4-BE49-F238E27FC236}">
                <a16:creationId xmlns:a16="http://schemas.microsoft.com/office/drawing/2014/main" id="{37733BE1-F371-4685-A101-15B0DC583113}"/>
              </a:ext>
            </a:extLst>
          </p:cNvPr>
          <p:cNvSpPr>
            <a:spLocks noGrp="1" noChangeArrowheads="1"/>
          </p:cNvSpPr>
          <p:nvPr>
            <p:ph type="title"/>
          </p:nvPr>
        </p:nvSpPr>
        <p:spPr>
          <a:xfrm>
            <a:off x="457200" y="457200"/>
            <a:ext cx="8229600" cy="8112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INTÉRÊT DE L’ÉTUDE COMMERCIALE</a:t>
            </a:r>
          </a:p>
        </p:txBody>
      </p:sp>
      <p:sp>
        <p:nvSpPr>
          <p:cNvPr id="28676" name="Rectangle 1027">
            <a:extLst>
              <a:ext uri="{FF2B5EF4-FFF2-40B4-BE49-F238E27FC236}">
                <a16:creationId xmlns:a16="http://schemas.microsoft.com/office/drawing/2014/main" id="{D9801473-833A-4F8E-8D37-EF3B908300BF}"/>
              </a:ext>
            </a:extLst>
          </p:cNvPr>
          <p:cNvSpPr>
            <a:spLocks noGrp="1" noChangeArrowheads="1"/>
          </p:cNvSpPr>
          <p:nvPr>
            <p:ph type="body" idx="1"/>
          </p:nvPr>
        </p:nvSpPr>
        <p:spPr>
          <a:xfrm>
            <a:off x="304800" y="1546225"/>
            <a:ext cx="8515350" cy="4762500"/>
          </a:xfrm>
          <a:noFill/>
        </p:spPr>
        <p:txBody>
          <a:bodyPr/>
          <a:lstStyle/>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Après avoir vérifié la  cohérence du projet économique par rapport à ses propres contraintes et atouts personnels, on peut passer à une nouvelle étape : l’élaboration de son projet de création d’entreprise.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L’étude commerciale occupe une place clé dans l’élaboration de votre projet. Toute la construction de votre future entreprise va s’appuyer sur les conclusions de cette étape, qui doit vous permettre :</a:t>
            </a:r>
          </a:p>
          <a:p>
            <a:pPr marL="1093788" lvl="1" algn="just" eaLnBrk="1" hangingPunct="1">
              <a:buClr>
                <a:schemeClr val="hlink"/>
              </a:buClr>
              <a:buSzPct val="75000"/>
              <a:buFont typeface="Wingdings" panose="05000000000000000000" pitchFamily="2" charset="2"/>
              <a:buChar char="q"/>
            </a:pPr>
            <a:r>
              <a:rPr lang="fr-FR" altLang="en-US" sz="2400">
                <a:cs typeface="Times New Roman" panose="02020603050405020304" pitchFamily="18" charset="0"/>
              </a:rPr>
              <a:t>de bien connaître et comprendre votre marché,</a:t>
            </a:r>
          </a:p>
          <a:p>
            <a:pPr marL="1093788" lvl="1" algn="just" eaLnBrk="1" hangingPunct="1">
              <a:buClr>
                <a:schemeClr val="hlink"/>
              </a:buClr>
              <a:buSzPct val="75000"/>
              <a:buFont typeface="Wingdings" panose="05000000000000000000" pitchFamily="2" charset="2"/>
              <a:buChar char="q"/>
            </a:pPr>
            <a:r>
              <a:rPr lang="fr-FR" altLang="en-US" sz="2400">
                <a:cs typeface="Times New Roman" panose="02020603050405020304" pitchFamily="18" charset="0"/>
              </a:rPr>
              <a:t>de définir votre stratégie,</a:t>
            </a:r>
          </a:p>
          <a:p>
            <a:pPr marL="1093788" lvl="1" algn="just" eaLnBrk="1" hangingPunct="1">
              <a:buClr>
                <a:schemeClr val="hlink"/>
              </a:buClr>
              <a:buSzPct val="75000"/>
              <a:buFont typeface="Wingdings" panose="05000000000000000000" pitchFamily="2" charset="2"/>
              <a:buChar char="q"/>
            </a:pPr>
            <a:r>
              <a:rPr lang="fr-FR" altLang="en-US" sz="2400">
                <a:cs typeface="Times New Roman" panose="02020603050405020304" pitchFamily="18" charset="0"/>
              </a:rPr>
              <a:t>de choisir vos actions commerciales. </a:t>
            </a:r>
          </a:p>
          <a:p>
            <a:pPr marL="628650" indent="-628650" algn="just" eaLnBrk="1" hangingPunct="1">
              <a:buClr>
                <a:srgbClr val="000066"/>
              </a:buClr>
              <a:buFont typeface="Wingdings" panose="05000000000000000000" pitchFamily="2" charset="2"/>
              <a:buChar char="è"/>
            </a:pPr>
            <a:endParaRPr lang="fr-FR" altLang="en-US" sz="2400">
              <a:cs typeface="Times New Roman" panose="02020603050405020304" pitchFamily="18" charset="0"/>
            </a:endParaRPr>
          </a:p>
        </p:txBody>
      </p:sp>
    </p:spTree>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Espace réservé du numéro de diapositive 3">
            <a:extLst>
              <a:ext uri="{FF2B5EF4-FFF2-40B4-BE49-F238E27FC236}">
                <a16:creationId xmlns:a16="http://schemas.microsoft.com/office/drawing/2014/main" id="{6B448FDE-560D-42FB-99EB-9F48FEC0BE3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F9E3E3F-B0B1-404B-B988-D12A7FCB5C42}" type="slidenum">
              <a:rPr lang="fr-FR" altLang="en-US">
                <a:latin typeface="Arial Black" panose="020B0A04020102020204" pitchFamily="34" charset="0"/>
              </a:rPr>
              <a:pPr eaLnBrk="1" hangingPunct="1"/>
              <a:t>160</a:t>
            </a:fld>
            <a:endParaRPr lang="fr-FR" altLang="en-US">
              <a:latin typeface="Arial Black" panose="020B0A04020102020204" pitchFamily="34" charset="0"/>
            </a:endParaRPr>
          </a:p>
        </p:txBody>
      </p:sp>
      <p:sp>
        <p:nvSpPr>
          <p:cNvPr id="438274" name="Rectangle 2">
            <a:extLst>
              <a:ext uri="{FF2B5EF4-FFF2-40B4-BE49-F238E27FC236}">
                <a16:creationId xmlns:a16="http://schemas.microsoft.com/office/drawing/2014/main" id="{148691B1-5609-4421-86B1-08278EBDCF29}"/>
              </a:ext>
            </a:extLst>
          </p:cNvPr>
          <p:cNvSpPr>
            <a:spLocks noGrp="1" noChangeArrowheads="1"/>
          </p:cNvSpPr>
          <p:nvPr>
            <p:ph type="title"/>
          </p:nvPr>
        </p:nvSpPr>
        <p:spPr>
          <a:xfrm>
            <a:off x="685800" y="1600200"/>
            <a:ext cx="7772400" cy="3581400"/>
          </a:xfrm>
        </p:spPr>
        <p:txBody>
          <a:bodyPr wrap="none"/>
          <a:lstStyle/>
          <a:p>
            <a:pPr marL="457200" indent="-457200" algn="ctr" eaLnBrk="1" hangingPunct="1">
              <a:lnSpc>
                <a:spcPct val="95000"/>
              </a:lnSpc>
              <a:spcBef>
                <a:spcPct val="35000"/>
              </a:spcBef>
              <a:defRPr/>
            </a:pPr>
            <a:r>
              <a:rPr lang="fr-FR" sz="3600">
                <a:solidFill>
                  <a:srgbClr val="993300"/>
                </a:solidFill>
                <a:effectLst>
                  <a:outerShdw blurRad="38100" dist="38100" dir="2700000" algn="tl">
                    <a:srgbClr val="C0C0C0"/>
                  </a:outerShdw>
                </a:effectLst>
                <a:latin typeface="Times New Roman" pitchFamily="18" charset="0"/>
              </a:rPr>
              <a:t>LES STRUCTURES D</a:t>
            </a:r>
            <a:r>
              <a:rPr lang="fr-FR" sz="3600">
                <a:solidFill>
                  <a:srgbClr val="993300"/>
                </a:solidFill>
                <a:effectLst>
                  <a:outerShdw blurRad="38100" dist="38100" dir="2700000" algn="tl">
                    <a:srgbClr val="C0C0C0"/>
                  </a:outerShdw>
                </a:effectLst>
                <a:latin typeface="Tahoma"/>
              </a:rPr>
              <a:t>’</a:t>
            </a:r>
            <a:r>
              <a:rPr lang="fr-FR" sz="3600">
                <a:solidFill>
                  <a:srgbClr val="993300"/>
                </a:solidFill>
                <a:effectLst>
                  <a:outerShdw blurRad="38100" dist="38100" dir="2700000" algn="tl">
                    <a:srgbClr val="C0C0C0"/>
                  </a:outerShdw>
                </a:effectLst>
                <a:latin typeface="Times New Roman" pitchFamily="18" charset="0"/>
              </a:rPr>
              <a:t>APPUI</a:t>
            </a:r>
          </a:p>
        </p:txBody>
      </p:sp>
    </p:spTree>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Espace réservé du numéro de diapositive 4">
            <a:extLst>
              <a:ext uri="{FF2B5EF4-FFF2-40B4-BE49-F238E27FC236}">
                <a16:creationId xmlns:a16="http://schemas.microsoft.com/office/drawing/2014/main" id="{D44BF0AB-0BB7-4ADC-BBFA-695D340793D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D868421-1BC4-44BD-8880-835D03066463}" type="slidenum">
              <a:rPr lang="fr-FR" altLang="en-US">
                <a:latin typeface="Arial Black" panose="020B0A04020102020204" pitchFamily="34" charset="0"/>
              </a:rPr>
              <a:pPr eaLnBrk="1" hangingPunct="1"/>
              <a:t>161</a:t>
            </a:fld>
            <a:endParaRPr lang="fr-FR" altLang="en-US">
              <a:latin typeface="Arial Black" panose="020B0A04020102020204" pitchFamily="34" charset="0"/>
            </a:endParaRPr>
          </a:p>
        </p:txBody>
      </p:sp>
      <p:sp>
        <p:nvSpPr>
          <p:cNvPr id="167939" name="Rectangle 2">
            <a:extLst>
              <a:ext uri="{FF2B5EF4-FFF2-40B4-BE49-F238E27FC236}">
                <a16:creationId xmlns:a16="http://schemas.microsoft.com/office/drawing/2014/main" id="{20034AFE-FB3A-48AE-AE3E-E3042C6BA503}"/>
              </a:ext>
            </a:extLst>
          </p:cNvPr>
          <p:cNvSpPr>
            <a:spLocks noGrp="1" noChangeArrowheads="1"/>
          </p:cNvSpPr>
          <p:nvPr>
            <p:ph type="title"/>
          </p:nvPr>
        </p:nvSpPr>
        <p:spPr>
          <a:xfrm>
            <a:off x="827088" y="561975"/>
            <a:ext cx="7772400" cy="10668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CAPITAL INVESTISSEMENT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CAPITAL D'AMOR</a:t>
            </a:r>
            <a:r>
              <a:rPr lang="fr-FR" altLang="en-US" sz="3200" b="1">
                <a:solidFill>
                  <a:srgbClr val="A50021"/>
                </a:solidFill>
                <a:latin typeface="Times New Roman" panose="02020603050405020304" pitchFamily="18" charset="0"/>
                <a:cs typeface="Times New Roman" panose="02020603050405020304" pitchFamily="18" charset="0"/>
              </a:rPr>
              <a:t>Ç</a:t>
            </a:r>
            <a:r>
              <a:rPr lang="fr-FR" altLang="en-US" sz="3200" b="1">
                <a:solidFill>
                  <a:srgbClr val="A50021"/>
                </a:solidFill>
                <a:latin typeface="Book Antiqua" panose="02040602050305030304" pitchFamily="18" charset="0"/>
                <a:cs typeface="Times New Roman" panose="02020603050405020304" pitchFamily="18" charset="0"/>
              </a:rPr>
              <a:t>AGE</a:t>
            </a:r>
            <a:r>
              <a:rPr lang="fr-FR" altLang="en-US" sz="3200" b="1">
                <a:solidFill>
                  <a:srgbClr val="A50021"/>
                </a:solidFill>
                <a:latin typeface="Times New Roman" panose="02020603050405020304" pitchFamily="18" charset="0"/>
                <a:cs typeface="Times New Roman" panose="02020603050405020304" pitchFamily="18" charset="0"/>
              </a:rPr>
              <a:t> </a:t>
            </a: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167940" name="Rectangle 3">
            <a:extLst>
              <a:ext uri="{FF2B5EF4-FFF2-40B4-BE49-F238E27FC236}">
                <a16:creationId xmlns:a16="http://schemas.microsoft.com/office/drawing/2014/main" id="{FAB65087-1B71-4137-968E-9240889AF45A}"/>
              </a:ext>
            </a:extLst>
          </p:cNvPr>
          <p:cNvSpPr>
            <a:spLocks noGrp="1" noChangeArrowheads="1"/>
          </p:cNvSpPr>
          <p:nvPr>
            <p:ph type="body" idx="1"/>
          </p:nvPr>
        </p:nvSpPr>
        <p:spPr>
          <a:xfrm>
            <a:off x="250825" y="1746250"/>
            <a:ext cx="8569325" cy="4419600"/>
          </a:xfrm>
          <a:noFill/>
        </p:spPr>
        <p:txBody>
          <a:bodyPr/>
          <a:lstStyle/>
          <a:p>
            <a:pPr marL="533400" indent="-533400" algn="just" eaLnBrk="1" hangingPunct="1">
              <a:lnSpc>
                <a:spcPct val="80000"/>
              </a:lnSpc>
              <a:spcBef>
                <a:spcPct val="45000"/>
              </a:spcBef>
              <a:buClr>
                <a:srgbClr val="000066"/>
              </a:buClr>
              <a:buSzTx/>
              <a:buFont typeface="Wingdings" panose="05000000000000000000" pitchFamily="2" charset="2"/>
              <a:buChar char="è"/>
            </a:pPr>
            <a:r>
              <a:rPr lang="fr-FR" altLang="en-US" sz="2200">
                <a:solidFill>
                  <a:srgbClr val="000000"/>
                </a:solidFill>
                <a:cs typeface="Times New Roman" panose="02020603050405020304" pitchFamily="18" charset="0"/>
              </a:rPr>
              <a:t>Apport de fonds propres finan</a:t>
            </a:r>
            <a:r>
              <a:rPr lang="fr-FR" altLang="en-US" sz="2200">
                <a:solidFill>
                  <a:srgbClr val="000000"/>
                </a:solidFill>
                <a:latin typeface="Verdana" panose="020B0604030504040204" pitchFamily="34" charset="0"/>
                <a:cs typeface="Times New Roman" panose="02020603050405020304" pitchFamily="18" charset="0"/>
              </a:rPr>
              <a:t>ç</a:t>
            </a:r>
            <a:r>
              <a:rPr lang="fr-FR" altLang="en-US" sz="2200">
                <a:solidFill>
                  <a:srgbClr val="000000"/>
                </a:solidFill>
                <a:cs typeface="Times New Roman" panose="02020603050405020304" pitchFamily="18" charset="0"/>
              </a:rPr>
              <a:t>ant les d</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penses pr</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alables </a:t>
            </a:r>
            <a:r>
              <a:rPr lang="fr-FR" altLang="en-US" sz="2200">
                <a:solidFill>
                  <a:srgbClr val="000000"/>
                </a:solidFill>
                <a:latin typeface="Verdana" panose="020B0604030504040204" pitchFamily="34" charset="0"/>
                <a:cs typeface="Times New Roman" panose="02020603050405020304" pitchFamily="18" charset="0"/>
              </a:rPr>
              <a:t>à</a:t>
            </a:r>
            <a:r>
              <a:rPr lang="fr-FR" altLang="en-US" sz="2200">
                <a:solidFill>
                  <a:srgbClr val="000000"/>
                </a:solidFill>
                <a:cs typeface="Times New Roman" panose="02020603050405020304" pitchFamily="18" charset="0"/>
              </a:rPr>
              <a:t> la cr</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ation d'une entreprise :</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cs typeface="Times New Roman" panose="02020603050405020304" pitchFamily="18" charset="0"/>
              </a:rPr>
              <a:t>Recherche-d</a:t>
            </a: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veloppement, </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tudes de faisabilit</a:t>
            </a: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 </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tudes de march</a:t>
            </a: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s,</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cs typeface="Times New Roman" panose="02020603050405020304" pitchFamily="18" charset="0"/>
              </a:rPr>
              <a:t> Brevets,</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cs typeface="Times New Roman" panose="02020603050405020304" pitchFamily="18" charset="0"/>
              </a:rPr>
              <a:t> Frais d'expertise juridique,</a:t>
            </a:r>
          </a:p>
          <a:p>
            <a:pPr marL="998538" lvl="1" algn="just" eaLnBrk="1" hangingPunct="1">
              <a:lnSpc>
                <a:spcPct val="80000"/>
              </a:lnSpc>
              <a:spcBef>
                <a:spcPct val="45000"/>
              </a:spcBef>
              <a:buSzTx/>
              <a:buFont typeface="Wingdings" panose="05000000000000000000" pitchFamily="2" charset="2"/>
              <a:buChar char="q"/>
            </a:pPr>
            <a:r>
              <a:rPr lang="fr-FR" altLang="en-US" sz="2000">
                <a:solidFill>
                  <a:srgbClr val="000000"/>
                </a:solidFill>
                <a:cs typeface="Times New Roman" panose="02020603050405020304" pitchFamily="18" charset="0"/>
              </a:rPr>
              <a:t> R</a:t>
            </a:r>
            <a:r>
              <a:rPr lang="fr-FR" altLang="en-US" sz="2000">
                <a:solidFill>
                  <a:srgbClr val="000000"/>
                </a:solidFill>
                <a:latin typeface="Verdana" panose="020B0604030504040204" pitchFamily="34" charset="0"/>
                <a:cs typeface="Times New Roman" panose="02020603050405020304" pitchFamily="18" charset="0"/>
              </a:rPr>
              <a:t>é</a:t>
            </a:r>
            <a:r>
              <a:rPr lang="fr-FR" altLang="en-US" sz="2000">
                <a:solidFill>
                  <a:srgbClr val="000000"/>
                </a:solidFill>
                <a:cs typeface="Times New Roman" panose="02020603050405020304" pitchFamily="18" charset="0"/>
              </a:rPr>
              <a:t>alisation de maquette ou de prototype, etc..</a:t>
            </a:r>
          </a:p>
          <a:p>
            <a:pPr marL="533400" indent="-533400" algn="just" eaLnBrk="1" hangingPunct="1">
              <a:lnSpc>
                <a:spcPct val="80000"/>
              </a:lnSpc>
              <a:spcBef>
                <a:spcPct val="45000"/>
              </a:spcBef>
              <a:buClr>
                <a:srgbClr val="000066"/>
              </a:buClr>
              <a:buSzTx/>
              <a:buFont typeface="Wingdings" panose="05000000000000000000" pitchFamily="2" charset="2"/>
              <a:buChar char="è"/>
            </a:pPr>
            <a:r>
              <a:rPr lang="fr-FR" altLang="en-US" sz="2200">
                <a:solidFill>
                  <a:srgbClr val="000000"/>
                </a:solidFill>
                <a:cs typeface="Times New Roman" panose="02020603050405020304" pitchFamily="18" charset="0"/>
              </a:rPr>
              <a:t>Le capital-amor</a:t>
            </a:r>
            <a:r>
              <a:rPr lang="fr-FR" altLang="en-US" sz="2200">
                <a:solidFill>
                  <a:srgbClr val="000000"/>
                </a:solidFill>
                <a:latin typeface="Verdana" panose="020B0604030504040204" pitchFamily="34" charset="0"/>
                <a:cs typeface="Times New Roman" panose="02020603050405020304" pitchFamily="18" charset="0"/>
              </a:rPr>
              <a:t>ç</a:t>
            </a:r>
            <a:r>
              <a:rPr lang="fr-FR" altLang="en-US" sz="2200">
                <a:solidFill>
                  <a:srgbClr val="000000"/>
                </a:solidFill>
                <a:cs typeface="Times New Roman" panose="02020603050405020304" pitchFamily="18" charset="0"/>
              </a:rPr>
              <a:t>age est la forme la plus en amont du capital-investissement  </a:t>
            </a:r>
          </a:p>
          <a:p>
            <a:pPr marL="533400" indent="-533400" algn="just" eaLnBrk="1" hangingPunct="1">
              <a:lnSpc>
                <a:spcPct val="80000"/>
              </a:lnSpc>
              <a:spcBef>
                <a:spcPct val="45000"/>
              </a:spcBef>
              <a:buClr>
                <a:srgbClr val="000066"/>
              </a:buClr>
              <a:buSzTx/>
              <a:buFont typeface="Wingdings" panose="05000000000000000000" pitchFamily="2" charset="2"/>
              <a:buChar char="è"/>
            </a:pPr>
            <a:r>
              <a:rPr lang="fr-FR" altLang="en-US" sz="2200">
                <a:solidFill>
                  <a:srgbClr val="000000"/>
                </a:solidFill>
                <a:cs typeface="Times New Roman" panose="02020603050405020304" pitchFamily="18" charset="0"/>
              </a:rPr>
              <a:t>L'arriv</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e de ce financeur provoque la cr</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ation juridique de l'entreprise si ce n'</a:t>
            </a:r>
            <a:r>
              <a:rPr lang="fr-FR" altLang="en-US" sz="2200">
                <a:solidFill>
                  <a:srgbClr val="000000"/>
                </a:solidFill>
                <a:latin typeface="Verdana" panose="020B0604030504040204" pitchFamily="34" charset="0"/>
                <a:cs typeface="Times New Roman" panose="02020603050405020304" pitchFamily="18" charset="0"/>
              </a:rPr>
              <a:t>é</a:t>
            </a:r>
            <a:r>
              <a:rPr lang="fr-FR" altLang="en-US" sz="2200">
                <a:solidFill>
                  <a:srgbClr val="000000"/>
                </a:solidFill>
                <a:cs typeface="Times New Roman" panose="02020603050405020304" pitchFamily="18" charset="0"/>
              </a:rPr>
              <a:t>tait pas encore le cas. </a:t>
            </a:r>
          </a:p>
          <a:p>
            <a:pPr marL="533400" indent="-533400" algn="just" eaLnBrk="1" hangingPunct="1">
              <a:lnSpc>
                <a:spcPct val="80000"/>
              </a:lnSpc>
              <a:spcBef>
                <a:spcPct val="45000"/>
              </a:spcBef>
              <a:buClr>
                <a:srgbClr val="000066"/>
              </a:buClr>
              <a:buSzTx/>
              <a:buFont typeface="Wingdings" panose="05000000000000000000" pitchFamily="2" charset="2"/>
              <a:buChar char="è"/>
            </a:pPr>
            <a:r>
              <a:rPr lang="fr-FR" altLang="en-US" sz="2200">
                <a:solidFill>
                  <a:srgbClr val="000000"/>
                </a:solidFill>
                <a:cs typeface="Times New Roman" panose="02020603050405020304" pitchFamily="18" charset="0"/>
              </a:rPr>
              <a:t>Au Maroc : un seul fonds :      Fonds d</a:t>
            </a:r>
            <a:r>
              <a:rPr lang="fr-FR" altLang="en-US" sz="2200">
                <a:solidFill>
                  <a:srgbClr val="000000"/>
                </a:solidFill>
                <a:latin typeface="Verdana" panose="020B0604030504040204" pitchFamily="34" charset="0"/>
                <a:cs typeface="Times New Roman" panose="02020603050405020304" pitchFamily="18" charset="0"/>
              </a:rPr>
              <a:t>’</a:t>
            </a:r>
            <a:r>
              <a:rPr lang="fr-FR" altLang="en-US" sz="2200">
                <a:solidFill>
                  <a:srgbClr val="000000"/>
                </a:solidFill>
                <a:cs typeface="Times New Roman" panose="02020603050405020304" pitchFamily="18" charset="0"/>
              </a:rPr>
              <a:t>amor</a:t>
            </a:r>
            <a:r>
              <a:rPr lang="fr-FR" altLang="en-US" sz="2200">
                <a:solidFill>
                  <a:srgbClr val="000000"/>
                </a:solidFill>
                <a:latin typeface="Verdana" panose="020B0604030504040204" pitchFamily="34" charset="0"/>
                <a:cs typeface="Times New Roman" panose="02020603050405020304" pitchFamily="18" charset="0"/>
              </a:rPr>
              <a:t>ç</a:t>
            </a:r>
            <a:r>
              <a:rPr lang="fr-FR" altLang="en-US" sz="2200">
                <a:solidFill>
                  <a:srgbClr val="000000"/>
                </a:solidFill>
                <a:cs typeface="Times New Roman" panose="02020603050405020304" pitchFamily="18" charset="0"/>
              </a:rPr>
              <a:t>age  Sindibad</a:t>
            </a:r>
          </a:p>
        </p:txBody>
      </p:sp>
    </p:spTree>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Espace réservé du numéro de diapositive 4">
            <a:extLst>
              <a:ext uri="{FF2B5EF4-FFF2-40B4-BE49-F238E27FC236}">
                <a16:creationId xmlns:a16="http://schemas.microsoft.com/office/drawing/2014/main" id="{BE6ABAE9-E591-4B26-8285-0E31B1EE799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1859AFD-5E80-4394-8184-9AE3AA8D133E}" type="slidenum">
              <a:rPr lang="fr-FR" altLang="en-US">
                <a:latin typeface="Arial Black" panose="020B0A04020102020204" pitchFamily="34" charset="0"/>
              </a:rPr>
              <a:pPr eaLnBrk="1" hangingPunct="1"/>
              <a:t>162</a:t>
            </a:fld>
            <a:endParaRPr lang="fr-FR" altLang="en-US">
              <a:latin typeface="Arial Black" panose="020B0A04020102020204" pitchFamily="34" charset="0"/>
            </a:endParaRPr>
          </a:p>
        </p:txBody>
      </p:sp>
      <p:sp>
        <p:nvSpPr>
          <p:cNvPr id="168963" name="Rectangle 2">
            <a:extLst>
              <a:ext uri="{FF2B5EF4-FFF2-40B4-BE49-F238E27FC236}">
                <a16:creationId xmlns:a16="http://schemas.microsoft.com/office/drawing/2014/main" id="{07C4D938-3A42-42CF-88BD-11E428185F27}"/>
              </a:ext>
            </a:extLst>
          </p:cNvPr>
          <p:cNvSpPr>
            <a:spLocks noGrp="1" noChangeArrowheads="1"/>
          </p:cNvSpPr>
          <p:nvPr>
            <p:ph type="body" idx="1"/>
          </p:nvPr>
        </p:nvSpPr>
        <p:spPr>
          <a:xfrm>
            <a:off x="396875" y="2133600"/>
            <a:ext cx="8351838" cy="3548063"/>
          </a:xfrm>
          <a:noFill/>
        </p:spPr>
        <p:txBody>
          <a:bodyPr/>
          <a:lstStyle/>
          <a:p>
            <a:pPr marL="533400" indent="-533400" algn="just" eaLnBrk="1" hangingPunct="1">
              <a:lnSpc>
                <a:spcPct val="80000"/>
              </a:lnSpc>
              <a:spcBef>
                <a:spcPct val="45000"/>
              </a:spcBef>
              <a:buClr>
                <a:srgbClr val="000066"/>
              </a:buClr>
              <a:buSzTx/>
              <a:buFont typeface="Wingdings" panose="05000000000000000000" pitchFamily="2" charset="2"/>
              <a:buChar char="è"/>
            </a:pPr>
            <a:r>
              <a:rPr lang="fr-FR" altLang="en-US" sz="2400" b="1">
                <a:solidFill>
                  <a:srgbClr val="000066"/>
                </a:solidFill>
                <a:cs typeface="Times New Roman" panose="02020603050405020304" pitchFamily="18" charset="0"/>
              </a:rPr>
              <a:t>Nature du projet :</a:t>
            </a:r>
            <a:r>
              <a:rPr lang="fr-FR" altLang="en-US" sz="2400">
                <a:solidFill>
                  <a:srgbClr val="000000"/>
                </a:solidFill>
                <a:cs typeface="Times New Roman" panose="02020603050405020304" pitchFamily="18" charset="0"/>
              </a:rPr>
              <a:t> Innovant du point de vue technologique et du savoir-faire reposant de pr</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f</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rence sur un brevet ;</a:t>
            </a:r>
          </a:p>
          <a:p>
            <a:pPr marL="533400" indent="-533400" algn="just" eaLnBrk="1" hangingPunct="1">
              <a:lnSpc>
                <a:spcPct val="80000"/>
              </a:lnSpc>
              <a:spcBef>
                <a:spcPct val="45000"/>
              </a:spcBef>
              <a:buSzTx/>
              <a:buFont typeface="Wingdings" panose="05000000000000000000" pitchFamily="2" charset="2"/>
              <a:buChar char="è"/>
            </a:pPr>
            <a:r>
              <a:rPr lang="fr-FR" altLang="en-US" sz="2400">
                <a:solidFill>
                  <a:srgbClr val="000000"/>
                </a:solidFill>
                <a:cs typeface="Times New Roman" panose="02020603050405020304" pitchFamily="18" charset="0"/>
              </a:rPr>
              <a:t> </a:t>
            </a:r>
            <a:r>
              <a:rPr lang="fr-FR" altLang="en-US" sz="2400" b="1">
                <a:solidFill>
                  <a:srgbClr val="000066"/>
                </a:solidFill>
                <a:cs typeface="Times New Roman" panose="02020603050405020304" pitchFamily="18" charset="0"/>
              </a:rPr>
              <a:t>Projet :</a:t>
            </a:r>
            <a:r>
              <a:rPr lang="fr-FR" altLang="en-US" sz="2400">
                <a:solidFill>
                  <a:srgbClr val="000000"/>
                </a:solidFill>
                <a:cs typeface="Times New Roman" panose="02020603050405020304" pitchFamily="18" charset="0"/>
              </a:rPr>
              <a:t> en Pr</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-amor</a:t>
            </a:r>
            <a:r>
              <a:rPr lang="fr-FR" altLang="en-US" sz="2400">
                <a:solidFill>
                  <a:srgbClr val="000000"/>
                </a:solidFill>
                <a:latin typeface="Verdana" panose="020B0604030504040204" pitchFamily="34" charset="0"/>
                <a:cs typeface="Times New Roman" panose="02020603050405020304" pitchFamily="18" charset="0"/>
              </a:rPr>
              <a:t>ç</a:t>
            </a:r>
            <a:r>
              <a:rPr lang="fr-FR" altLang="en-US" sz="2400">
                <a:solidFill>
                  <a:srgbClr val="000000"/>
                </a:solidFill>
                <a:cs typeface="Times New Roman" panose="02020603050405020304" pitchFamily="18" charset="0"/>
              </a:rPr>
              <a:t>age ou en amor</a:t>
            </a:r>
            <a:r>
              <a:rPr lang="fr-FR" altLang="en-US" sz="2400">
                <a:solidFill>
                  <a:srgbClr val="000000"/>
                </a:solidFill>
                <a:latin typeface="Verdana" panose="020B0604030504040204" pitchFamily="34" charset="0"/>
                <a:cs typeface="Times New Roman" panose="02020603050405020304" pitchFamily="18" charset="0"/>
              </a:rPr>
              <a:t>ç</a:t>
            </a:r>
            <a:r>
              <a:rPr lang="fr-FR" altLang="en-US" sz="2400">
                <a:solidFill>
                  <a:srgbClr val="000000"/>
                </a:solidFill>
                <a:cs typeface="Times New Roman" panose="02020603050405020304" pitchFamily="18" charset="0"/>
              </a:rPr>
              <a:t>age ;</a:t>
            </a:r>
          </a:p>
          <a:p>
            <a:pPr marL="533400" indent="-533400" algn="just" eaLnBrk="1" hangingPunct="1">
              <a:lnSpc>
                <a:spcPct val="80000"/>
              </a:lnSpc>
              <a:spcBef>
                <a:spcPct val="45000"/>
              </a:spcBef>
              <a:buSzTx/>
              <a:buFont typeface="Wingdings" panose="05000000000000000000" pitchFamily="2" charset="2"/>
              <a:buChar char="è"/>
            </a:pPr>
            <a:r>
              <a:rPr lang="fr-FR" altLang="en-US" sz="2400">
                <a:solidFill>
                  <a:srgbClr val="000000"/>
                </a:solidFill>
                <a:cs typeface="Times New Roman" panose="02020603050405020304" pitchFamily="18" charset="0"/>
              </a:rPr>
              <a:t> </a:t>
            </a:r>
            <a:r>
              <a:rPr lang="fr-FR" altLang="en-US" sz="2400" b="1">
                <a:solidFill>
                  <a:srgbClr val="000066"/>
                </a:solidFill>
                <a:cs typeface="Times New Roman" panose="02020603050405020304" pitchFamily="18" charset="0"/>
              </a:rPr>
              <a:t>Lieu :</a:t>
            </a:r>
            <a:r>
              <a:rPr lang="fr-FR" altLang="en-US" sz="2400">
                <a:solidFill>
                  <a:srgbClr val="000000"/>
                </a:solidFill>
                <a:cs typeface="Times New Roman" panose="02020603050405020304" pitchFamily="18" charset="0"/>
              </a:rPr>
              <a:t> Activit</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 Principale sur le territoire marocain ;</a:t>
            </a:r>
          </a:p>
          <a:p>
            <a:pPr marL="533400" indent="-533400" algn="just" eaLnBrk="1" hangingPunct="1">
              <a:lnSpc>
                <a:spcPct val="80000"/>
              </a:lnSpc>
              <a:spcBef>
                <a:spcPct val="45000"/>
              </a:spcBef>
              <a:buSzTx/>
              <a:buFont typeface="Wingdings" panose="05000000000000000000" pitchFamily="2" charset="2"/>
              <a:buChar char="è"/>
            </a:pPr>
            <a:r>
              <a:rPr lang="fr-FR" altLang="en-US" sz="2400">
                <a:solidFill>
                  <a:srgbClr val="000000"/>
                </a:solidFill>
                <a:cs typeface="Times New Roman" panose="02020603050405020304" pitchFamily="18" charset="0"/>
              </a:rPr>
              <a:t> </a:t>
            </a:r>
            <a:r>
              <a:rPr lang="fr-FR" altLang="en-US" sz="2400" b="1">
                <a:solidFill>
                  <a:srgbClr val="000066"/>
                </a:solidFill>
                <a:cs typeface="Times New Roman" panose="02020603050405020304" pitchFamily="18" charset="0"/>
              </a:rPr>
              <a:t>Forme juridique :</a:t>
            </a:r>
            <a:r>
              <a:rPr lang="fr-FR" altLang="en-US" sz="2400">
                <a:solidFill>
                  <a:srgbClr val="000000"/>
                </a:solidFill>
                <a:cs typeface="Times New Roman" panose="02020603050405020304" pitchFamily="18" charset="0"/>
              </a:rPr>
              <a:t> Soci</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t</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 anonyme ou </a:t>
            </a:r>
            <a:r>
              <a:rPr lang="fr-FR" altLang="en-US" sz="2400">
                <a:solidFill>
                  <a:srgbClr val="000000"/>
                </a:solidFill>
                <a:latin typeface="Verdana" panose="020B0604030504040204" pitchFamily="34" charset="0"/>
                <a:cs typeface="Times New Roman" panose="02020603050405020304" pitchFamily="18" charset="0"/>
              </a:rPr>
              <a:t>à</a:t>
            </a:r>
            <a:r>
              <a:rPr lang="fr-FR" altLang="en-US" sz="2400">
                <a:solidFill>
                  <a:srgbClr val="000000"/>
                </a:solidFill>
                <a:cs typeface="Times New Roman" panose="02020603050405020304" pitchFamily="18" charset="0"/>
              </a:rPr>
              <a:t> Responsabilit</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 Limit</a:t>
            </a:r>
            <a:r>
              <a:rPr lang="fr-FR" altLang="en-US" sz="2400">
                <a:solidFill>
                  <a:srgbClr val="000000"/>
                </a:solidFill>
                <a:latin typeface="Verdana" panose="020B0604030504040204" pitchFamily="34" charset="0"/>
                <a:cs typeface="Times New Roman" panose="02020603050405020304" pitchFamily="18" charset="0"/>
              </a:rPr>
              <a:t>é</a:t>
            </a:r>
            <a:r>
              <a:rPr lang="fr-FR" altLang="en-US" sz="2400">
                <a:solidFill>
                  <a:srgbClr val="000000"/>
                </a:solidFill>
                <a:cs typeface="Times New Roman" panose="02020603050405020304" pitchFamily="18" charset="0"/>
              </a:rPr>
              <a:t> ;</a:t>
            </a:r>
          </a:p>
          <a:p>
            <a:pPr marL="533400" indent="-533400" algn="just" eaLnBrk="1" hangingPunct="1">
              <a:lnSpc>
                <a:spcPct val="80000"/>
              </a:lnSpc>
              <a:spcBef>
                <a:spcPct val="45000"/>
              </a:spcBef>
              <a:buSzTx/>
              <a:buFont typeface="Wingdings" panose="05000000000000000000" pitchFamily="2" charset="2"/>
              <a:buChar char="è"/>
            </a:pPr>
            <a:r>
              <a:rPr lang="fr-FR" altLang="en-US" sz="2400">
                <a:solidFill>
                  <a:srgbClr val="000000"/>
                </a:solidFill>
                <a:cs typeface="Times New Roman" panose="02020603050405020304" pitchFamily="18" charset="0"/>
              </a:rPr>
              <a:t>Absence d</a:t>
            </a:r>
            <a:r>
              <a:rPr lang="fr-FR" altLang="en-US" sz="2400">
                <a:solidFill>
                  <a:srgbClr val="000000"/>
                </a:solidFill>
                <a:latin typeface="Verdana" panose="020B0604030504040204" pitchFamily="34" charset="0"/>
                <a:cs typeface="Times New Roman" panose="02020603050405020304" pitchFamily="18" charset="0"/>
              </a:rPr>
              <a:t>’</a:t>
            </a:r>
            <a:r>
              <a:rPr lang="fr-FR" altLang="en-US" sz="2400">
                <a:solidFill>
                  <a:srgbClr val="000000"/>
                </a:solidFill>
                <a:cs typeface="Times New Roman" panose="02020603050405020304" pitchFamily="18" charset="0"/>
              </a:rPr>
              <a:t>un premier tour de financement externe de type capital risqueur</a:t>
            </a:r>
          </a:p>
        </p:txBody>
      </p:sp>
      <p:sp>
        <p:nvSpPr>
          <p:cNvPr id="168964" name="Rectangle 3">
            <a:extLst>
              <a:ext uri="{FF2B5EF4-FFF2-40B4-BE49-F238E27FC236}">
                <a16:creationId xmlns:a16="http://schemas.microsoft.com/office/drawing/2014/main" id="{9ACD12FE-1306-4FF0-9BC4-F394131E5B87}"/>
              </a:ext>
            </a:extLst>
          </p:cNvPr>
          <p:cNvSpPr>
            <a:spLocks noGrp="1" noChangeArrowheads="1"/>
          </p:cNvSpPr>
          <p:nvPr>
            <p:ph type="title"/>
          </p:nvPr>
        </p:nvSpPr>
        <p:spPr>
          <a:xfrm>
            <a:off x="685800" y="620713"/>
            <a:ext cx="7772400" cy="9144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FONDS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AMOR</a:t>
            </a:r>
            <a:r>
              <a:rPr lang="fr-FR" altLang="en-US" sz="3200" b="1">
                <a:solidFill>
                  <a:srgbClr val="A50021"/>
                </a:solidFill>
                <a:latin typeface="Times New Roman" panose="02020603050405020304" pitchFamily="18" charset="0"/>
                <a:cs typeface="Times New Roman" panose="02020603050405020304" pitchFamily="18" charset="0"/>
              </a:rPr>
              <a:t>Ç</a:t>
            </a:r>
            <a:r>
              <a:rPr lang="fr-FR" altLang="en-US" sz="3200" b="1">
                <a:solidFill>
                  <a:srgbClr val="A50021"/>
                </a:solidFill>
                <a:latin typeface="Book Antiqua" panose="02040602050305030304" pitchFamily="18" charset="0"/>
                <a:cs typeface="Times New Roman" panose="02020603050405020304" pitchFamily="18" charset="0"/>
              </a:rPr>
              <a:t>AGE SINDIBAD</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CRIT</a:t>
            </a:r>
            <a:r>
              <a:rPr lang="fr-FR" altLang="en-US" sz="3200" b="1">
                <a:solidFill>
                  <a:srgbClr val="A50021"/>
                </a:solidFill>
                <a:latin typeface="Times New Roman" panose="02020603050405020304" pitchFamily="18" charset="0"/>
                <a:cs typeface="Times New Roman" panose="02020603050405020304" pitchFamily="18" charset="0"/>
              </a:rPr>
              <a:t>È</a:t>
            </a:r>
            <a:r>
              <a:rPr lang="fr-FR" altLang="en-US" sz="3200" b="1">
                <a:solidFill>
                  <a:srgbClr val="A50021"/>
                </a:solidFill>
                <a:latin typeface="Book Antiqua" panose="02040602050305030304" pitchFamily="18" charset="0"/>
                <a:cs typeface="Times New Roman" panose="02020603050405020304" pitchFamily="18" charset="0"/>
              </a:rPr>
              <a:t>RES D</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LIGIBILIT</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 </a:t>
            </a:r>
          </a:p>
        </p:txBody>
      </p:sp>
    </p:spTree>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Espace réservé du numéro de diapositive 4">
            <a:extLst>
              <a:ext uri="{FF2B5EF4-FFF2-40B4-BE49-F238E27FC236}">
                <a16:creationId xmlns:a16="http://schemas.microsoft.com/office/drawing/2014/main" id="{51DADC3C-4352-4DC6-BDFB-82E8A1F0CD4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1C54757-D1C2-44C4-88D9-928CC96290A0}" type="slidenum">
              <a:rPr lang="fr-FR" altLang="en-US">
                <a:latin typeface="Arial Black" panose="020B0A04020102020204" pitchFamily="34" charset="0"/>
              </a:rPr>
              <a:pPr eaLnBrk="1" hangingPunct="1"/>
              <a:t>163</a:t>
            </a:fld>
            <a:endParaRPr lang="fr-FR" altLang="en-US">
              <a:latin typeface="Arial Black" panose="020B0A04020102020204" pitchFamily="34" charset="0"/>
            </a:endParaRPr>
          </a:p>
        </p:txBody>
      </p:sp>
      <p:sp>
        <p:nvSpPr>
          <p:cNvPr id="169987" name="Rectangle 2">
            <a:extLst>
              <a:ext uri="{FF2B5EF4-FFF2-40B4-BE49-F238E27FC236}">
                <a16:creationId xmlns:a16="http://schemas.microsoft.com/office/drawing/2014/main" id="{15E597B1-F29F-4876-B74B-43A17B113F64}"/>
              </a:ext>
            </a:extLst>
          </p:cNvPr>
          <p:cNvSpPr>
            <a:spLocks noGrp="1" noChangeArrowheads="1"/>
          </p:cNvSpPr>
          <p:nvPr>
            <p:ph type="title"/>
          </p:nvPr>
        </p:nvSpPr>
        <p:spPr>
          <a:xfrm>
            <a:off x="760413" y="650875"/>
            <a:ext cx="7772400" cy="762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INCUBATEUR DE PROJETS</a:t>
            </a:r>
          </a:p>
        </p:txBody>
      </p:sp>
      <p:sp>
        <p:nvSpPr>
          <p:cNvPr id="169988" name="Rectangle 3">
            <a:extLst>
              <a:ext uri="{FF2B5EF4-FFF2-40B4-BE49-F238E27FC236}">
                <a16:creationId xmlns:a16="http://schemas.microsoft.com/office/drawing/2014/main" id="{FC00FDD5-7B11-4504-B65E-6C37D1E5459F}"/>
              </a:ext>
            </a:extLst>
          </p:cNvPr>
          <p:cNvSpPr>
            <a:spLocks noGrp="1" noChangeArrowheads="1"/>
          </p:cNvSpPr>
          <p:nvPr>
            <p:ph type="body" idx="1"/>
          </p:nvPr>
        </p:nvSpPr>
        <p:spPr>
          <a:xfrm>
            <a:off x="395288" y="1495425"/>
            <a:ext cx="8424862" cy="5029200"/>
          </a:xfrm>
        </p:spPr>
        <p:txBody>
          <a:bodyPr/>
          <a:lstStyle/>
          <a:p>
            <a:pPr eaLnBrk="1" hangingPunct="1">
              <a:buClr>
                <a:srgbClr val="000066"/>
              </a:buClr>
              <a:buSzTx/>
              <a:buFont typeface="Wingdings" panose="05000000000000000000" pitchFamily="2" charset="2"/>
              <a:buChar char="è"/>
            </a:pPr>
            <a:r>
              <a:rPr lang="fr-FR" altLang="en-US" sz="2200"/>
              <a:t>Espaces aménagés et dotés des moyens logistiques adéquats pour incuber des idées et des projets à caractère innovant</a:t>
            </a:r>
          </a:p>
          <a:p>
            <a:pPr eaLnBrk="1" hangingPunct="1">
              <a:buClr>
                <a:srgbClr val="000066"/>
              </a:buClr>
              <a:buSzTx/>
              <a:buFont typeface="Wingdings" panose="05000000000000000000" pitchFamily="2" charset="2"/>
              <a:buChar char="è"/>
            </a:pPr>
            <a:r>
              <a:rPr lang="fr-FR" altLang="en-US" sz="2200"/>
              <a:t>Incubateurs au sein des grandes écoles et universités </a:t>
            </a:r>
          </a:p>
          <a:p>
            <a:pPr eaLnBrk="1" hangingPunct="1">
              <a:buClr>
                <a:srgbClr val="000066"/>
              </a:buClr>
              <a:buSzTx/>
              <a:buFont typeface="Wingdings" panose="05000000000000000000" pitchFamily="2" charset="2"/>
              <a:buChar char="è"/>
            </a:pPr>
            <a:r>
              <a:rPr lang="fr-FR" altLang="en-US" sz="2200"/>
              <a:t>Peuvent bénéficier tout porteur de projet innovant ( chercheur ou non, diplômé ou non,)</a:t>
            </a:r>
          </a:p>
          <a:p>
            <a:pPr eaLnBrk="1" hangingPunct="1">
              <a:buClr>
                <a:srgbClr val="000066"/>
              </a:buClr>
              <a:buSzTx/>
              <a:buFont typeface="Wingdings" panose="05000000000000000000" pitchFamily="2" charset="2"/>
              <a:buChar char="è"/>
            </a:pPr>
            <a:r>
              <a:rPr lang="fr-FR" altLang="en-US" sz="2200"/>
              <a:t>Avantages :</a:t>
            </a:r>
          </a:p>
          <a:p>
            <a:pPr marL="960438" lvl="1" indent="-438150" eaLnBrk="1" hangingPunct="1">
              <a:buSzTx/>
              <a:buFont typeface="Wingdings" panose="05000000000000000000" pitchFamily="2" charset="2"/>
              <a:buChar char="q"/>
            </a:pPr>
            <a:r>
              <a:rPr lang="fr-FR" altLang="en-US" sz="2000"/>
              <a:t>Formation et accompagnement pour la création de son entreprise</a:t>
            </a:r>
          </a:p>
          <a:p>
            <a:pPr marL="960438" lvl="1" indent="-438150" eaLnBrk="1" hangingPunct="1">
              <a:buSzTx/>
              <a:buFont typeface="Wingdings" panose="05000000000000000000" pitchFamily="2" charset="2"/>
              <a:buChar char="q"/>
            </a:pPr>
            <a:r>
              <a:rPr lang="fr-FR" altLang="en-US" sz="2000"/>
              <a:t>Accès aux moyens logistiques (laboratoires,matériel)</a:t>
            </a:r>
          </a:p>
          <a:p>
            <a:pPr marL="960438" lvl="1" indent="-438150" eaLnBrk="1" hangingPunct="1">
              <a:buSzTx/>
              <a:buFont typeface="Wingdings" panose="05000000000000000000" pitchFamily="2" charset="2"/>
              <a:buChar char="q"/>
            </a:pPr>
            <a:r>
              <a:rPr lang="fr-FR" altLang="en-US" sz="2000"/>
              <a:t>Assistance des enseignants et stagiaires</a:t>
            </a:r>
          </a:p>
          <a:p>
            <a:pPr marL="960438" lvl="1" indent="-438150" eaLnBrk="1" hangingPunct="1">
              <a:buSzTx/>
              <a:buFont typeface="Wingdings" panose="05000000000000000000" pitchFamily="2" charset="2"/>
              <a:buChar char="q"/>
            </a:pPr>
            <a:r>
              <a:rPr lang="fr-FR" altLang="en-US" sz="2000"/>
              <a:t>Lien avec des bailleurs de fonds et des industriels nationaux et étrangers</a:t>
            </a:r>
          </a:p>
          <a:p>
            <a:pPr marL="960438" lvl="1" indent="-438150" eaLnBrk="1" hangingPunct="1">
              <a:buSzTx/>
              <a:buFont typeface="Wingdings" panose="05000000000000000000" pitchFamily="2" charset="2"/>
              <a:buChar char="q"/>
            </a:pPr>
            <a:r>
              <a:rPr lang="fr-FR" altLang="en-US" sz="2000"/>
              <a:t>Aide financière </a:t>
            </a:r>
          </a:p>
        </p:txBody>
      </p:sp>
    </p:spTree>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Espace réservé du numéro de diapositive 4">
            <a:extLst>
              <a:ext uri="{FF2B5EF4-FFF2-40B4-BE49-F238E27FC236}">
                <a16:creationId xmlns:a16="http://schemas.microsoft.com/office/drawing/2014/main" id="{BE894CB5-D15E-4546-A601-FB6DC801DF4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34F0A1-1158-400C-B5E0-7DE51A9EA483}" type="slidenum">
              <a:rPr lang="fr-FR" altLang="en-US">
                <a:latin typeface="Arial Black" panose="020B0A04020102020204" pitchFamily="34" charset="0"/>
              </a:rPr>
              <a:pPr eaLnBrk="1" hangingPunct="1"/>
              <a:t>164</a:t>
            </a:fld>
            <a:endParaRPr lang="fr-FR" altLang="en-US">
              <a:latin typeface="Arial Black" panose="020B0A04020102020204" pitchFamily="34" charset="0"/>
            </a:endParaRPr>
          </a:p>
        </p:txBody>
      </p:sp>
      <p:sp>
        <p:nvSpPr>
          <p:cNvPr id="171011" name="Rectangle 2">
            <a:extLst>
              <a:ext uri="{FF2B5EF4-FFF2-40B4-BE49-F238E27FC236}">
                <a16:creationId xmlns:a16="http://schemas.microsoft.com/office/drawing/2014/main" id="{B960C609-23ED-45B9-8119-2ED7BE65F249}"/>
              </a:ext>
            </a:extLst>
          </p:cNvPr>
          <p:cNvSpPr>
            <a:spLocks noGrp="1" noChangeArrowheads="1"/>
          </p:cNvSpPr>
          <p:nvPr>
            <p:ph type="title"/>
          </p:nvPr>
        </p:nvSpPr>
        <p:spPr>
          <a:xfrm>
            <a:off x="519113" y="5445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PINI</a:t>
            </a:r>
            <a:r>
              <a:rPr lang="fr-FR" altLang="en-US" sz="3200" b="1">
                <a:solidFill>
                  <a:srgbClr val="A50021"/>
                </a:solidFill>
                <a:latin typeface="Times New Roman" panose="02020603050405020304" pitchFamily="18" charset="0"/>
                <a:cs typeface="Times New Roman" panose="02020603050405020304" pitchFamily="18" charset="0"/>
              </a:rPr>
              <a:t>È</a:t>
            </a:r>
            <a:r>
              <a:rPr lang="fr-FR" altLang="en-US" sz="3200" b="1">
                <a:solidFill>
                  <a:srgbClr val="A50021"/>
                </a:solidFill>
                <a:latin typeface="Book Antiqua" panose="02040602050305030304" pitchFamily="18" charset="0"/>
                <a:cs typeface="Times New Roman" panose="02020603050405020304" pitchFamily="18" charset="0"/>
              </a:rPr>
              <a:t>RES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ENTREPRISES</a:t>
            </a:r>
          </a:p>
        </p:txBody>
      </p:sp>
      <p:sp>
        <p:nvSpPr>
          <p:cNvPr id="171012" name="Rectangle 3">
            <a:extLst>
              <a:ext uri="{FF2B5EF4-FFF2-40B4-BE49-F238E27FC236}">
                <a16:creationId xmlns:a16="http://schemas.microsoft.com/office/drawing/2014/main" id="{68FA10AC-4B3E-4F99-9589-CF564CF53950}"/>
              </a:ext>
            </a:extLst>
          </p:cNvPr>
          <p:cNvSpPr>
            <a:spLocks noGrp="1" noChangeArrowheads="1"/>
          </p:cNvSpPr>
          <p:nvPr>
            <p:ph type="body" idx="1"/>
          </p:nvPr>
        </p:nvSpPr>
        <p:spPr>
          <a:xfrm>
            <a:off x="395288" y="2268538"/>
            <a:ext cx="8229600" cy="3176587"/>
          </a:xfrm>
        </p:spPr>
        <p:txBody>
          <a:bodyPr/>
          <a:lstStyle/>
          <a:p>
            <a:pPr eaLnBrk="1" hangingPunct="1">
              <a:buClr>
                <a:srgbClr val="000066"/>
              </a:buClr>
              <a:buSzTx/>
              <a:buFont typeface="Wingdings" panose="05000000000000000000" pitchFamily="2" charset="2"/>
              <a:buChar char="è"/>
            </a:pPr>
            <a:r>
              <a:rPr lang="fr-FR" altLang="en-US" sz="2400"/>
              <a:t>Locaux aménagés avec infrastructure et accès routier important</a:t>
            </a:r>
          </a:p>
          <a:p>
            <a:pPr eaLnBrk="1" hangingPunct="1">
              <a:buClr>
                <a:srgbClr val="000066"/>
              </a:buClr>
              <a:buSzTx/>
              <a:buFont typeface="Wingdings" panose="05000000000000000000" pitchFamily="2" charset="2"/>
              <a:buChar char="è"/>
            </a:pPr>
            <a:r>
              <a:rPr lang="fr-FR" altLang="en-US" sz="2400"/>
              <a:t>Les pépinières sont destinés aux entreprises nouvellement crées</a:t>
            </a:r>
          </a:p>
          <a:p>
            <a:pPr eaLnBrk="1" hangingPunct="1">
              <a:buClr>
                <a:srgbClr val="000066"/>
              </a:buClr>
              <a:buSzTx/>
              <a:buFont typeface="Wingdings" panose="05000000000000000000" pitchFamily="2" charset="2"/>
              <a:buChar char="è"/>
            </a:pPr>
            <a:r>
              <a:rPr lang="fr-FR" altLang="en-US" sz="2400"/>
              <a:t>Loyers symboliques</a:t>
            </a:r>
          </a:p>
          <a:p>
            <a:pPr eaLnBrk="1" hangingPunct="1">
              <a:buClr>
                <a:srgbClr val="000066"/>
              </a:buClr>
              <a:buSzTx/>
              <a:buFont typeface="Wingdings" panose="05000000000000000000" pitchFamily="2" charset="2"/>
              <a:buChar char="è"/>
            </a:pPr>
            <a:r>
              <a:rPr lang="fr-FR" altLang="en-US" sz="2400"/>
              <a:t>Echange avec partenaires su place</a:t>
            </a:r>
          </a:p>
          <a:p>
            <a:pPr eaLnBrk="1" hangingPunct="1">
              <a:buClr>
                <a:srgbClr val="000066"/>
              </a:buClr>
              <a:buSzTx/>
              <a:buFont typeface="Wingdings" panose="05000000000000000000" pitchFamily="2" charset="2"/>
              <a:buChar char="è"/>
            </a:pPr>
            <a:r>
              <a:rPr lang="fr-FR" altLang="en-US" sz="2400"/>
              <a:t>Accès facilité à la zone industrielle après 2 ans</a:t>
            </a:r>
          </a:p>
        </p:txBody>
      </p:sp>
    </p:spTree>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Espace réservé du numéro de diapositive 4">
            <a:extLst>
              <a:ext uri="{FF2B5EF4-FFF2-40B4-BE49-F238E27FC236}">
                <a16:creationId xmlns:a16="http://schemas.microsoft.com/office/drawing/2014/main" id="{7DA4B50C-1984-42AE-AACF-FE04CE288D5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5D8F520-753F-492F-8053-F590C5492D5D}" type="slidenum">
              <a:rPr lang="fr-FR" altLang="en-US">
                <a:latin typeface="Arial Black" panose="020B0A04020102020204" pitchFamily="34" charset="0"/>
              </a:rPr>
              <a:pPr eaLnBrk="1" hangingPunct="1"/>
              <a:t>165</a:t>
            </a:fld>
            <a:endParaRPr lang="fr-FR" altLang="en-US">
              <a:latin typeface="Arial Black" panose="020B0A04020102020204" pitchFamily="34" charset="0"/>
            </a:endParaRPr>
          </a:p>
        </p:txBody>
      </p:sp>
      <p:sp>
        <p:nvSpPr>
          <p:cNvPr id="443394" name="Rectangle 2">
            <a:extLst>
              <a:ext uri="{FF2B5EF4-FFF2-40B4-BE49-F238E27FC236}">
                <a16:creationId xmlns:a16="http://schemas.microsoft.com/office/drawing/2014/main" id="{E4219EC0-85AB-4F80-94BC-1C4844B10A1E}"/>
              </a:ext>
            </a:extLst>
          </p:cNvPr>
          <p:cNvSpPr>
            <a:spLocks noGrp="1" noChangeArrowheads="1"/>
          </p:cNvSpPr>
          <p:nvPr>
            <p:ph type="title"/>
          </p:nvPr>
        </p:nvSpPr>
        <p:spPr>
          <a:xfrm>
            <a:off x="0" y="2133600"/>
            <a:ext cx="9144000" cy="2743200"/>
          </a:xfrm>
        </p:spPr>
        <p:txBody>
          <a:bodyPr wrap="none"/>
          <a:lstStyle/>
          <a:p>
            <a:pPr marL="457200" indent="-457200" algn="ctr" eaLnBrk="1" hangingPunct="1">
              <a:lnSpc>
                <a:spcPct val="95000"/>
              </a:lnSpc>
              <a:spcBef>
                <a:spcPct val="35000"/>
              </a:spcBef>
              <a:defRPr/>
            </a:pPr>
            <a:r>
              <a:rPr lang="fr-FR" sz="3600">
                <a:solidFill>
                  <a:srgbClr val="993300"/>
                </a:solidFill>
                <a:effectLst>
                  <a:outerShdw blurRad="38100" dist="38100" dir="2700000" algn="tl">
                    <a:srgbClr val="C0C0C0"/>
                  </a:outerShdw>
                </a:effectLst>
                <a:latin typeface="Times New Roman" pitchFamily="18" charset="0"/>
              </a:rPr>
              <a:t>LES ORGANISMES DE GARANTIE</a:t>
            </a:r>
            <a:br>
              <a:rPr lang="fr-FR" sz="3600">
                <a:solidFill>
                  <a:srgbClr val="993300"/>
                </a:solidFill>
                <a:effectLst>
                  <a:outerShdw blurRad="38100" dist="38100" dir="2700000" algn="tl">
                    <a:srgbClr val="C0C0C0"/>
                  </a:outerShdw>
                </a:effectLst>
                <a:latin typeface="Times New Roman" pitchFamily="18" charset="0"/>
              </a:rPr>
            </a:br>
            <a:br>
              <a:rPr lang="fr-FR" sz="3600">
                <a:solidFill>
                  <a:srgbClr val="993300"/>
                </a:solidFill>
                <a:effectLst>
                  <a:outerShdw blurRad="38100" dist="38100" dir="2700000" algn="tl">
                    <a:srgbClr val="C0C0C0"/>
                  </a:outerShdw>
                </a:effectLst>
                <a:latin typeface="Times New Roman" pitchFamily="18" charset="0"/>
              </a:rPr>
            </a:br>
            <a:r>
              <a:rPr lang="fr-FR" sz="3600">
                <a:solidFill>
                  <a:srgbClr val="993300"/>
                </a:solidFill>
                <a:effectLst>
                  <a:outerShdw blurRad="38100" dist="38100" dir="2700000" algn="tl">
                    <a:srgbClr val="C0C0C0"/>
                  </a:outerShdw>
                </a:effectLst>
                <a:latin typeface="Times New Roman" pitchFamily="18" charset="0"/>
              </a:rPr>
              <a:t>PRODUITS ET FONDS DE GARANTIE</a:t>
            </a:r>
          </a:p>
        </p:txBody>
      </p:sp>
    </p:spTree>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Espace réservé du numéro de diapositive 4">
            <a:extLst>
              <a:ext uri="{FF2B5EF4-FFF2-40B4-BE49-F238E27FC236}">
                <a16:creationId xmlns:a16="http://schemas.microsoft.com/office/drawing/2014/main" id="{6C04A036-CB8A-4CFA-B227-15E446983DD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E11B559-47A2-4E99-BF5F-C5F326F6E252}" type="slidenum">
              <a:rPr lang="fr-FR" altLang="en-US">
                <a:latin typeface="Arial Black" panose="020B0A04020102020204" pitchFamily="34" charset="0"/>
              </a:rPr>
              <a:pPr eaLnBrk="1" hangingPunct="1"/>
              <a:t>166</a:t>
            </a:fld>
            <a:endParaRPr lang="fr-FR" altLang="en-US">
              <a:latin typeface="Arial Black" panose="020B0A04020102020204" pitchFamily="34" charset="0"/>
            </a:endParaRPr>
          </a:p>
        </p:txBody>
      </p:sp>
      <p:sp>
        <p:nvSpPr>
          <p:cNvPr id="173059" name="Rectangle 2">
            <a:extLst>
              <a:ext uri="{FF2B5EF4-FFF2-40B4-BE49-F238E27FC236}">
                <a16:creationId xmlns:a16="http://schemas.microsoft.com/office/drawing/2014/main" id="{45DF2D57-93FD-4AF3-9492-01476DE591FF}"/>
              </a:ext>
            </a:extLst>
          </p:cNvPr>
          <p:cNvSpPr>
            <a:spLocks noGrp="1" noChangeArrowheads="1"/>
          </p:cNvSpPr>
          <p:nvPr>
            <p:ph type="title"/>
          </p:nvPr>
        </p:nvSpPr>
        <p:spPr>
          <a:xfrm>
            <a:off x="1835150" y="544513"/>
            <a:ext cx="6911975"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 PRESENTATION DE LA CCG </a:t>
            </a:r>
            <a:r>
              <a:rPr lang="fr-FR" altLang="en-US" sz="3200" b="1">
                <a:solidFill>
                  <a:srgbClr val="A50021"/>
                </a:solidFill>
                <a:latin typeface="Times New Roman" panose="02020603050405020304" pitchFamily="18" charset="0"/>
                <a:cs typeface="Times New Roman" panose="02020603050405020304" pitchFamily="18" charset="0"/>
              </a:rPr>
              <a:t> </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173060" name="Rectangle 3">
            <a:extLst>
              <a:ext uri="{FF2B5EF4-FFF2-40B4-BE49-F238E27FC236}">
                <a16:creationId xmlns:a16="http://schemas.microsoft.com/office/drawing/2014/main" id="{373A1733-5773-4891-A888-48ABEFC06D73}"/>
              </a:ext>
            </a:extLst>
          </p:cNvPr>
          <p:cNvSpPr>
            <a:spLocks noGrp="1" noChangeArrowheads="1"/>
          </p:cNvSpPr>
          <p:nvPr>
            <p:ph type="body" idx="1"/>
          </p:nvPr>
        </p:nvSpPr>
        <p:spPr>
          <a:xfrm>
            <a:off x="395288" y="2133600"/>
            <a:ext cx="8534400" cy="3683000"/>
          </a:xfrm>
        </p:spPr>
        <p:txBody>
          <a:bodyPr/>
          <a:lstStyle/>
          <a:p>
            <a:pPr marL="533400" indent="-533400" eaLnBrk="1" hangingPunct="1">
              <a:lnSpc>
                <a:spcPct val="110000"/>
              </a:lnSpc>
              <a:buClr>
                <a:srgbClr val="000066"/>
              </a:buClr>
              <a:buSzTx/>
              <a:buFont typeface="Wingdings" panose="05000000000000000000" pitchFamily="2" charset="2"/>
              <a:buChar char="è"/>
              <a:tabLst>
                <a:tab pos="1085850" algn="l"/>
              </a:tabLst>
            </a:pPr>
            <a:r>
              <a:rPr lang="fr-FR" altLang="en-US" sz="2400"/>
              <a:t>Etablissement public à caractère financier, placé sous la tutelle 		du Ministère chargé des Finances;</a:t>
            </a:r>
          </a:p>
          <a:p>
            <a:pPr marL="533400" indent="-533400" eaLnBrk="1" hangingPunct="1">
              <a:lnSpc>
                <a:spcPct val="110000"/>
              </a:lnSpc>
              <a:spcBef>
                <a:spcPct val="0"/>
              </a:spcBef>
              <a:buClr>
                <a:srgbClr val="000066"/>
              </a:buClr>
              <a:buSzTx/>
              <a:buFont typeface="Wingdings" panose="05000000000000000000" pitchFamily="2" charset="2"/>
              <a:buChar char="è"/>
              <a:tabLst>
                <a:tab pos="1085850" algn="l"/>
              </a:tabLst>
            </a:pPr>
            <a:r>
              <a:rPr lang="fr-FR" altLang="en-US" sz="2400"/>
              <a:t>Créée le 4 juillet 1949, la CCG a été réorganisée par la loi en  1996.</a:t>
            </a:r>
          </a:p>
          <a:p>
            <a:pPr marL="533400" indent="-533400" eaLnBrk="1" hangingPunct="1">
              <a:lnSpc>
                <a:spcPct val="110000"/>
              </a:lnSpc>
              <a:spcBef>
                <a:spcPct val="0"/>
              </a:spcBef>
              <a:buClr>
                <a:srgbClr val="000066"/>
              </a:buClr>
              <a:buSzTx/>
              <a:buFont typeface="Wingdings" panose="05000000000000000000" pitchFamily="2" charset="2"/>
              <a:buChar char="è"/>
              <a:tabLst>
                <a:tab pos="1085850" algn="l"/>
              </a:tabLst>
            </a:pPr>
            <a:r>
              <a:rPr lang="fr-FR" altLang="en-US" sz="2400"/>
              <a:t>Objet :  </a:t>
            </a:r>
          </a:p>
          <a:p>
            <a:pPr marL="1085850" lvl="1" indent="-373063" eaLnBrk="1" hangingPunct="1">
              <a:lnSpc>
                <a:spcPct val="110000"/>
              </a:lnSpc>
              <a:spcBef>
                <a:spcPct val="0"/>
              </a:spcBef>
              <a:buSzPct val="150000"/>
              <a:buFont typeface="Wingdings" panose="05000000000000000000" pitchFamily="2" charset="2"/>
              <a:buChar char="q"/>
              <a:tabLst>
                <a:tab pos="1085850" algn="l"/>
              </a:tabLst>
            </a:pPr>
            <a:r>
              <a:rPr lang="fr-FR" altLang="en-US" sz="2200"/>
              <a:t>Garantie des crédits d’investissement;</a:t>
            </a:r>
          </a:p>
          <a:p>
            <a:pPr marL="1085850" lvl="1" indent="-373063" eaLnBrk="1" hangingPunct="1">
              <a:lnSpc>
                <a:spcPct val="110000"/>
              </a:lnSpc>
              <a:spcBef>
                <a:spcPct val="0"/>
              </a:spcBef>
              <a:buSzPct val="150000"/>
              <a:buFont typeface="Wingdings" panose="05000000000000000000" pitchFamily="2" charset="2"/>
              <a:buChar char="q"/>
              <a:tabLst>
                <a:tab pos="1085850" algn="l"/>
              </a:tabLst>
            </a:pPr>
            <a:r>
              <a:rPr lang="fr-FR" altLang="en-US" sz="2200"/>
              <a:t>Cautionnement des marchés à l’exportation;</a:t>
            </a:r>
          </a:p>
          <a:p>
            <a:pPr marL="1085850" lvl="1" indent="-373063" eaLnBrk="1" hangingPunct="1">
              <a:lnSpc>
                <a:spcPct val="110000"/>
              </a:lnSpc>
              <a:spcBef>
                <a:spcPct val="0"/>
              </a:spcBef>
              <a:buSzPct val="150000"/>
              <a:buFont typeface="Wingdings" panose="05000000000000000000" pitchFamily="2" charset="2"/>
              <a:buChar char="q"/>
              <a:tabLst>
                <a:tab pos="1085850" algn="l"/>
              </a:tabLst>
            </a:pPr>
            <a:r>
              <a:rPr lang="fr-FR" altLang="en-US" sz="2200"/>
              <a:t>Gestion pour compte de tiers de fonds de garantie et de toutes opérations similaires.</a:t>
            </a:r>
          </a:p>
        </p:txBody>
      </p:sp>
      <p:pic>
        <p:nvPicPr>
          <p:cNvPr id="173061" name="Picture 4" descr="logo seul sans texte">
            <a:extLst>
              <a:ext uri="{FF2B5EF4-FFF2-40B4-BE49-F238E27FC236}">
                <a16:creationId xmlns:a16="http://schemas.microsoft.com/office/drawing/2014/main" id="{50B653F2-B1D4-4419-AD53-15E0C70767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75" y="673100"/>
            <a:ext cx="1108075"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advTm="20432"/>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Espace réservé du numéro de diapositive 4">
            <a:extLst>
              <a:ext uri="{FF2B5EF4-FFF2-40B4-BE49-F238E27FC236}">
                <a16:creationId xmlns:a16="http://schemas.microsoft.com/office/drawing/2014/main" id="{62408240-1E71-41D0-BEF5-417314DB8A2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087389B-BAD7-4537-9614-068AFF5C4410}" type="slidenum">
              <a:rPr lang="fr-FR" altLang="en-US">
                <a:latin typeface="Arial Black" panose="020B0A04020102020204" pitchFamily="34" charset="0"/>
              </a:rPr>
              <a:pPr eaLnBrk="1" hangingPunct="1"/>
              <a:t>167</a:t>
            </a:fld>
            <a:endParaRPr lang="fr-FR" altLang="en-US">
              <a:latin typeface="Arial Black" panose="020B0A04020102020204" pitchFamily="34" charset="0"/>
            </a:endParaRPr>
          </a:p>
        </p:txBody>
      </p:sp>
      <p:sp>
        <p:nvSpPr>
          <p:cNvPr id="10244" name="Rectangle 2">
            <a:extLst>
              <a:ext uri="{FF2B5EF4-FFF2-40B4-BE49-F238E27FC236}">
                <a16:creationId xmlns:a16="http://schemas.microsoft.com/office/drawing/2014/main" id="{4362BDCE-F8BC-42EE-B042-91E901BC266F}"/>
              </a:ext>
            </a:extLst>
          </p:cNvPr>
          <p:cNvSpPr>
            <a:spLocks noGrp="1" noChangeArrowheads="1"/>
          </p:cNvSpPr>
          <p:nvPr>
            <p:ph type="body" idx="1"/>
          </p:nvPr>
        </p:nvSpPr>
        <p:spPr>
          <a:xfrm>
            <a:off x="381000" y="1916113"/>
            <a:ext cx="8534400" cy="4648200"/>
          </a:xfrm>
          <a:noFill/>
        </p:spPr>
        <p:txBody>
          <a:bodyPr lIns="92075" tIns="46038" rIns="92075" bIns="46038"/>
          <a:lstStyle/>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b="1">
                <a:solidFill>
                  <a:srgbClr val="000066"/>
                </a:solidFill>
                <a:sym typeface="Wingdings" panose="05000000000000000000" pitchFamily="2" charset="2"/>
              </a:rPr>
              <a:t></a:t>
            </a:r>
            <a:r>
              <a:rPr lang="fr-FR" altLang="en-US" sz="2200" b="1">
                <a:solidFill>
                  <a:schemeClr val="folHlink"/>
                </a:solidFill>
                <a:sym typeface="Wingdings" panose="05000000000000000000" pitchFamily="2" charset="2"/>
              </a:rPr>
              <a:t>	</a:t>
            </a:r>
            <a:r>
              <a:rPr lang="fr-FR" altLang="en-US" sz="2200" b="1">
                <a:solidFill>
                  <a:srgbClr val="000066"/>
                </a:solidFill>
              </a:rPr>
              <a:t>Dénomination	:	</a:t>
            </a:r>
            <a:r>
              <a:rPr lang="fr-FR" altLang="en-US" sz="1800" b="1"/>
              <a:t>DÂR AD-DAMÂNE</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b="1">
                <a:solidFill>
                  <a:srgbClr val="000066"/>
                </a:solidFill>
                <a:sym typeface="Wingdings" panose="05000000000000000000" pitchFamily="2" charset="2"/>
              </a:rPr>
              <a:t></a:t>
            </a:r>
            <a:r>
              <a:rPr lang="fr-FR" altLang="en-US" sz="2200" b="1">
                <a:sym typeface="Wingdings" panose="05000000000000000000" pitchFamily="2" charset="2"/>
              </a:rPr>
              <a:t>	</a:t>
            </a:r>
            <a:r>
              <a:rPr lang="fr-FR" altLang="en-US" sz="2200" b="1">
                <a:solidFill>
                  <a:srgbClr val="000066"/>
                </a:solidFill>
              </a:rPr>
              <a:t>Date de Création	:</a:t>
            </a:r>
            <a:r>
              <a:rPr lang="fr-FR" altLang="en-US" sz="2200" b="1"/>
              <a:t>	</a:t>
            </a:r>
            <a:r>
              <a:rPr lang="fr-FR" altLang="en-US" sz="1800" b="1"/>
              <a:t>Mars 1989</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b="1">
                <a:solidFill>
                  <a:srgbClr val="000066"/>
                </a:solidFill>
                <a:sym typeface="Wingdings" panose="05000000000000000000" pitchFamily="2" charset="2"/>
              </a:rPr>
              <a:t></a:t>
            </a:r>
            <a:r>
              <a:rPr lang="fr-FR" altLang="en-US" sz="2200" b="1">
                <a:sym typeface="Wingdings" panose="05000000000000000000" pitchFamily="2" charset="2"/>
              </a:rPr>
              <a:t>	</a:t>
            </a:r>
            <a:r>
              <a:rPr lang="fr-FR" altLang="en-US" sz="2200" b="1">
                <a:solidFill>
                  <a:srgbClr val="000066"/>
                </a:solidFill>
              </a:rPr>
              <a:t>Forme Juridique	:</a:t>
            </a:r>
            <a:r>
              <a:rPr lang="fr-FR" altLang="en-US" sz="2200" b="1"/>
              <a:t>	</a:t>
            </a:r>
            <a:r>
              <a:rPr lang="fr-FR" altLang="en-US" sz="1800" b="1"/>
              <a:t>S.A.</a:t>
            </a:r>
            <a:r>
              <a:rPr lang="fr-FR" altLang="en-US" sz="2000" b="1"/>
              <a:t> </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b="1">
                <a:solidFill>
                  <a:srgbClr val="000066"/>
                </a:solidFill>
                <a:sym typeface="Wingdings" panose="05000000000000000000" pitchFamily="2" charset="2"/>
              </a:rPr>
              <a:t>	</a:t>
            </a:r>
            <a:r>
              <a:rPr lang="fr-FR" altLang="en-US" sz="2200" b="1">
                <a:solidFill>
                  <a:srgbClr val="000066"/>
                </a:solidFill>
              </a:rPr>
              <a:t>Capital social	:	</a:t>
            </a:r>
            <a:r>
              <a:rPr lang="fr-FR" altLang="en-US" sz="1800" b="1"/>
              <a:t>25.000.000DH, en cours d’augmentation </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1800" b="1"/>
              <a:t>		      à 75.000.000DH</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b="1">
                <a:solidFill>
                  <a:srgbClr val="000066"/>
                </a:solidFill>
                <a:sym typeface="Wingdings" panose="05000000000000000000" pitchFamily="2" charset="2"/>
              </a:rPr>
              <a:t></a:t>
            </a:r>
            <a:r>
              <a:rPr lang="fr-FR" altLang="en-US" sz="2200" b="1">
                <a:sym typeface="Wingdings" panose="05000000000000000000" pitchFamily="2" charset="2"/>
              </a:rPr>
              <a:t>	</a:t>
            </a:r>
            <a:r>
              <a:rPr lang="fr-FR" altLang="en-US" sz="2200" b="1">
                <a:solidFill>
                  <a:srgbClr val="000066"/>
                </a:solidFill>
              </a:rPr>
              <a:t>Actionnariat	:</a:t>
            </a:r>
            <a:r>
              <a:rPr lang="fr-FR" altLang="en-US" sz="2200" b="1"/>
              <a:t>	</a:t>
            </a:r>
            <a:r>
              <a:rPr lang="fr-FR" altLang="en-US" sz="1800" b="1">
                <a:sym typeface="Wingdings" panose="05000000000000000000" pitchFamily="2" charset="2"/>
              </a:rPr>
              <a:t> </a:t>
            </a:r>
            <a:r>
              <a:rPr lang="fr-FR" altLang="en-US" sz="1800" b="1"/>
              <a:t>Bank Al Maghrib</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1800" b="1"/>
              <a:t>			</a:t>
            </a:r>
            <a:r>
              <a:rPr lang="fr-FR" altLang="en-US" sz="1800" b="1">
                <a:sym typeface="Wingdings" panose="05000000000000000000" pitchFamily="2" charset="2"/>
              </a:rPr>
              <a:t>  </a:t>
            </a:r>
            <a:r>
              <a:rPr lang="fr-FR" altLang="en-US" sz="1800" b="1"/>
              <a:t>Établissements Bancaires</a:t>
            </a:r>
          </a:p>
          <a:p>
            <a:pPr algn="ctr" eaLnBrk="1" hangingPunct="1">
              <a:lnSpc>
                <a:spcPct val="80000"/>
              </a:lnSpc>
              <a:spcAft>
                <a:spcPct val="50000"/>
              </a:spcAft>
              <a:buFont typeface="Wingdings" panose="05000000000000000000" pitchFamily="2" charset="2"/>
              <a:buNone/>
              <a:tabLst>
                <a:tab pos="3148013" algn="l"/>
                <a:tab pos="3519488" algn="l"/>
              </a:tabLst>
            </a:pPr>
            <a:r>
              <a:rPr lang="fr-FR" altLang="en-US" sz="1800" b="1"/>
              <a:t>	          </a:t>
            </a:r>
            <a:r>
              <a:rPr lang="fr-FR" altLang="en-US" sz="1800" b="1">
                <a:sym typeface="Wingdings" panose="05000000000000000000" pitchFamily="2" charset="2"/>
              </a:rPr>
              <a:t>  </a:t>
            </a:r>
            <a:r>
              <a:rPr lang="fr-FR" altLang="en-US" sz="1800" b="1"/>
              <a:t>Fonds Hassan II</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200">
                <a:solidFill>
                  <a:srgbClr val="000066"/>
                </a:solidFill>
                <a:sym typeface="Wingdings" panose="05000000000000000000" pitchFamily="2" charset="2"/>
              </a:rPr>
              <a:t></a:t>
            </a:r>
            <a:r>
              <a:rPr lang="fr-FR" altLang="en-US" sz="2200">
                <a:sym typeface="Wingdings" panose="05000000000000000000" pitchFamily="2" charset="2"/>
              </a:rPr>
              <a:t>	</a:t>
            </a:r>
            <a:r>
              <a:rPr lang="fr-FR" altLang="en-US" sz="2200" b="1">
                <a:solidFill>
                  <a:srgbClr val="000066"/>
                </a:solidFill>
              </a:rPr>
              <a:t>Objet Social</a:t>
            </a:r>
            <a:r>
              <a:rPr lang="fr-FR" altLang="en-US" sz="2200">
                <a:solidFill>
                  <a:srgbClr val="000066"/>
                </a:solidFill>
              </a:rPr>
              <a:t>	:</a:t>
            </a:r>
            <a:r>
              <a:rPr lang="fr-FR" altLang="en-US" sz="2200" b="1"/>
              <a:t>	</a:t>
            </a:r>
            <a:r>
              <a:rPr lang="fr-FR" altLang="en-US" sz="1800" b="1">
                <a:sym typeface="Wingdings" panose="05000000000000000000" pitchFamily="2" charset="2"/>
              </a:rPr>
              <a:t>  </a:t>
            </a:r>
            <a:r>
              <a:rPr lang="fr-FR" altLang="en-US" sz="1800" b="1"/>
              <a:t>Octroi de Garantie</a:t>
            </a:r>
          </a:p>
          <a:p>
            <a:pPr eaLnBrk="1" hangingPunct="1">
              <a:lnSpc>
                <a:spcPct val="80000"/>
              </a:lnSpc>
              <a:spcAft>
                <a:spcPct val="50000"/>
              </a:spcAft>
              <a:buFont typeface="Wingdings" panose="05000000000000000000" pitchFamily="2" charset="2"/>
              <a:buNone/>
              <a:tabLst>
                <a:tab pos="3148013" algn="l"/>
                <a:tab pos="3519488" algn="l"/>
              </a:tabLst>
            </a:pPr>
            <a:r>
              <a:rPr lang="fr-FR" altLang="en-US" sz="2000" b="1"/>
              <a:t>			</a:t>
            </a:r>
            <a:r>
              <a:rPr lang="fr-FR" altLang="en-US" sz="1800" b="1">
                <a:sym typeface="Wingdings" panose="05000000000000000000" pitchFamily="2" charset="2"/>
              </a:rPr>
              <a:t>  Gestion de Fonds pour compte de tiers </a:t>
            </a:r>
          </a:p>
        </p:txBody>
      </p:sp>
      <p:sp>
        <p:nvSpPr>
          <p:cNvPr id="10245" name="Rectangle 3">
            <a:extLst>
              <a:ext uri="{FF2B5EF4-FFF2-40B4-BE49-F238E27FC236}">
                <a16:creationId xmlns:a16="http://schemas.microsoft.com/office/drawing/2014/main" id="{7674A84F-1716-45BF-BB3A-B6007B698F76}"/>
              </a:ext>
            </a:extLst>
          </p:cNvPr>
          <p:cNvSpPr>
            <a:spLocks noChangeArrowheads="1"/>
          </p:cNvSpPr>
          <p:nvPr/>
        </p:nvSpPr>
        <p:spPr bwMode="auto">
          <a:xfrm>
            <a:off x="0" y="620713"/>
            <a:ext cx="67056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SENTATION </a:t>
            </a:r>
          </a:p>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DE DAR-AD-DAMANE</a:t>
            </a:r>
          </a:p>
        </p:txBody>
      </p:sp>
      <p:graphicFrame>
        <p:nvGraphicFramePr>
          <p:cNvPr id="10242" name="Object 4">
            <a:extLst>
              <a:ext uri="{FF2B5EF4-FFF2-40B4-BE49-F238E27FC236}">
                <a16:creationId xmlns:a16="http://schemas.microsoft.com/office/drawing/2014/main" id="{D5E792B2-AE3F-41D0-A3E8-70EC6CBCC2A4}"/>
              </a:ext>
            </a:extLst>
          </p:cNvPr>
          <p:cNvGraphicFramePr>
            <a:graphicFrameLocks noChangeAspect="1"/>
          </p:cNvGraphicFramePr>
          <p:nvPr/>
        </p:nvGraphicFramePr>
        <p:xfrm>
          <a:off x="6750050" y="549275"/>
          <a:ext cx="2286000" cy="1143000"/>
        </p:xfrm>
        <a:graphic>
          <a:graphicData uri="http://schemas.openxmlformats.org/presentationml/2006/ole">
            <mc:AlternateContent xmlns:mc="http://schemas.openxmlformats.org/markup-compatibility/2006">
              <mc:Choice xmlns:v="urn:schemas-microsoft-com:vml" Requires="v">
                <p:oleObj spid="_x0000_s10242" name="Image bitmap" r:id="rId3" imgW="0" imgH="0" progId="Paint.Picture">
                  <p:embed/>
                </p:oleObj>
              </mc:Choice>
              <mc:Fallback>
                <p:oleObj name="Image bitmap" r:id="rId3" imgW="0" imgH="0" progId="Paint.Picture">
                  <p:embed/>
                  <p:pic>
                    <p:nvPicPr>
                      <p:cNvPr id="10242" name="Object 4">
                        <a:extLst>
                          <a:ext uri="{FF2B5EF4-FFF2-40B4-BE49-F238E27FC236}">
                            <a16:creationId xmlns:a16="http://schemas.microsoft.com/office/drawing/2014/main" id="{D5E792B2-AE3F-41D0-A3E8-70EC6CBCC2A4}"/>
                          </a:ext>
                        </a:extLst>
                      </p:cNvPr>
                      <p:cNvPicPr>
                        <a:picLocks noChangeAspect="1" noChangeArrowheads="1"/>
                      </p:cNvPicPr>
                      <p:nvPr/>
                    </p:nvPicPr>
                    <p:blipFill>
                      <a:blip r:embed="rId4">
                        <a:clrChange>
                          <a:clrFrom>
                            <a:srgbClr val="995E00"/>
                          </a:clrFrom>
                          <a:clrTo>
                            <a:srgbClr val="995E00">
                              <a:alpha val="0"/>
                            </a:srgbClr>
                          </a:clrTo>
                        </a:clrChange>
                        <a:lum bright="-6000" contrast="18000"/>
                        <a:extLst>
                          <a:ext uri="{28A0092B-C50C-407E-A947-70E740481C1C}">
                            <a14:useLocalDpi xmlns:a14="http://schemas.microsoft.com/office/drawing/2010/main" val="0"/>
                          </a:ext>
                        </a:extLst>
                      </a:blip>
                      <a:srcRect/>
                      <a:stretch>
                        <a:fillRect/>
                      </a:stretch>
                    </p:blipFill>
                    <p:spPr bwMode="auto">
                      <a:xfrm>
                        <a:off x="6750050" y="549275"/>
                        <a:ext cx="2286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u numéro de diapositive 4">
            <a:extLst>
              <a:ext uri="{FF2B5EF4-FFF2-40B4-BE49-F238E27FC236}">
                <a16:creationId xmlns:a16="http://schemas.microsoft.com/office/drawing/2014/main" id="{3A02EC87-D67C-416A-BE17-B169FB9B2BF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F9D0E08-BB2A-4047-B829-B48AEBF294FC}" type="slidenum">
              <a:rPr lang="fr-FR" altLang="en-US">
                <a:latin typeface="Arial Black" panose="020B0A04020102020204" pitchFamily="34" charset="0"/>
              </a:rPr>
              <a:pPr eaLnBrk="1" hangingPunct="1"/>
              <a:t>17</a:t>
            </a:fld>
            <a:endParaRPr lang="fr-FR" altLang="en-US">
              <a:latin typeface="Arial Black" panose="020B0A04020102020204" pitchFamily="34" charset="0"/>
            </a:endParaRPr>
          </a:p>
        </p:txBody>
      </p:sp>
      <p:sp>
        <p:nvSpPr>
          <p:cNvPr id="147458" name="Rectangle 2">
            <a:extLst>
              <a:ext uri="{FF2B5EF4-FFF2-40B4-BE49-F238E27FC236}">
                <a16:creationId xmlns:a16="http://schemas.microsoft.com/office/drawing/2014/main" id="{61DBB675-AA69-40FE-8894-75F433950679}"/>
              </a:ext>
            </a:extLst>
          </p:cNvPr>
          <p:cNvSpPr>
            <a:spLocks noGrp="1" noChangeArrowheads="1"/>
          </p:cNvSpPr>
          <p:nvPr>
            <p:ph type="body" idx="1"/>
          </p:nvPr>
        </p:nvSpPr>
        <p:spPr>
          <a:xfrm>
            <a:off x="457200" y="1703388"/>
            <a:ext cx="8229600" cy="3886200"/>
          </a:xfrm>
        </p:spPr>
        <p:txBody>
          <a:bodyPr wrap="none" anchor="ctr"/>
          <a:lstStyle/>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PARTIE 1</a:t>
            </a:r>
          </a:p>
          <a:p>
            <a:pPr marL="457200" indent="-457200" algn="ctr" eaLnBrk="1" hangingPunct="1">
              <a:spcBef>
                <a:spcPct val="0"/>
              </a:spcBef>
              <a:buClrTx/>
              <a:buSzTx/>
              <a:buFontTx/>
              <a:buNone/>
              <a:defRPr/>
            </a:pPr>
            <a:endParaRPr lang="fr-FR" sz="3600">
              <a:solidFill>
                <a:srgbClr val="993300"/>
              </a:solidFill>
              <a:effectLst>
                <a:outerShdw blurRad="38100" dist="38100" dir="2700000" algn="tl">
                  <a:srgbClr val="C0C0C0"/>
                </a:outerShdw>
              </a:effectLst>
              <a:latin typeface="Times New Roman" pitchFamily="18" charset="0"/>
            </a:endParaRPr>
          </a:p>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CONNAÎTRE ET COMPRENDRE </a:t>
            </a:r>
          </a:p>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LE MARCHE</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u numéro de diapositive 4">
            <a:extLst>
              <a:ext uri="{FF2B5EF4-FFF2-40B4-BE49-F238E27FC236}">
                <a16:creationId xmlns:a16="http://schemas.microsoft.com/office/drawing/2014/main" id="{FB956E97-52EF-4DC2-982C-9F99F874DD9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BB1BFB-0380-442A-A6B5-C9E816BDC008}" type="slidenum">
              <a:rPr lang="fr-FR" altLang="en-US">
                <a:latin typeface="Arial Black" panose="020B0A04020102020204" pitchFamily="34" charset="0"/>
              </a:rPr>
              <a:pPr eaLnBrk="1" hangingPunct="1"/>
              <a:t>18</a:t>
            </a:fld>
            <a:endParaRPr lang="fr-FR" altLang="en-US">
              <a:latin typeface="Arial Black" panose="020B0A04020102020204" pitchFamily="34" charset="0"/>
            </a:endParaRPr>
          </a:p>
        </p:txBody>
      </p:sp>
      <p:sp>
        <p:nvSpPr>
          <p:cNvPr id="30723" name="Rectangle 2">
            <a:extLst>
              <a:ext uri="{FF2B5EF4-FFF2-40B4-BE49-F238E27FC236}">
                <a16:creationId xmlns:a16="http://schemas.microsoft.com/office/drawing/2014/main" id="{87231DE1-0585-42A8-A4C2-2D2A268F0429}"/>
              </a:ext>
            </a:extLst>
          </p:cNvPr>
          <p:cNvSpPr>
            <a:spLocks noGrp="1" noChangeArrowheads="1"/>
          </p:cNvSpPr>
          <p:nvPr>
            <p:ph type="title"/>
          </p:nvPr>
        </p:nvSpPr>
        <p:spPr>
          <a:xfrm>
            <a:off x="1047750" y="346075"/>
            <a:ext cx="7772400" cy="10668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VOTRE PRODUIT OU PRESTATION</a:t>
            </a:r>
          </a:p>
        </p:txBody>
      </p:sp>
      <p:sp>
        <p:nvSpPr>
          <p:cNvPr id="30724" name="Rectangle 3">
            <a:extLst>
              <a:ext uri="{FF2B5EF4-FFF2-40B4-BE49-F238E27FC236}">
                <a16:creationId xmlns:a16="http://schemas.microsoft.com/office/drawing/2014/main" id="{67FBDEDE-EE95-41FB-AB46-53C4A1C641F3}"/>
              </a:ext>
            </a:extLst>
          </p:cNvPr>
          <p:cNvSpPr>
            <a:spLocks noGrp="1" noChangeArrowheads="1"/>
          </p:cNvSpPr>
          <p:nvPr>
            <p:ph type="body" idx="1"/>
          </p:nvPr>
        </p:nvSpPr>
        <p:spPr>
          <a:xfrm>
            <a:off x="395288" y="1412875"/>
            <a:ext cx="8424862" cy="4248150"/>
          </a:xfrm>
          <a:noFill/>
        </p:spPr>
        <p:txBody>
          <a:bodyPr/>
          <a:lstStyle/>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Description  : Il s'agit de faire apparaître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Les différentes caractéristiques de votre produit (ou de votre prestation),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Sa description physique,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Ses caractéristiques techniques,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Ses performances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Et surtout son utilisation ou utilité (à quel besoin répond-il ?)</a:t>
            </a:r>
          </a:p>
          <a:p>
            <a:pPr marL="628650" indent="-628650" algn="just" eaLnBrk="1" hangingPunct="1">
              <a:lnSpc>
                <a:spcPct val="80000"/>
              </a:lnSpc>
              <a:spcBef>
                <a:spcPct val="40000"/>
              </a:spcBef>
              <a:buClr>
                <a:srgbClr val="000066"/>
              </a:buClr>
              <a:buFont typeface="Wingdings" panose="05000000000000000000" pitchFamily="2" charset="2"/>
              <a:buChar char="è"/>
            </a:pPr>
            <a:r>
              <a:rPr lang="fr-FR" altLang="en-US" sz="2400">
                <a:cs typeface="Times New Roman" panose="02020603050405020304" pitchFamily="18" charset="0"/>
              </a:rPr>
              <a:t>Usages secondaires</a:t>
            </a:r>
          </a:p>
          <a:p>
            <a:pPr marL="628650" indent="-628650" algn="just" eaLnBrk="1" hangingPunct="1">
              <a:lnSpc>
                <a:spcPct val="80000"/>
              </a:lnSpc>
              <a:spcBef>
                <a:spcPct val="40000"/>
              </a:spcBef>
              <a:buClr>
                <a:srgbClr val="000066"/>
              </a:buClr>
              <a:buFont typeface="Wingdings" panose="05000000000000000000" pitchFamily="2" charset="2"/>
              <a:buChar char="è"/>
            </a:pPr>
            <a:r>
              <a:rPr lang="fr-FR" altLang="en-US" sz="2400">
                <a:cs typeface="Times New Roman" panose="02020603050405020304" pitchFamily="18" charset="0"/>
              </a:rPr>
              <a:t>En dehors du besoin primordial auquel répond votre produit, a-t-il ou peut-il avoir d'autres utilisations différentes qui accroîtraient son intérêt et son marché ? </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u numéro de diapositive 4">
            <a:extLst>
              <a:ext uri="{FF2B5EF4-FFF2-40B4-BE49-F238E27FC236}">
                <a16:creationId xmlns:a16="http://schemas.microsoft.com/office/drawing/2014/main" id="{F22DCBAE-FCAB-4249-8168-E9F9C8A2BC3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D84FEB-8974-4DCD-88C8-C9039DF6A036}" type="slidenum">
              <a:rPr lang="fr-FR" altLang="en-US">
                <a:latin typeface="Arial Black" panose="020B0A04020102020204" pitchFamily="34" charset="0"/>
              </a:rPr>
              <a:pPr eaLnBrk="1" hangingPunct="1"/>
              <a:t>19</a:t>
            </a:fld>
            <a:endParaRPr lang="fr-FR" altLang="en-US">
              <a:latin typeface="Arial Black" panose="020B0A04020102020204" pitchFamily="34" charset="0"/>
            </a:endParaRPr>
          </a:p>
        </p:txBody>
      </p:sp>
      <p:sp>
        <p:nvSpPr>
          <p:cNvPr id="31747" name="Rectangle 2">
            <a:extLst>
              <a:ext uri="{FF2B5EF4-FFF2-40B4-BE49-F238E27FC236}">
                <a16:creationId xmlns:a16="http://schemas.microsoft.com/office/drawing/2014/main" id="{AAC42ED9-DFF9-4E3F-B6F5-998E9BC6BCA0}"/>
              </a:ext>
            </a:extLst>
          </p:cNvPr>
          <p:cNvSpPr>
            <a:spLocks noGrp="1" noChangeArrowheads="1"/>
          </p:cNvSpPr>
          <p:nvPr>
            <p:ph type="title"/>
          </p:nvPr>
        </p:nvSpPr>
        <p:spPr>
          <a:xfrm>
            <a:off x="684213" y="582613"/>
            <a:ext cx="8064500" cy="595312"/>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QUEL EST VOTRE MARCHÉ ? </a:t>
            </a:r>
          </a:p>
        </p:txBody>
      </p:sp>
      <p:sp>
        <p:nvSpPr>
          <p:cNvPr id="31748" name="Rectangle 3">
            <a:extLst>
              <a:ext uri="{FF2B5EF4-FFF2-40B4-BE49-F238E27FC236}">
                <a16:creationId xmlns:a16="http://schemas.microsoft.com/office/drawing/2014/main" id="{685720BA-C16E-4AF7-9514-1AEBCC9E5BEE}"/>
              </a:ext>
            </a:extLst>
          </p:cNvPr>
          <p:cNvSpPr>
            <a:spLocks noGrp="1" noChangeArrowheads="1"/>
          </p:cNvSpPr>
          <p:nvPr>
            <p:ph type="body" idx="1"/>
          </p:nvPr>
        </p:nvSpPr>
        <p:spPr>
          <a:xfrm>
            <a:off x="457200" y="1844675"/>
            <a:ext cx="8229600" cy="3032125"/>
          </a:xfrm>
          <a:noFill/>
        </p:spPr>
        <p:txBody>
          <a:bodyPr/>
          <a:lstStyle/>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A quels besoins comptez-vous répondre et, en conséquence, </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Sur quel marché vous situez-vous (exemple : le marché du loisir) ? </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Précisez obligatoirement si le marché que vous visez est local, régional, national ou international et, par la suite, ne raisonnez que sur le marché choisi. </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numéro de diapositive 4">
            <a:extLst>
              <a:ext uri="{FF2B5EF4-FFF2-40B4-BE49-F238E27FC236}">
                <a16:creationId xmlns:a16="http://schemas.microsoft.com/office/drawing/2014/main" id="{02652D84-529C-4E74-8CF6-B8BCEEB8382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B5CE88C-1665-404F-BACC-A2C5A0BA933C}" type="slidenum">
              <a:rPr lang="fr-FR" altLang="en-US">
                <a:latin typeface="Arial Black" panose="020B0A04020102020204" pitchFamily="34" charset="0"/>
              </a:rPr>
              <a:pPr eaLnBrk="1" hangingPunct="1"/>
              <a:t>2</a:t>
            </a:fld>
            <a:endParaRPr lang="fr-FR" altLang="en-US">
              <a:latin typeface="Arial Black" panose="020B0A04020102020204" pitchFamily="34" charset="0"/>
            </a:endParaRPr>
          </a:p>
        </p:txBody>
      </p:sp>
      <p:sp>
        <p:nvSpPr>
          <p:cNvPr id="14339" name="Rectangle 2">
            <a:extLst>
              <a:ext uri="{FF2B5EF4-FFF2-40B4-BE49-F238E27FC236}">
                <a16:creationId xmlns:a16="http://schemas.microsoft.com/office/drawing/2014/main" id="{92B02E0F-1C3D-4860-AE78-B099440A886F}"/>
              </a:ext>
            </a:extLst>
          </p:cNvPr>
          <p:cNvSpPr>
            <a:spLocks noGrp="1" noChangeArrowheads="1"/>
          </p:cNvSpPr>
          <p:nvPr>
            <p:ph type="title"/>
          </p:nvPr>
        </p:nvSpPr>
        <p:spPr>
          <a:xfrm>
            <a:off x="457200" y="457200"/>
            <a:ext cx="8229600" cy="595313"/>
          </a:xfrm>
          <a:noFill/>
        </p:spPr>
        <p:txBody>
          <a:bodyPr/>
          <a:lstStyle/>
          <a:p>
            <a:pPr algn="ctr" eaLnBrk="1" hangingPunct="1"/>
            <a:r>
              <a:rPr lang="fr-FR" altLang="en-US" sz="3600" b="1">
                <a:solidFill>
                  <a:srgbClr val="993300"/>
                </a:solidFill>
                <a:latin typeface="Book Antiqua" panose="02040602050305030304" pitchFamily="18" charset="0"/>
                <a:cs typeface="Times New Roman" panose="02020603050405020304" pitchFamily="18" charset="0"/>
              </a:rPr>
              <a:t>PLAN</a:t>
            </a:r>
          </a:p>
        </p:txBody>
      </p:sp>
      <p:sp>
        <p:nvSpPr>
          <p:cNvPr id="14340" name="Rectangle 3">
            <a:extLst>
              <a:ext uri="{FF2B5EF4-FFF2-40B4-BE49-F238E27FC236}">
                <a16:creationId xmlns:a16="http://schemas.microsoft.com/office/drawing/2014/main" id="{5ED73A65-632E-4E5E-8903-C6A539286A12}"/>
              </a:ext>
            </a:extLst>
          </p:cNvPr>
          <p:cNvSpPr>
            <a:spLocks noGrp="1" noChangeArrowheads="1"/>
          </p:cNvSpPr>
          <p:nvPr>
            <p:ph type="body" idx="1"/>
          </p:nvPr>
        </p:nvSpPr>
        <p:spPr>
          <a:xfrm>
            <a:off x="457200" y="1052513"/>
            <a:ext cx="8229600" cy="5545137"/>
          </a:xfrm>
        </p:spPr>
        <p:txBody>
          <a:bodyPr/>
          <a:lstStyle/>
          <a:p>
            <a:pPr eaLnBrk="1" hangingPunct="1">
              <a:lnSpc>
                <a:spcPct val="90000"/>
              </a:lnSpc>
              <a:spcBef>
                <a:spcPct val="45000"/>
              </a:spcBef>
            </a:pPr>
            <a:r>
              <a:rPr lang="fr-FR" altLang="en-US" sz="2100">
                <a:solidFill>
                  <a:srgbClr val="000066"/>
                </a:solidFill>
              </a:rPr>
              <a:t>INTRODUCTION</a:t>
            </a:r>
          </a:p>
          <a:p>
            <a:pPr eaLnBrk="1" hangingPunct="1">
              <a:lnSpc>
                <a:spcPct val="90000"/>
              </a:lnSpc>
              <a:spcBef>
                <a:spcPct val="45000"/>
              </a:spcBef>
            </a:pPr>
            <a:r>
              <a:rPr lang="fr-FR" altLang="en-US" sz="2100">
                <a:solidFill>
                  <a:srgbClr val="000066"/>
                </a:solidFill>
              </a:rPr>
              <a:t>ÉTUDE COMMERCIALE</a:t>
            </a:r>
          </a:p>
          <a:p>
            <a:pPr lvl="1" eaLnBrk="1" hangingPunct="1">
              <a:lnSpc>
                <a:spcPct val="90000"/>
              </a:lnSpc>
              <a:spcBef>
                <a:spcPct val="45000"/>
              </a:spcBef>
              <a:buClr>
                <a:srgbClr val="996633"/>
              </a:buClr>
            </a:pPr>
            <a:r>
              <a:rPr lang="fr-FR" altLang="en-US" sz="2100">
                <a:solidFill>
                  <a:srgbClr val="993300"/>
                </a:solidFill>
              </a:rPr>
              <a:t>CONNAÎTRE ET COMPRENDRE LE MARCHE</a:t>
            </a:r>
          </a:p>
          <a:p>
            <a:pPr lvl="1" eaLnBrk="1" hangingPunct="1">
              <a:lnSpc>
                <a:spcPct val="90000"/>
              </a:lnSpc>
              <a:spcBef>
                <a:spcPct val="45000"/>
              </a:spcBef>
              <a:buClr>
                <a:srgbClr val="996633"/>
              </a:buClr>
            </a:pPr>
            <a:r>
              <a:rPr lang="fr-FR" altLang="en-US" sz="2100">
                <a:solidFill>
                  <a:srgbClr val="993300"/>
                </a:solidFill>
              </a:rPr>
              <a:t>STRATEGIE MARKETING</a:t>
            </a:r>
          </a:p>
          <a:p>
            <a:pPr lvl="1" eaLnBrk="1" hangingPunct="1">
              <a:lnSpc>
                <a:spcPct val="90000"/>
              </a:lnSpc>
              <a:spcBef>
                <a:spcPct val="45000"/>
              </a:spcBef>
              <a:buClr>
                <a:srgbClr val="996633"/>
              </a:buClr>
            </a:pPr>
            <a:r>
              <a:rPr lang="fr-FR" altLang="en-US" sz="2100">
                <a:solidFill>
                  <a:srgbClr val="993300"/>
                </a:solidFill>
              </a:rPr>
              <a:t>LES ACTIONS COMMERCIALE</a:t>
            </a:r>
          </a:p>
          <a:p>
            <a:pPr eaLnBrk="1" hangingPunct="1">
              <a:lnSpc>
                <a:spcPct val="90000"/>
              </a:lnSpc>
              <a:spcBef>
                <a:spcPct val="45000"/>
              </a:spcBef>
            </a:pPr>
            <a:r>
              <a:rPr lang="fr-FR" altLang="en-US" sz="2100">
                <a:solidFill>
                  <a:srgbClr val="000066"/>
                </a:solidFill>
              </a:rPr>
              <a:t>ÉTUDE TECHNIQUE</a:t>
            </a:r>
          </a:p>
          <a:p>
            <a:pPr eaLnBrk="1" hangingPunct="1">
              <a:lnSpc>
                <a:spcPct val="90000"/>
              </a:lnSpc>
              <a:spcBef>
                <a:spcPct val="45000"/>
              </a:spcBef>
            </a:pPr>
            <a:r>
              <a:rPr lang="fr-FR" altLang="en-US" sz="2100">
                <a:solidFill>
                  <a:srgbClr val="000066"/>
                </a:solidFill>
              </a:rPr>
              <a:t>ETUDE FINANCIERE</a:t>
            </a:r>
          </a:p>
          <a:p>
            <a:pPr eaLnBrk="1" hangingPunct="1">
              <a:lnSpc>
                <a:spcPct val="90000"/>
              </a:lnSpc>
              <a:spcBef>
                <a:spcPct val="45000"/>
              </a:spcBef>
            </a:pPr>
            <a:r>
              <a:rPr lang="fr-FR" altLang="en-US" sz="2100">
                <a:solidFill>
                  <a:srgbClr val="000066"/>
                </a:solidFill>
              </a:rPr>
              <a:t>CREDITS DE FONCTIONNEMENT</a:t>
            </a:r>
          </a:p>
          <a:p>
            <a:pPr eaLnBrk="1" hangingPunct="1">
              <a:lnSpc>
                <a:spcPct val="90000"/>
              </a:lnSpc>
              <a:spcBef>
                <a:spcPct val="45000"/>
              </a:spcBef>
            </a:pPr>
            <a:r>
              <a:rPr lang="fr-FR" altLang="en-US" sz="2100">
                <a:solidFill>
                  <a:srgbClr val="000066"/>
                </a:solidFill>
              </a:rPr>
              <a:t>FISCALITE DES ENTREPRISE</a:t>
            </a:r>
          </a:p>
          <a:p>
            <a:pPr eaLnBrk="1" hangingPunct="1">
              <a:lnSpc>
                <a:spcPct val="90000"/>
              </a:lnSpc>
              <a:spcBef>
                <a:spcPct val="45000"/>
              </a:spcBef>
            </a:pPr>
            <a:r>
              <a:rPr lang="fr-FR" altLang="en-US" sz="2100">
                <a:solidFill>
                  <a:srgbClr val="000066"/>
                </a:solidFill>
              </a:rPr>
              <a:t>LE CHOIX D’UNE STRUCTURE </a:t>
            </a:r>
          </a:p>
          <a:p>
            <a:pPr eaLnBrk="1" hangingPunct="1">
              <a:lnSpc>
                <a:spcPct val="90000"/>
              </a:lnSpc>
              <a:spcBef>
                <a:spcPct val="45000"/>
              </a:spcBef>
            </a:pPr>
            <a:r>
              <a:rPr lang="fr-FR" altLang="en-US" sz="2100">
                <a:solidFill>
                  <a:srgbClr val="000066"/>
                </a:solidFill>
              </a:rPr>
              <a:t>PROCEDURES POUR  LA CREATION D’ENTREPRISES</a:t>
            </a:r>
          </a:p>
          <a:p>
            <a:pPr eaLnBrk="1" hangingPunct="1">
              <a:lnSpc>
                <a:spcPct val="90000"/>
              </a:lnSpc>
              <a:spcBef>
                <a:spcPct val="45000"/>
              </a:spcBef>
            </a:pPr>
            <a:r>
              <a:rPr lang="fr-FR" altLang="en-US" sz="2100">
                <a:solidFill>
                  <a:srgbClr val="000066"/>
                </a:solidFill>
              </a:rPr>
              <a:t>LES STRUCTURES D’APPUI</a:t>
            </a:r>
          </a:p>
          <a:p>
            <a:pPr eaLnBrk="1" hangingPunct="1">
              <a:lnSpc>
                <a:spcPct val="90000"/>
              </a:lnSpc>
              <a:spcBef>
                <a:spcPct val="45000"/>
              </a:spcBef>
            </a:pPr>
            <a:r>
              <a:rPr lang="fr-FR" altLang="en-US" sz="2100">
                <a:solidFill>
                  <a:srgbClr val="000066"/>
                </a:solidFill>
              </a:rPr>
              <a:t>LES ORGANISMES DE GARANTIE</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u numéro de diapositive 4">
            <a:extLst>
              <a:ext uri="{FF2B5EF4-FFF2-40B4-BE49-F238E27FC236}">
                <a16:creationId xmlns:a16="http://schemas.microsoft.com/office/drawing/2014/main" id="{932056F2-6AB4-4420-9567-0AFE3EF3D27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A526718-1576-4A63-BC6A-ADB79095DBB5}" type="slidenum">
              <a:rPr lang="fr-FR" altLang="en-US">
                <a:latin typeface="Arial Black" panose="020B0A04020102020204" pitchFamily="34" charset="0"/>
              </a:rPr>
              <a:pPr eaLnBrk="1" hangingPunct="1"/>
              <a:t>20</a:t>
            </a:fld>
            <a:endParaRPr lang="fr-FR" altLang="en-US">
              <a:latin typeface="Arial Black" panose="020B0A04020102020204" pitchFamily="34" charset="0"/>
            </a:endParaRPr>
          </a:p>
        </p:txBody>
      </p:sp>
      <p:sp>
        <p:nvSpPr>
          <p:cNvPr id="32771" name="Rectangle 2">
            <a:extLst>
              <a:ext uri="{FF2B5EF4-FFF2-40B4-BE49-F238E27FC236}">
                <a16:creationId xmlns:a16="http://schemas.microsoft.com/office/drawing/2014/main" id="{0594A94D-F0B6-4268-8AF6-3A1E8E157AA3}"/>
              </a:ext>
            </a:extLst>
          </p:cNvPr>
          <p:cNvSpPr>
            <a:spLocks noGrp="1" noChangeArrowheads="1"/>
          </p:cNvSpPr>
          <p:nvPr>
            <p:ph type="title"/>
          </p:nvPr>
        </p:nvSpPr>
        <p:spPr>
          <a:xfrm>
            <a:off x="755650" y="582613"/>
            <a:ext cx="7931150" cy="595312"/>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CONNAÎTRE LE MARCHE</a:t>
            </a:r>
          </a:p>
        </p:txBody>
      </p:sp>
      <p:sp>
        <p:nvSpPr>
          <p:cNvPr id="32772" name="Rectangle 3">
            <a:extLst>
              <a:ext uri="{FF2B5EF4-FFF2-40B4-BE49-F238E27FC236}">
                <a16:creationId xmlns:a16="http://schemas.microsoft.com/office/drawing/2014/main" id="{C2DD82EA-1D2D-4290-A8E2-A5C96EBDCCFD}"/>
              </a:ext>
            </a:extLst>
          </p:cNvPr>
          <p:cNvSpPr>
            <a:spLocks noGrp="1" noChangeArrowheads="1"/>
          </p:cNvSpPr>
          <p:nvPr>
            <p:ph type="body" idx="1"/>
          </p:nvPr>
        </p:nvSpPr>
        <p:spPr>
          <a:xfrm>
            <a:off x="323850" y="1341438"/>
            <a:ext cx="8496300" cy="3167062"/>
          </a:xfrm>
          <a:noFill/>
        </p:spPr>
        <p:txBody>
          <a:bodyPr/>
          <a:lstStyle/>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Adapter le produit à une clientèle ciblée </a:t>
            </a:r>
          </a:p>
          <a:p>
            <a:pPr marL="1093788" lvl="1" algn="just" eaLnBrk="1" hangingPunct="1">
              <a:buSzPct val="75000"/>
              <a:buFont typeface="Wingdings" panose="05000000000000000000" pitchFamily="2" charset="2"/>
              <a:buChar char="q"/>
            </a:pPr>
            <a:r>
              <a:rPr lang="fr-FR" altLang="en-US" sz="2600">
                <a:cs typeface="Times New Roman" panose="02020603050405020304" pitchFamily="18" charset="0"/>
              </a:rPr>
              <a:t> Vérifier l’existence d’une clientèle cible</a:t>
            </a:r>
          </a:p>
          <a:p>
            <a:pPr marL="1093788" lvl="1" algn="just" eaLnBrk="1" hangingPunct="1">
              <a:buSzPct val="75000"/>
              <a:buFont typeface="Wingdings" panose="05000000000000000000" pitchFamily="2" charset="2"/>
              <a:buChar char="q"/>
            </a:pPr>
            <a:r>
              <a:rPr lang="fr-FR" altLang="en-US" sz="2600">
                <a:cs typeface="Times New Roman" panose="02020603050405020304" pitchFamily="18" charset="0"/>
              </a:rPr>
              <a:t> Ou  modifier le produit ou service pour se conformer à la demande potentielle</a:t>
            </a:r>
          </a:p>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Bien identifier les intervenants</a:t>
            </a:r>
          </a:p>
          <a:p>
            <a:pPr marL="628650" indent="-628650" algn="just" eaLnBrk="1" hangingPunct="1">
              <a:buClr>
                <a:srgbClr val="000066"/>
              </a:buClr>
              <a:buFont typeface="Wingdings" panose="05000000000000000000" pitchFamily="2" charset="2"/>
              <a:buChar char="è"/>
            </a:pPr>
            <a:r>
              <a:rPr lang="fr-FR" altLang="en-US" sz="2600">
                <a:cs typeface="Times New Roman" panose="02020603050405020304" pitchFamily="18" charset="0"/>
              </a:rPr>
              <a:t>Il faut recueillir le maximum d’informations concernant les différents intervenants du marché</a:t>
            </a:r>
          </a:p>
        </p:txBody>
      </p:sp>
      <p:grpSp>
        <p:nvGrpSpPr>
          <p:cNvPr id="32773" name="Group 7">
            <a:extLst>
              <a:ext uri="{FF2B5EF4-FFF2-40B4-BE49-F238E27FC236}">
                <a16:creationId xmlns:a16="http://schemas.microsoft.com/office/drawing/2014/main" id="{15B260E9-A686-4344-AC12-4BD14F4DFD23}"/>
              </a:ext>
            </a:extLst>
          </p:cNvPr>
          <p:cNvGrpSpPr>
            <a:grpSpLocks/>
          </p:cNvGrpSpPr>
          <p:nvPr/>
        </p:nvGrpSpPr>
        <p:grpSpPr bwMode="auto">
          <a:xfrm>
            <a:off x="900113" y="4581525"/>
            <a:ext cx="7848600" cy="1371600"/>
            <a:chOff x="336" y="3024"/>
            <a:chExt cx="4944" cy="864"/>
          </a:xfrm>
        </p:grpSpPr>
        <p:sp>
          <p:nvSpPr>
            <p:cNvPr id="32774" name="Rectangle 4">
              <a:extLst>
                <a:ext uri="{FF2B5EF4-FFF2-40B4-BE49-F238E27FC236}">
                  <a16:creationId xmlns:a16="http://schemas.microsoft.com/office/drawing/2014/main" id="{77432D08-3379-403A-8A84-338D25DB330F}"/>
                </a:ext>
              </a:extLst>
            </p:cNvPr>
            <p:cNvSpPr>
              <a:spLocks noChangeArrowheads="1"/>
            </p:cNvSpPr>
            <p:nvPr/>
          </p:nvSpPr>
          <p:spPr bwMode="auto">
            <a:xfrm>
              <a:off x="336" y="3072"/>
              <a:ext cx="1680" cy="816"/>
            </a:xfrm>
            <a:prstGeom prst="rect">
              <a:avLst/>
            </a:prstGeom>
            <a:solidFill>
              <a:srgbClr val="CC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Times New Roman" panose="02020603050405020304" pitchFamily="18" charset="0"/>
                </a:rPr>
                <a:t>OFFRE :</a:t>
              </a:r>
            </a:p>
            <a:p>
              <a:pPr eaLnBrk="1" hangingPunct="1">
                <a:buFontTx/>
                <a:buChar char="•"/>
              </a:pPr>
              <a:r>
                <a:rPr lang="fr-FR" altLang="en-US" sz="2000">
                  <a:latin typeface="Times New Roman" panose="02020603050405020304" pitchFamily="18" charset="0"/>
                </a:rPr>
                <a:t> les concurrents</a:t>
              </a:r>
            </a:p>
            <a:p>
              <a:pPr eaLnBrk="1" hangingPunct="1">
                <a:buFontTx/>
                <a:buChar char="•"/>
              </a:pPr>
              <a:r>
                <a:rPr lang="fr-FR" altLang="en-US" sz="2000">
                  <a:latin typeface="Times New Roman" panose="02020603050405020304" pitchFamily="18" charset="0"/>
                </a:rPr>
                <a:t>Les distributeurs</a:t>
              </a:r>
            </a:p>
          </p:txBody>
        </p:sp>
        <p:sp>
          <p:nvSpPr>
            <p:cNvPr id="32775" name="Rectangle 5">
              <a:extLst>
                <a:ext uri="{FF2B5EF4-FFF2-40B4-BE49-F238E27FC236}">
                  <a16:creationId xmlns:a16="http://schemas.microsoft.com/office/drawing/2014/main" id="{2358EEF2-A2F8-4305-9646-6159A61F11A8}"/>
                </a:ext>
              </a:extLst>
            </p:cNvPr>
            <p:cNvSpPr>
              <a:spLocks noChangeArrowheads="1"/>
            </p:cNvSpPr>
            <p:nvPr/>
          </p:nvSpPr>
          <p:spPr bwMode="auto">
            <a:xfrm>
              <a:off x="3600" y="3024"/>
              <a:ext cx="1680" cy="816"/>
            </a:xfrm>
            <a:prstGeom prst="rect">
              <a:avLst/>
            </a:prstGeom>
            <a:solidFill>
              <a:srgbClr val="CC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latin typeface="Times New Roman" panose="02020603050405020304" pitchFamily="18" charset="0"/>
                </a:rPr>
                <a:t>DEMANDE :</a:t>
              </a:r>
            </a:p>
            <a:p>
              <a:pPr eaLnBrk="1" hangingPunct="1"/>
              <a:r>
                <a:rPr lang="fr-FR" altLang="en-US" sz="2000">
                  <a:latin typeface="Times New Roman" panose="02020603050405020304" pitchFamily="18" charset="0"/>
                </a:rPr>
                <a:t>Les clients</a:t>
              </a:r>
            </a:p>
            <a:p>
              <a:pPr eaLnBrk="1" hangingPunct="1"/>
              <a:r>
                <a:rPr lang="fr-FR" altLang="en-US" sz="2000">
                  <a:latin typeface="Times New Roman" panose="02020603050405020304" pitchFamily="18" charset="0"/>
                </a:rPr>
                <a:t>Les prescripteurs</a:t>
              </a:r>
            </a:p>
          </p:txBody>
        </p:sp>
        <p:sp>
          <p:nvSpPr>
            <p:cNvPr id="32776" name="Oval 6">
              <a:extLst>
                <a:ext uri="{FF2B5EF4-FFF2-40B4-BE49-F238E27FC236}">
                  <a16:creationId xmlns:a16="http://schemas.microsoft.com/office/drawing/2014/main" id="{4804B4C4-2075-468F-AC3B-9AA95753363D}"/>
                </a:ext>
              </a:extLst>
            </p:cNvPr>
            <p:cNvSpPr>
              <a:spLocks noChangeArrowheads="1"/>
            </p:cNvSpPr>
            <p:nvPr/>
          </p:nvSpPr>
          <p:spPr bwMode="auto">
            <a:xfrm>
              <a:off x="2160" y="3264"/>
              <a:ext cx="1344" cy="336"/>
            </a:xfrm>
            <a:prstGeom prst="ellipse">
              <a:avLst/>
            </a:prstGeom>
            <a:solidFill>
              <a:srgbClr val="CC99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a:latin typeface="Times New Roman" panose="02020603050405020304" pitchFamily="18" charset="0"/>
                </a:rPr>
                <a:t>intermédiaires</a:t>
              </a:r>
            </a:p>
          </p:txBody>
        </p:sp>
      </p:gr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numéro de diapositive 4">
            <a:extLst>
              <a:ext uri="{FF2B5EF4-FFF2-40B4-BE49-F238E27FC236}">
                <a16:creationId xmlns:a16="http://schemas.microsoft.com/office/drawing/2014/main" id="{00CA3DE8-2FE7-4717-9A23-ACDFB610FBC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42721C2-06B6-4BB9-AE19-785612C40CDF}" type="slidenum">
              <a:rPr lang="fr-FR" altLang="en-US">
                <a:latin typeface="Arial Black" panose="020B0A04020102020204" pitchFamily="34" charset="0"/>
              </a:rPr>
              <a:pPr eaLnBrk="1" hangingPunct="1"/>
              <a:t>21</a:t>
            </a:fld>
            <a:endParaRPr lang="fr-FR" altLang="en-US">
              <a:latin typeface="Arial Black" panose="020B0A04020102020204" pitchFamily="34" charset="0"/>
            </a:endParaRPr>
          </a:p>
        </p:txBody>
      </p:sp>
      <p:sp>
        <p:nvSpPr>
          <p:cNvPr id="151554" name="Rectangle 2">
            <a:extLst>
              <a:ext uri="{FF2B5EF4-FFF2-40B4-BE49-F238E27FC236}">
                <a16:creationId xmlns:a16="http://schemas.microsoft.com/office/drawing/2014/main" id="{1D8B5622-DD0A-4D74-9DAB-F7325E2B51C3}"/>
              </a:ext>
            </a:extLst>
          </p:cNvPr>
          <p:cNvSpPr>
            <a:spLocks noGrp="1" noChangeArrowheads="1"/>
          </p:cNvSpPr>
          <p:nvPr>
            <p:ph type="title"/>
          </p:nvPr>
        </p:nvSpPr>
        <p:spPr>
          <a:xfrm>
            <a:off x="615950" y="3068638"/>
            <a:ext cx="7772400" cy="579437"/>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ANALYSE DE  LA DEMANDE</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numéro de diapositive 4">
            <a:extLst>
              <a:ext uri="{FF2B5EF4-FFF2-40B4-BE49-F238E27FC236}">
                <a16:creationId xmlns:a16="http://schemas.microsoft.com/office/drawing/2014/main" id="{CD064E53-BE5E-45E9-A9AC-F903379B522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EC16C1C-23EE-40B7-BDDB-C226A2F61382}" type="slidenum">
              <a:rPr lang="fr-FR" altLang="en-US">
                <a:latin typeface="Arial Black" panose="020B0A04020102020204" pitchFamily="34" charset="0"/>
              </a:rPr>
              <a:pPr eaLnBrk="1" hangingPunct="1"/>
              <a:t>22</a:t>
            </a:fld>
            <a:endParaRPr lang="fr-FR" altLang="en-US">
              <a:latin typeface="Arial Black" panose="020B0A04020102020204" pitchFamily="34" charset="0"/>
            </a:endParaRPr>
          </a:p>
        </p:txBody>
      </p:sp>
      <p:sp>
        <p:nvSpPr>
          <p:cNvPr id="34819" name="Rectangle 2">
            <a:extLst>
              <a:ext uri="{FF2B5EF4-FFF2-40B4-BE49-F238E27FC236}">
                <a16:creationId xmlns:a16="http://schemas.microsoft.com/office/drawing/2014/main" id="{FC28EE7E-D85B-42A0-B52F-09985A7FBBDB}"/>
              </a:ext>
            </a:extLst>
          </p:cNvPr>
          <p:cNvSpPr>
            <a:spLocks noGrp="1" noChangeArrowheads="1"/>
          </p:cNvSpPr>
          <p:nvPr>
            <p:ph type="title"/>
          </p:nvPr>
        </p:nvSpPr>
        <p:spPr>
          <a:xfrm>
            <a:off x="590550" y="4381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CARACTÉRISTIQUES DE LA DEMANDE (CONSOMMATION) </a:t>
            </a:r>
          </a:p>
        </p:txBody>
      </p:sp>
      <p:sp>
        <p:nvSpPr>
          <p:cNvPr id="34820" name="Rectangle 3">
            <a:extLst>
              <a:ext uri="{FF2B5EF4-FFF2-40B4-BE49-F238E27FC236}">
                <a16:creationId xmlns:a16="http://schemas.microsoft.com/office/drawing/2014/main" id="{BDD6B388-C964-4276-BE06-4BDBBD93E5E2}"/>
              </a:ext>
            </a:extLst>
          </p:cNvPr>
          <p:cNvSpPr>
            <a:spLocks noGrp="1" noChangeArrowheads="1"/>
          </p:cNvSpPr>
          <p:nvPr>
            <p:ph type="body" idx="1"/>
          </p:nvPr>
        </p:nvSpPr>
        <p:spPr>
          <a:xfrm>
            <a:off x="323850" y="1916113"/>
            <a:ext cx="8435975" cy="4465637"/>
          </a:xfrm>
          <a:noFill/>
        </p:spPr>
        <p:txBody>
          <a:bodyPr/>
          <a:lstStyle/>
          <a:p>
            <a:pPr marL="628650" indent="-628650" algn="just" eaLnBrk="1" hangingPunct="1">
              <a:lnSpc>
                <a:spcPct val="80000"/>
              </a:lnSpc>
              <a:buClr>
                <a:srgbClr val="000066"/>
              </a:buClr>
              <a:buSzTx/>
              <a:buFont typeface="Wingdings" panose="05000000000000000000" pitchFamily="2" charset="2"/>
              <a:buAutoNum type="arabicPeriod"/>
            </a:pPr>
            <a:r>
              <a:rPr lang="fr-FR" altLang="en-US" sz="2400" b="1">
                <a:solidFill>
                  <a:srgbClr val="000066"/>
                </a:solidFill>
                <a:cs typeface="Times New Roman" panose="02020603050405020304" pitchFamily="18" charset="0"/>
              </a:rPr>
              <a:t>Volume et évolution de la demande.</a:t>
            </a:r>
          </a:p>
          <a:p>
            <a:pPr marL="628650" indent="-628650" algn="just" eaLnBrk="1" hangingPunct="1">
              <a:lnSpc>
                <a:spcPct val="80000"/>
              </a:lnSpc>
              <a:buClr>
                <a:srgbClr val="000066"/>
              </a:buClr>
              <a:buFont typeface="Wingdings" panose="05000000000000000000" pitchFamily="2" charset="2"/>
              <a:buNone/>
            </a:pPr>
            <a:r>
              <a:rPr lang="fr-FR" altLang="en-US" sz="1200">
                <a:cs typeface="Times New Roman" panose="02020603050405020304" pitchFamily="18" charset="0"/>
              </a:rPr>
              <a:t> </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Avez-vous des indications sur le volume général (en CA ou nombre de produits) de votre marché (celui que vous visez précisément).</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Quelle a été l'évolution ces dernières années du volume de ce marché ?</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Quelle est l'évolution prévisible ? </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S'agit-il d'un marché en déclin, en stagnation, en progression ?</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Quel est le taux de croissance annuel en %  </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Quel est le taux d’équipement des clients en mes produits?</a:t>
            </a:r>
          </a:p>
          <a:p>
            <a:pPr marL="628650" indent="-628650" algn="just" eaLnBrk="1" hangingPunct="1">
              <a:lnSpc>
                <a:spcPct val="80000"/>
              </a:lnSpc>
              <a:buClr>
                <a:srgbClr val="000066"/>
              </a:buClr>
              <a:buFont typeface="Wingdings" panose="05000000000000000000" pitchFamily="2" charset="2"/>
              <a:buChar char="è"/>
            </a:pPr>
            <a:endParaRPr lang="fr-FR" altLang="en-US" sz="2400">
              <a:cs typeface="Times New Roman" panose="02020603050405020304" pitchFamily="18" charset="0"/>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u numéro de diapositive 4">
            <a:extLst>
              <a:ext uri="{FF2B5EF4-FFF2-40B4-BE49-F238E27FC236}">
                <a16:creationId xmlns:a16="http://schemas.microsoft.com/office/drawing/2014/main" id="{030C80D5-2291-4C8E-B617-FED8E8B6B50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2257CAF-B0E1-4A6B-98EB-E1B46DB91756}" type="slidenum">
              <a:rPr lang="fr-FR" altLang="en-US">
                <a:latin typeface="Arial Black" panose="020B0A04020102020204" pitchFamily="34" charset="0"/>
              </a:rPr>
              <a:pPr eaLnBrk="1" hangingPunct="1"/>
              <a:t>23</a:t>
            </a:fld>
            <a:endParaRPr lang="fr-FR" altLang="en-US">
              <a:latin typeface="Arial Black" panose="020B0A04020102020204" pitchFamily="34" charset="0"/>
            </a:endParaRPr>
          </a:p>
        </p:txBody>
      </p:sp>
      <p:sp>
        <p:nvSpPr>
          <p:cNvPr id="35843" name="Rectangle 2">
            <a:extLst>
              <a:ext uri="{FF2B5EF4-FFF2-40B4-BE49-F238E27FC236}">
                <a16:creationId xmlns:a16="http://schemas.microsoft.com/office/drawing/2014/main" id="{888CF2D3-4793-4FF6-B011-B6A23C0980A6}"/>
              </a:ext>
            </a:extLst>
          </p:cNvPr>
          <p:cNvSpPr>
            <a:spLocks noGrp="1" noChangeArrowheads="1"/>
          </p:cNvSpPr>
          <p:nvPr>
            <p:ph type="title"/>
          </p:nvPr>
        </p:nvSpPr>
        <p:spPr>
          <a:xfrm>
            <a:off x="533400" y="639763"/>
            <a:ext cx="8229600" cy="93662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CARACTÉRISTIQUES DE LA DEMANDE (SUITE) </a:t>
            </a:r>
          </a:p>
        </p:txBody>
      </p:sp>
      <p:sp>
        <p:nvSpPr>
          <p:cNvPr id="35844" name="Rectangle 3">
            <a:extLst>
              <a:ext uri="{FF2B5EF4-FFF2-40B4-BE49-F238E27FC236}">
                <a16:creationId xmlns:a16="http://schemas.microsoft.com/office/drawing/2014/main" id="{B6AAAC0A-AA6A-4F6C-A28A-3097E5E94E2B}"/>
              </a:ext>
            </a:extLst>
          </p:cNvPr>
          <p:cNvSpPr>
            <a:spLocks noGrp="1" noChangeArrowheads="1"/>
          </p:cNvSpPr>
          <p:nvPr>
            <p:ph type="body" idx="1"/>
          </p:nvPr>
        </p:nvSpPr>
        <p:spPr>
          <a:xfrm>
            <a:off x="250825" y="1981200"/>
            <a:ext cx="8642350" cy="4343400"/>
          </a:xfrm>
          <a:noFill/>
        </p:spPr>
        <p:txBody>
          <a:bodyPr/>
          <a:lstStyle/>
          <a:p>
            <a:pPr marL="628650" indent="-628650" algn="just" eaLnBrk="1" hangingPunct="1">
              <a:buClr>
                <a:srgbClr val="000066"/>
              </a:buClr>
              <a:buSzTx/>
              <a:buFont typeface="Wingdings" panose="05000000000000000000" pitchFamily="2" charset="2"/>
              <a:buAutoNum type="arabicPeriod" startAt="2"/>
            </a:pPr>
            <a:r>
              <a:rPr lang="fr-FR" altLang="en-US" sz="2400" b="1">
                <a:solidFill>
                  <a:srgbClr val="000066"/>
                </a:solidFill>
                <a:cs typeface="Times New Roman" panose="02020603050405020304" pitchFamily="18" charset="0"/>
              </a:rPr>
              <a:t>Type de clientèle</a:t>
            </a:r>
          </a:p>
          <a:p>
            <a:pPr marL="628650" indent="-628650" algn="just" eaLnBrk="1" hangingPunct="1">
              <a:buClr>
                <a:srgbClr val="000066"/>
              </a:buClr>
              <a:buFont typeface="Wingdings" panose="05000000000000000000" pitchFamily="2" charset="2"/>
              <a:buNone/>
            </a:pPr>
            <a:endParaRPr lang="fr-FR" altLang="en-US" sz="1200" b="1">
              <a:solidFill>
                <a:srgbClr val="000066"/>
              </a:solidFill>
              <a:cs typeface="Times New Roman" panose="02020603050405020304" pitchFamily="18" charset="0"/>
            </a:endParaRP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Quelle est la clientèle de ce marché : consommateurs individuels, collectivités, grossistes, détaillants, industriels, administrations, etc.</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Précisez ce que chaque type de clientèle représente dans le marché en % des ventes et, si possible, en nombre de clients.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Aurez-vous dans la cible de clientèle beaucoup ou peu de clients, des gros ou des petits ?</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u numéro de diapositive 4">
            <a:extLst>
              <a:ext uri="{FF2B5EF4-FFF2-40B4-BE49-F238E27FC236}">
                <a16:creationId xmlns:a16="http://schemas.microsoft.com/office/drawing/2014/main" id="{CCF46B28-4B73-4D8C-92DD-1B77DF0B669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42010A3-56EF-45F7-9D5F-CDFFB155B8F5}" type="slidenum">
              <a:rPr lang="fr-FR" altLang="en-US">
                <a:latin typeface="Arial Black" panose="020B0A04020102020204" pitchFamily="34" charset="0"/>
              </a:rPr>
              <a:pPr eaLnBrk="1" hangingPunct="1"/>
              <a:t>24</a:t>
            </a:fld>
            <a:endParaRPr lang="fr-FR" altLang="en-US">
              <a:latin typeface="Arial Black" panose="020B0A04020102020204" pitchFamily="34" charset="0"/>
            </a:endParaRPr>
          </a:p>
        </p:txBody>
      </p:sp>
      <p:sp>
        <p:nvSpPr>
          <p:cNvPr id="36867" name="Rectangle 2">
            <a:extLst>
              <a:ext uri="{FF2B5EF4-FFF2-40B4-BE49-F238E27FC236}">
                <a16:creationId xmlns:a16="http://schemas.microsoft.com/office/drawing/2014/main" id="{48C35916-88C6-4422-96CE-4D7AAD4C1FEE}"/>
              </a:ext>
            </a:extLst>
          </p:cNvPr>
          <p:cNvSpPr>
            <a:spLocks noGrp="1" noChangeArrowheads="1"/>
          </p:cNvSpPr>
          <p:nvPr>
            <p:ph type="title"/>
          </p:nvPr>
        </p:nvSpPr>
        <p:spPr>
          <a:xfrm>
            <a:off x="533400" y="4381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LES MÉTHODES DE BASE D’UNE ÉTUDE DE MARCHÉ</a:t>
            </a:r>
          </a:p>
        </p:txBody>
      </p:sp>
      <p:sp>
        <p:nvSpPr>
          <p:cNvPr id="36868" name="Rectangle 3">
            <a:extLst>
              <a:ext uri="{FF2B5EF4-FFF2-40B4-BE49-F238E27FC236}">
                <a16:creationId xmlns:a16="http://schemas.microsoft.com/office/drawing/2014/main" id="{0E08C9C6-7CBD-4441-92F6-CDBEF02B67E1}"/>
              </a:ext>
            </a:extLst>
          </p:cNvPr>
          <p:cNvSpPr>
            <a:spLocks noGrp="1" noChangeArrowheads="1"/>
          </p:cNvSpPr>
          <p:nvPr>
            <p:ph type="body" idx="1"/>
          </p:nvPr>
        </p:nvSpPr>
        <p:spPr>
          <a:xfrm>
            <a:off x="457200" y="2125663"/>
            <a:ext cx="8229600" cy="2598737"/>
          </a:xfrm>
          <a:noFill/>
        </p:spPr>
        <p:txBody>
          <a:bodyPr/>
          <a:lstStyle/>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Les sondages par questionnaire</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Les entrevues personnelles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Les groupes de discussion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L'observation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Les essais en conditions réelles </a:t>
            </a:r>
          </a:p>
          <a:p>
            <a:pPr marL="628650" indent="-628650" algn="just" eaLnBrk="1" hangingPunct="1">
              <a:buClr>
                <a:srgbClr val="000066"/>
              </a:buClr>
              <a:buFont typeface="Wingdings" panose="05000000000000000000" pitchFamily="2" charset="2"/>
              <a:buChar char="è"/>
            </a:pPr>
            <a:endParaRPr lang="fr-FR" altLang="en-US" sz="2400">
              <a:cs typeface="Times New Roman" panose="02020603050405020304" pitchFamily="18"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u numéro de diapositive 4">
            <a:extLst>
              <a:ext uri="{FF2B5EF4-FFF2-40B4-BE49-F238E27FC236}">
                <a16:creationId xmlns:a16="http://schemas.microsoft.com/office/drawing/2014/main" id="{580E5344-F1CC-4799-B128-A99DC15A7B9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DA665EE-4E76-4121-A6D2-68CE91E41202}" type="slidenum">
              <a:rPr lang="fr-FR" altLang="en-US">
                <a:latin typeface="Arial Black" panose="020B0A04020102020204" pitchFamily="34" charset="0"/>
              </a:rPr>
              <a:pPr eaLnBrk="1" hangingPunct="1"/>
              <a:t>25</a:t>
            </a:fld>
            <a:endParaRPr lang="fr-FR" altLang="en-US">
              <a:latin typeface="Arial Black" panose="020B0A04020102020204" pitchFamily="34" charset="0"/>
            </a:endParaRPr>
          </a:p>
        </p:txBody>
      </p:sp>
      <p:sp>
        <p:nvSpPr>
          <p:cNvPr id="37891" name="Rectangle 2">
            <a:extLst>
              <a:ext uri="{FF2B5EF4-FFF2-40B4-BE49-F238E27FC236}">
                <a16:creationId xmlns:a16="http://schemas.microsoft.com/office/drawing/2014/main" id="{EC646B36-AC4A-40BD-BBFA-6031CF370F5A}"/>
              </a:ext>
            </a:extLst>
          </p:cNvPr>
          <p:cNvSpPr>
            <a:spLocks noGrp="1" noChangeArrowheads="1"/>
          </p:cNvSpPr>
          <p:nvPr>
            <p:ph type="title"/>
          </p:nvPr>
        </p:nvSpPr>
        <p:spPr>
          <a:xfrm>
            <a:off x="457200" y="4381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ENTRETIENS ET ENQUÊTES :  DEUX DÉMARCHES COMPLÉMENTAIRES</a:t>
            </a:r>
          </a:p>
        </p:txBody>
      </p:sp>
      <p:pic>
        <p:nvPicPr>
          <p:cNvPr id="37892" name="Picture 61">
            <a:extLst>
              <a:ext uri="{FF2B5EF4-FFF2-40B4-BE49-F238E27FC236}">
                <a16:creationId xmlns:a16="http://schemas.microsoft.com/office/drawing/2014/main" id="{6AF0BAEA-3ACA-4A6D-9FF7-A4D489FF82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43100"/>
            <a:ext cx="8534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u numéro de diapositive 4">
            <a:extLst>
              <a:ext uri="{FF2B5EF4-FFF2-40B4-BE49-F238E27FC236}">
                <a16:creationId xmlns:a16="http://schemas.microsoft.com/office/drawing/2014/main" id="{4807446F-4182-4EA8-94A0-63C97C5E919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56B4354-3448-4660-B0D9-032BB9400314}" type="slidenum">
              <a:rPr lang="fr-FR" altLang="en-US">
                <a:latin typeface="Arial Black" panose="020B0A04020102020204" pitchFamily="34" charset="0"/>
              </a:rPr>
              <a:pPr eaLnBrk="1" hangingPunct="1"/>
              <a:t>26</a:t>
            </a:fld>
            <a:endParaRPr lang="fr-FR" altLang="en-US">
              <a:latin typeface="Arial Black" panose="020B0A04020102020204" pitchFamily="34" charset="0"/>
            </a:endParaRPr>
          </a:p>
        </p:txBody>
      </p:sp>
      <p:sp>
        <p:nvSpPr>
          <p:cNvPr id="38915" name="Rectangle 2">
            <a:extLst>
              <a:ext uri="{FF2B5EF4-FFF2-40B4-BE49-F238E27FC236}">
                <a16:creationId xmlns:a16="http://schemas.microsoft.com/office/drawing/2014/main" id="{3B227BBE-2D37-4290-AB99-249468F3B8E9}"/>
              </a:ext>
            </a:extLst>
          </p:cNvPr>
          <p:cNvSpPr>
            <a:spLocks noGrp="1" noChangeArrowheads="1"/>
          </p:cNvSpPr>
          <p:nvPr>
            <p:ph type="title"/>
          </p:nvPr>
        </p:nvSpPr>
        <p:spPr>
          <a:xfrm>
            <a:off x="685800" y="654050"/>
            <a:ext cx="7772400" cy="9461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3. AUTRES POINTS IMPORTANTS SUR LA CONSOMMATION</a:t>
            </a:r>
          </a:p>
        </p:txBody>
      </p:sp>
      <p:sp>
        <p:nvSpPr>
          <p:cNvPr id="38916" name="Rectangle 3">
            <a:extLst>
              <a:ext uri="{FF2B5EF4-FFF2-40B4-BE49-F238E27FC236}">
                <a16:creationId xmlns:a16="http://schemas.microsoft.com/office/drawing/2014/main" id="{AC12C41C-C13C-43CA-A002-44024F8E158B}"/>
              </a:ext>
            </a:extLst>
          </p:cNvPr>
          <p:cNvSpPr>
            <a:spLocks noGrp="1" noChangeArrowheads="1"/>
          </p:cNvSpPr>
          <p:nvPr>
            <p:ph type="body" idx="1"/>
          </p:nvPr>
        </p:nvSpPr>
        <p:spPr>
          <a:xfrm>
            <a:off x="323850" y="1816100"/>
            <a:ext cx="8497888" cy="4492625"/>
          </a:xfrm>
          <a:noFill/>
        </p:spPr>
        <p:txBody>
          <a:bodyPr/>
          <a:lstStyle/>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Indiquez ici et détaillez les points clés de ce marché sur le plan de la consommation.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Saisonnalité de la demande </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Type de distribution obligatoire,</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Habitudes de comportement des clients : qui décide, qui achète, qui paie, qui utilise, qui prescrit, qui influence, achat d’impulsion ou de réflexion, rôle des relais d’information et des leaders d’opinion</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Motivations des clients : recherche de sécurité, considération, attrait de la nouveauté, confort, plaisir, rigueur, sensation d’appartenance à un groupe…..</a:t>
            </a:r>
          </a:p>
          <a:p>
            <a:pPr marL="1257300" lvl="1" indent="-449263" algn="just" eaLnBrk="1" hangingPunct="1">
              <a:lnSpc>
                <a:spcPct val="80000"/>
              </a:lnSpc>
              <a:buSzPct val="75000"/>
              <a:buFont typeface="Wingdings" panose="05000000000000000000" pitchFamily="2" charset="2"/>
              <a:buChar char="q"/>
            </a:pPr>
            <a:r>
              <a:rPr lang="fr-FR" altLang="en-US" sz="2400">
                <a:cs typeface="Times New Roman" panose="02020603050405020304" pitchFamily="18" charset="0"/>
              </a:rPr>
              <a:t>L’étude des motivations  permet de construire l’argumentaire commercial pour convaincre et fidéliser sa clientèle.</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u numéro de diapositive 4">
            <a:extLst>
              <a:ext uri="{FF2B5EF4-FFF2-40B4-BE49-F238E27FC236}">
                <a16:creationId xmlns:a16="http://schemas.microsoft.com/office/drawing/2014/main" id="{F78E749B-A06F-40A6-9761-40D673B7394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121D04-4540-4E45-AA61-14B5569CA78D}" type="slidenum">
              <a:rPr lang="fr-FR" altLang="en-US">
                <a:latin typeface="Arial Black" panose="020B0A04020102020204" pitchFamily="34" charset="0"/>
              </a:rPr>
              <a:pPr eaLnBrk="1" hangingPunct="1"/>
              <a:t>27</a:t>
            </a:fld>
            <a:endParaRPr lang="fr-FR" altLang="en-US">
              <a:latin typeface="Arial Black" panose="020B0A04020102020204" pitchFamily="34" charset="0"/>
            </a:endParaRPr>
          </a:p>
        </p:txBody>
      </p:sp>
      <p:sp>
        <p:nvSpPr>
          <p:cNvPr id="163842" name="Rectangle 2">
            <a:extLst>
              <a:ext uri="{FF2B5EF4-FFF2-40B4-BE49-F238E27FC236}">
                <a16:creationId xmlns:a16="http://schemas.microsoft.com/office/drawing/2014/main" id="{E4BF4EEF-4DE4-4CB2-AA0A-45CE73410D15}"/>
              </a:ext>
            </a:extLst>
          </p:cNvPr>
          <p:cNvSpPr>
            <a:spLocks noGrp="1" noChangeArrowheads="1"/>
          </p:cNvSpPr>
          <p:nvPr>
            <p:ph type="title"/>
          </p:nvPr>
        </p:nvSpPr>
        <p:spPr>
          <a:xfrm>
            <a:off x="687388" y="3136900"/>
            <a:ext cx="7772400" cy="579438"/>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ANALYSE DE  L’OFFRE</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u numéro de diapositive 4">
            <a:extLst>
              <a:ext uri="{FF2B5EF4-FFF2-40B4-BE49-F238E27FC236}">
                <a16:creationId xmlns:a16="http://schemas.microsoft.com/office/drawing/2014/main" id="{753E9A21-D28F-4334-A43A-09DE8F1CB0F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48A291A-CC98-4576-9E96-3EE9237B2E49}" type="slidenum">
              <a:rPr lang="fr-FR" altLang="en-US">
                <a:latin typeface="Arial Black" panose="020B0A04020102020204" pitchFamily="34" charset="0"/>
              </a:rPr>
              <a:pPr eaLnBrk="1" hangingPunct="1"/>
              <a:t>28</a:t>
            </a:fld>
            <a:endParaRPr lang="fr-FR" altLang="en-US">
              <a:latin typeface="Arial Black" panose="020B0A04020102020204" pitchFamily="34" charset="0"/>
            </a:endParaRPr>
          </a:p>
        </p:txBody>
      </p:sp>
      <p:sp>
        <p:nvSpPr>
          <p:cNvPr id="40963" name="Rectangle 2">
            <a:extLst>
              <a:ext uri="{FF2B5EF4-FFF2-40B4-BE49-F238E27FC236}">
                <a16:creationId xmlns:a16="http://schemas.microsoft.com/office/drawing/2014/main" id="{5CBD679D-233F-4E03-9723-F87E73B705A2}"/>
              </a:ext>
            </a:extLst>
          </p:cNvPr>
          <p:cNvSpPr>
            <a:spLocks noGrp="1" noChangeArrowheads="1"/>
          </p:cNvSpPr>
          <p:nvPr>
            <p:ph type="title"/>
          </p:nvPr>
        </p:nvSpPr>
        <p:spPr>
          <a:xfrm>
            <a:off x="533400" y="692150"/>
            <a:ext cx="7772400" cy="86518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CARACTÉRISTIQUES DE L'OFFRE</a:t>
            </a:r>
            <a:br>
              <a:rPr lang="fr-FR" altLang="en-US" sz="3200" b="1">
                <a:solidFill>
                  <a:srgbClr val="A50021"/>
                </a:solidFill>
                <a:latin typeface="Book Antiqua" panose="02040602050305030304" pitchFamily="18" charset="0"/>
                <a:cs typeface="Times New Roman" panose="02020603050405020304" pitchFamily="18" charset="0"/>
              </a:rPr>
            </a:br>
            <a:endParaRPr lang="fr-FR" altLang="en-US" sz="3200" b="1">
              <a:solidFill>
                <a:srgbClr val="A50021"/>
              </a:solidFill>
              <a:latin typeface="Book Antiqua" panose="02040602050305030304" pitchFamily="18" charset="0"/>
              <a:cs typeface="Times New Roman" panose="02020603050405020304" pitchFamily="18" charset="0"/>
            </a:endParaRPr>
          </a:p>
        </p:txBody>
      </p:sp>
      <p:sp>
        <p:nvSpPr>
          <p:cNvPr id="40964" name="Rectangle 3">
            <a:extLst>
              <a:ext uri="{FF2B5EF4-FFF2-40B4-BE49-F238E27FC236}">
                <a16:creationId xmlns:a16="http://schemas.microsoft.com/office/drawing/2014/main" id="{BA2D4E73-A2E0-4283-A40A-1373073BE33C}"/>
              </a:ext>
            </a:extLst>
          </p:cNvPr>
          <p:cNvSpPr>
            <a:spLocks noGrp="1" noChangeArrowheads="1"/>
          </p:cNvSpPr>
          <p:nvPr>
            <p:ph type="body" idx="1"/>
          </p:nvPr>
        </p:nvSpPr>
        <p:spPr>
          <a:xfrm>
            <a:off x="250825" y="1628775"/>
            <a:ext cx="8569325" cy="4565650"/>
          </a:xfrm>
          <a:noFill/>
        </p:spPr>
        <p:txBody>
          <a:bodyPr/>
          <a:lstStyle/>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Avant de détailler vos plus gros concurrents, indiquez quelles sont les caractéristiques générales de l'offre sur ce marché. Exemples : </a:t>
            </a:r>
          </a:p>
          <a:p>
            <a:pPr marL="1093788" lvl="1" algn="just" eaLnBrk="1" hangingPunct="1">
              <a:buSzPct val="75000"/>
              <a:buFont typeface="Wingdings" panose="05000000000000000000" pitchFamily="2" charset="2"/>
              <a:buChar char="q"/>
            </a:pPr>
            <a:r>
              <a:rPr lang="fr-FR" altLang="en-US" sz="2200">
                <a:cs typeface="Times New Roman" panose="02020603050405020304" pitchFamily="18" charset="0"/>
              </a:rPr>
              <a:t>Concentration</a:t>
            </a:r>
          </a:p>
          <a:p>
            <a:pPr marL="1093788" lvl="1" algn="just" eaLnBrk="1" hangingPunct="1">
              <a:buSzPct val="75000"/>
              <a:buFont typeface="Wingdings" panose="05000000000000000000" pitchFamily="2" charset="2"/>
              <a:buChar char="q"/>
            </a:pPr>
            <a:r>
              <a:rPr lang="fr-FR" altLang="en-US" sz="2200">
                <a:cs typeface="Times New Roman" panose="02020603050405020304" pitchFamily="18" charset="0"/>
              </a:rPr>
              <a:t>Multitude de concurrents, </a:t>
            </a:r>
          </a:p>
          <a:p>
            <a:pPr marL="1093788" lvl="1" algn="just" eaLnBrk="1" hangingPunct="1">
              <a:buSzPct val="75000"/>
              <a:buFont typeface="Wingdings" panose="05000000000000000000" pitchFamily="2" charset="2"/>
              <a:buChar char="q"/>
            </a:pPr>
            <a:r>
              <a:rPr lang="fr-FR" altLang="en-US" sz="2200">
                <a:cs typeface="Times New Roman" panose="02020603050405020304" pitchFamily="18" charset="0"/>
              </a:rPr>
              <a:t>Intensité concurrentielle, </a:t>
            </a:r>
          </a:p>
          <a:p>
            <a:pPr marL="1093788" lvl="1" algn="just" eaLnBrk="1" hangingPunct="1">
              <a:buSzPct val="75000"/>
              <a:buFont typeface="Wingdings" panose="05000000000000000000" pitchFamily="2" charset="2"/>
              <a:buChar char="q"/>
            </a:pPr>
            <a:r>
              <a:rPr lang="fr-FR" altLang="en-US" sz="2200">
                <a:cs typeface="Times New Roman" panose="02020603050405020304" pitchFamily="18" charset="0"/>
              </a:rPr>
              <a:t>Type de distribution généralement choisi,</a:t>
            </a:r>
          </a:p>
          <a:p>
            <a:pPr marL="1093788" lvl="1" algn="just" eaLnBrk="1" hangingPunct="1">
              <a:buSzPct val="75000"/>
              <a:buFont typeface="Wingdings" panose="05000000000000000000" pitchFamily="2" charset="2"/>
              <a:buChar char="q"/>
            </a:pPr>
            <a:r>
              <a:rPr lang="fr-FR" altLang="en-US" sz="2200">
                <a:cs typeface="Times New Roman" panose="02020603050405020304" pitchFamily="18" charset="0"/>
              </a:rPr>
              <a:t>Marché, caractéristiques de leurs produits, réputation, politique commerciale, etc... évolution technologique,</a:t>
            </a:r>
            <a:r>
              <a:rPr lang="fr-FR" altLang="en-US" sz="2400">
                <a:cs typeface="Times New Roman" panose="02020603050405020304" pitchFamily="18" charset="0"/>
              </a:rPr>
              <a:t>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Précisez ensuite quels sont vos principaux concurrents et indiquez pour chacun : ancienneté, taille, CA, part de </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numéro de diapositive 4">
            <a:extLst>
              <a:ext uri="{FF2B5EF4-FFF2-40B4-BE49-F238E27FC236}">
                <a16:creationId xmlns:a16="http://schemas.microsoft.com/office/drawing/2014/main" id="{32A43C26-DEC7-4E01-9918-95DD8B3D4B1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632AB4F-6FC6-43F9-8959-7572F0F19EE3}" type="slidenum">
              <a:rPr lang="fr-FR" altLang="en-US">
                <a:latin typeface="Arial Black" panose="020B0A04020102020204" pitchFamily="34" charset="0"/>
              </a:rPr>
              <a:pPr eaLnBrk="1" hangingPunct="1"/>
              <a:t>29</a:t>
            </a:fld>
            <a:endParaRPr lang="fr-FR" altLang="en-US">
              <a:latin typeface="Arial Black" panose="020B0A04020102020204" pitchFamily="34" charset="0"/>
            </a:endParaRPr>
          </a:p>
        </p:txBody>
      </p:sp>
      <p:sp>
        <p:nvSpPr>
          <p:cNvPr id="41987" name="Rectangle 2">
            <a:extLst>
              <a:ext uri="{FF2B5EF4-FFF2-40B4-BE49-F238E27FC236}">
                <a16:creationId xmlns:a16="http://schemas.microsoft.com/office/drawing/2014/main" id="{6C508010-B216-4888-A157-EA81615C7F0F}"/>
              </a:ext>
            </a:extLst>
          </p:cNvPr>
          <p:cNvSpPr>
            <a:spLocks noGrp="1" noChangeArrowheads="1"/>
          </p:cNvSpPr>
          <p:nvPr>
            <p:ph type="body" idx="1"/>
          </p:nvPr>
        </p:nvSpPr>
        <p:spPr>
          <a:xfrm>
            <a:off x="457200" y="2413000"/>
            <a:ext cx="8229600" cy="2311400"/>
          </a:xfrm>
          <a:noFill/>
        </p:spPr>
        <p:txBody>
          <a:bodyPr/>
          <a:lstStyle/>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Etudier les caractéristiques des produits et services disponibles sur le marché</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Analyser leurs avantages et inconvénients</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Première définition du produit et du prix</a:t>
            </a:r>
          </a:p>
        </p:txBody>
      </p:sp>
      <p:sp>
        <p:nvSpPr>
          <p:cNvPr id="41988" name="Rectangle 3">
            <a:extLst>
              <a:ext uri="{FF2B5EF4-FFF2-40B4-BE49-F238E27FC236}">
                <a16:creationId xmlns:a16="http://schemas.microsoft.com/office/drawing/2014/main" id="{B6C5F792-DB2F-4918-84A2-748303FA5C70}"/>
              </a:ext>
            </a:extLst>
          </p:cNvPr>
          <p:cNvSpPr>
            <a:spLocks noGrp="1" noChangeArrowheads="1"/>
          </p:cNvSpPr>
          <p:nvPr>
            <p:ph type="title"/>
          </p:nvPr>
        </p:nvSpPr>
        <p:spPr>
          <a:xfrm>
            <a:off x="495300" y="476250"/>
            <a:ext cx="8229600" cy="8112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1 – PRODUITS DISPONIBLES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u numéro de diapositive 4">
            <a:extLst>
              <a:ext uri="{FF2B5EF4-FFF2-40B4-BE49-F238E27FC236}">
                <a16:creationId xmlns:a16="http://schemas.microsoft.com/office/drawing/2014/main" id="{6C2D5C05-54A3-4B96-A9D6-F31023189D7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1E5584A-1014-4A25-9105-B15DC3682FA9}" type="slidenum">
              <a:rPr lang="fr-FR" altLang="en-US">
                <a:latin typeface="Arial Black" panose="020B0A04020102020204" pitchFamily="34" charset="0"/>
              </a:rPr>
              <a:pPr eaLnBrk="1" hangingPunct="1"/>
              <a:t>3</a:t>
            </a:fld>
            <a:endParaRPr lang="fr-FR" altLang="en-US">
              <a:latin typeface="Arial Black" panose="020B0A04020102020204" pitchFamily="34" charset="0"/>
            </a:endParaRPr>
          </a:p>
        </p:txBody>
      </p:sp>
      <p:sp>
        <p:nvSpPr>
          <p:cNvPr id="544772" name="AutoShape 4">
            <a:extLst>
              <a:ext uri="{FF2B5EF4-FFF2-40B4-BE49-F238E27FC236}">
                <a16:creationId xmlns:a16="http://schemas.microsoft.com/office/drawing/2014/main" id="{53E2DBCC-584D-4352-A944-7D636CB8EF43}"/>
              </a:ext>
            </a:extLst>
          </p:cNvPr>
          <p:cNvSpPr>
            <a:spLocks noChangeArrowheads="1"/>
          </p:cNvSpPr>
          <p:nvPr/>
        </p:nvSpPr>
        <p:spPr bwMode="auto">
          <a:xfrm>
            <a:off x="539750" y="995363"/>
            <a:ext cx="8077200" cy="4724400"/>
          </a:xfrm>
          <a:prstGeom prst="flowChartAlternateProcess">
            <a:avLst/>
          </a:prstGeom>
          <a:noFill/>
          <a:ln w="9525">
            <a:solidFill>
              <a:schemeClr val="tx1"/>
            </a:solidFill>
            <a:miter lim="800000"/>
            <a:headEnd/>
            <a:tailEnd/>
          </a:ln>
          <a:effectLst/>
        </p:spPr>
        <p:txBody>
          <a:bodyPr wrap="none" anchor="ctr"/>
          <a:lstStyle/>
          <a:p>
            <a:pPr marL="457200" indent="-457200" algn="ctr">
              <a:defRPr/>
            </a:pPr>
            <a:r>
              <a:rPr lang="fr-FR" sz="3600">
                <a:solidFill>
                  <a:srgbClr val="993300"/>
                </a:solidFill>
                <a:effectLst>
                  <a:outerShdw blurRad="38100" dist="38100" dir="2700000" algn="tl">
                    <a:srgbClr val="C0C0C0"/>
                  </a:outerShdw>
                </a:effectLst>
                <a:latin typeface="Times New Roman" pitchFamily="18" charset="0"/>
                <a:cs typeface="Arial" charset="0"/>
              </a:rPr>
              <a:t>INTRODUCTION</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u numéro de diapositive 4">
            <a:extLst>
              <a:ext uri="{FF2B5EF4-FFF2-40B4-BE49-F238E27FC236}">
                <a16:creationId xmlns:a16="http://schemas.microsoft.com/office/drawing/2014/main" id="{C674A4EA-FAF7-4996-BB2F-0FC417B094F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9427B86-19AF-4F33-AF18-5F3E415C3726}" type="slidenum">
              <a:rPr lang="fr-FR" altLang="en-US">
                <a:latin typeface="Arial Black" panose="020B0A04020102020204" pitchFamily="34" charset="0"/>
              </a:rPr>
              <a:pPr eaLnBrk="1" hangingPunct="1"/>
              <a:t>30</a:t>
            </a:fld>
            <a:endParaRPr lang="fr-FR" altLang="en-US">
              <a:latin typeface="Arial Black" panose="020B0A04020102020204" pitchFamily="34" charset="0"/>
            </a:endParaRPr>
          </a:p>
        </p:txBody>
      </p:sp>
      <p:sp>
        <p:nvSpPr>
          <p:cNvPr id="43011" name="Rectangle 2">
            <a:extLst>
              <a:ext uri="{FF2B5EF4-FFF2-40B4-BE49-F238E27FC236}">
                <a16:creationId xmlns:a16="http://schemas.microsoft.com/office/drawing/2014/main" id="{F1ACF5B1-6A44-49F3-AB7A-B88FC381111D}"/>
              </a:ext>
            </a:extLst>
          </p:cNvPr>
          <p:cNvSpPr>
            <a:spLocks noGrp="1" noChangeArrowheads="1"/>
          </p:cNvSpPr>
          <p:nvPr>
            <p:ph type="title"/>
          </p:nvPr>
        </p:nvSpPr>
        <p:spPr>
          <a:xfrm>
            <a:off x="755650" y="673100"/>
            <a:ext cx="7931150" cy="88423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2 – CONCURRENTS DIRECTS</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ET INDIRECTS</a:t>
            </a:r>
          </a:p>
        </p:txBody>
      </p:sp>
      <p:sp>
        <p:nvSpPr>
          <p:cNvPr id="43012" name="Rectangle 3">
            <a:extLst>
              <a:ext uri="{FF2B5EF4-FFF2-40B4-BE49-F238E27FC236}">
                <a16:creationId xmlns:a16="http://schemas.microsoft.com/office/drawing/2014/main" id="{FA73836A-C49F-4C1E-9712-8C2326774A45}"/>
              </a:ext>
            </a:extLst>
          </p:cNvPr>
          <p:cNvSpPr>
            <a:spLocks noGrp="1" noChangeArrowheads="1"/>
          </p:cNvSpPr>
          <p:nvPr>
            <p:ph type="body" idx="1"/>
          </p:nvPr>
        </p:nvSpPr>
        <p:spPr>
          <a:xfrm>
            <a:off x="457200" y="2341563"/>
            <a:ext cx="8229600" cy="2455862"/>
          </a:xfrm>
          <a:noFill/>
        </p:spPr>
        <p:txBody>
          <a:bodyPr/>
          <a:lstStyle/>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Il faut connaître les concurrents en faisant la distinction entre directs et indirects :</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Exemple : pour l’exploitant d’un cinéma, la télévision est un concurrent</a:t>
            </a:r>
          </a:p>
          <a:p>
            <a:pPr marL="628650" indent="-628650" algn="just" eaLnBrk="1" hangingPunct="1">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Il faut analyser la politique marketing des concurrents</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u numéro de diapositive 4">
            <a:extLst>
              <a:ext uri="{FF2B5EF4-FFF2-40B4-BE49-F238E27FC236}">
                <a16:creationId xmlns:a16="http://schemas.microsoft.com/office/drawing/2014/main" id="{10321B5E-B736-48A4-8FA7-2868B791DF1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57959B8-FF79-45EB-8797-A6186F4C8255}" type="slidenum">
              <a:rPr lang="fr-FR" altLang="en-US">
                <a:latin typeface="Arial Black" panose="020B0A04020102020204" pitchFamily="34" charset="0"/>
              </a:rPr>
              <a:pPr eaLnBrk="1" hangingPunct="1"/>
              <a:t>31</a:t>
            </a:fld>
            <a:endParaRPr lang="fr-FR" altLang="en-US">
              <a:latin typeface="Arial Black" panose="020B0A04020102020204" pitchFamily="34" charset="0"/>
            </a:endParaRPr>
          </a:p>
        </p:txBody>
      </p:sp>
      <p:sp>
        <p:nvSpPr>
          <p:cNvPr id="44035" name="Rectangle 2">
            <a:extLst>
              <a:ext uri="{FF2B5EF4-FFF2-40B4-BE49-F238E27FC236}">
                <a16:creationId xmlns:a16="http://schemas.microsoft.com/office/drawing/2014/main" id="{1ACEF19F-9807-4C82-B526-84BB6BEA05DA}"/>
              </a:ext>
            </a:extLst>
          </p:cNvPr>
          <p:cNvSpPr>
            <a:spLocks noGrp="1" noChangeArrowheads="1"/>
          </p:cNvSpPr>
          <p:nvPr>
            <p:ph type="title"/>
          </p:nvPr>
        </p:nvSpPr>
        <p:spPr>
          <a:xfrm>
            <a:off x="685800" y="642938"/>
            <a:ext cx="7772400" cy="1201737"/>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LES PRINCIPAUX ASPECTS </a:t>
            </a:r>
            <a:r>
              <a:rPr lang="fr-FR" altLang="en-US" sz="3200" b="1">
                <a:solidFill>
                  <a:srgbClr val="A50021"/>
                </a:solidFill>
                <a:latin typeface="Times New Roman" panose="02020603050405020304" pitchFamily="18" charset="0"/>
                <a:cs typeface="Times New Roman" panose="02020603050405020304" pitchFamily="18" charset="0"/>
              </a:rPr>
              <a:t>À</a:t>
            </a:r>
            <a:r>
              <a:rPr lang="fr-FR" altLang="en-US" sz="3200" b="1">
                <a:solidFill>
                  <a:srgbClr val="A50021"/>
                </a:solidFill>
                <a:latin typeface="Book Antiqua" panose="02040602050305030304" pitchFamily="18" charset="0"/>
                <a:cs typeface="Times New Roman" panose="02020603050405020304" pitchFamily="18" charset="0"/>
              </a:rPr>
              <a:t> PRENDRE EN CONSID</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RATION CONCERNANT LES CONCURRENTS</a:t>
            </a:r>
          </a:p>
        </p:txBody>
      </p:sp>
      <p:sp>
        <p:nvSpPr>
          <p:cNvPr id="44036" name="Rectangle 3">
            <a:extLst>
              <a:ext uri="{FF2B5EF4-FFF2-40B4-BE49-F238E27FC236}">
                <a16:creationId xmlns:a16="http://schemas.microsoft.com/office/drawing/2014/main" id="{EAB96BF2-40D4-433F-A013-AA4931AD9651}"/>
              </a:ext>
            </a:extLst>
          </p:cNvPr>
          <p:cNvSpPr>
            <a:spLocks noGrp="1" noChangeArrowheads="1"/>
          </p:cNvSpPr>
          <p:nvPr>
            <p:ph type="body" idx="1"/>
          </p:nvPr>
        </p:nvSpPr>
        <p:spPr>
          <a:xfrm>
            <a:off x="395288" y="2176463"/>
            <a:ext cx="8382000" cy="4060825"/>
          </a:xfrm>
          <a:noFill/>
        </p:spPr>
        <p:txBody>
          <a:bodyPr/>
          <a:lstStyle/>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 ancienneté dans l’activité;</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 taille exprimée en chiffre d’affaires, effectif du personnel….</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 situation géographique;</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 couverture géographique;</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Leurs horaires de travail;</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La gamme de produits qu’ils proposent;</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Les prix de vente;</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La marge commerciale moyenne qu’ils réalisent;</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Leur part de marché</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u numéro de diapositive 4">
            <a:extLst>
              <a:ext uri="{FF2B5EF4-FFF2-40B4-BE49-F238E27FC236}">
                <a16:creationId xmlns:a16="http://schemas.microsoft.com/office/drawing/2014/main" id="{633EBF13-61C1-4C1F-8C9D-8DF27F01CC2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66A4ED3-ADA7-417A-B297-88FF458ADF8D}" type="slidenum">
              <a:rPr lang="fr-FR" altLang="en-US">
                <a:latin typeface="Arial Black" panose="020B0A04020102020204" pitchFamily="34" charset="0"/>
              </a:rPr>
              <a:pPr eaLnBrk="1" hangingPunct="1"/>
              <a:t>32</a:t>
            </a:fld>
            <a:endParaRPr lang="fr-FR" altLang="en-US">
              <a:latin typeface="Arial Black" panose="020B0A04020102020204" pitchFamily="34" charset="0"/>
            </a:endParaRPr>
          </a:p>
        </p:txBody>
      </p:sp>
      <p:sp>
        <p:nvSpPr>
          <p:cNvPr id="45059" name="Rectangle 2">
            <a:extLst>
              <a:ext uri="{FF2B5EF4-FFF2-40B4-BE49-F238E27FC236}">
                <a16:creationId xmlns:a16="http://schemas.microsoft.com/office/drawing/2014/main" id="{00991275-3888-4306-9B6C-D0A2C31FE001}"/>
              </a:ext>
            </a:extLst>
          </p:cNvPr>
          <p:cNvSpPr>
            <a:spLocks noGrp="1" noChangeArrowheads="1"/>
          </p:cNvSpPr>
          <p:nvPr>
            <p:ph type="title"/>
          </p:nvPr>
        </p:nvSpPr>
        <p:spPr>
          <a:xfrm>
            <a:off x="457200" y="4429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METHODES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INVESTIGATIONS SUR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OFFRE</a:t>
            </a:r>
          </a:p>
        </p:txBody>
      </p:sp>
      <p:sp>
        <p:nvSpPr>
          <p:cNvPr id="45060" name="Rectangle 3">
            <a:extLst>
              <a:ext uri="{FF2B5EF4-FFF2-40B4-BE49-F238E27FC236}">
                <a16:creationId xmlns:a16="http://schemas.microsoft.com/office/drawing/2014/main" id="{D046C629-F09A-47C5-B324-3B5580B1CAFE}"/>
              </a:ext>
            </a:extLst>
          </p:cNvPr>
          <p:cNvSpPr>
            <a:spLocks noGrp="1" noChangeArrowheads="1"/>
          </p:cNvSpPr>
          <p:nvPr>
            <p:ph type="body" idx="1"/>
          </p:nvPr>
        </p:nvSpPr>
        <p:spPr>
          <a:xfrm>
            <a:off x="457200" y="2484438"/>
            <a:ext cx="8229600" cy="2168525"/>
          </a:xfrm>
          <a:noFill/>
        </p:spPr>
        <p:txBody>
          <a:bodyPr/>
          <a:lstStyle/>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Collecte d’informations</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Interview des concurrents (éventuellement par personne interposée);</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Observation directe: pour avoir, par exemple, une idée sur les heures de pointe pour un commerce donné;</a:t>
            </a:r>
          </a:p>
          <a:p>
            <a:pPr marL="628650" indent="-628650" algn="just" eaLnBrk="1" hangingPunct="1">
              <a:lnSpc>
                <a:spcPct val="90000"/>
              </a:lnSpc>
              <a:buClr>
                <a:srgbClr val="000066"/>
              </a:buClr>
              <a:buFont typeface="Wingdings" panose="05000000000000000000" pitchFamily="2" charset="2"/>
              <a:buChar char="è"/>
            </a:pPr>
            <a:endParaRPr lang="fr-FR" altLang="en-US" sz="2400">
              <a:cs typeface="Times New Roman" panose="02020603050405020304" pitchFamily="18"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u numéro de diapositive 4">
            <a:extLst>
              <a:ext uri="{FF2B5EF4-FFF2-40B4-BE49-F238E27FC236}">
                <a16:creationId xmlns:a16="http://schemas.microsoft.com/office/drawing/2014/main" id="{52A92579-E94E-4E73-B5EC-670BABEE3B8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B3032B1-BCD5-4EFF-AE2A-8A6B14D5D4D3}" type="slidenum">
              <a:rPr lang="fr-FR" altLang="en-US">
                <a:latin typeface="Arial Black" panose="020B0A04020102020204" pitchFamily="34" charset="0"/>
              </a:rPr>
              <a:pPr eaLnBrk="1" hangingPunct="1"/>
              <a:t>33</a:t>
            </a:fld>
            <a:endParaRPr lang="fr-FR" altLang="en-US">
              <a:latin typeface="Arial Black" panose="020B0A04020102020204" pitchFamily="34" charset="0"/>
            </a:endParaRPr>
          </a:p>
        </p:txBody>
      </p:sp>
      <p:sp>
        <p:nvSpPr>
          <p:cNvPr id="46083" name="Rectangle 2">
            <a:extLst>
              <a:ext uri="{FF2B5EF4-FFF2-40B4-BE49-F238E27FC236}">
                <a16:creationId xmlns:a16="http://schemas.microsoft.com/office/drawing/2014/main" id="{4D5E0C0F-8AC3-4D03-8299-3B5C609DB444}"/>
              </a:ext>
            </a:extLst>
          </p:cNvPr>
          <p:cNvSpPr>
            <a:spLocks noGrp="1" noChangeArrowheads="1"/>
          </p:cNvSpPr>
          <p:nvPr>
            <p:ph type="title"/>
          </p:nvPr>
        </p:nvSpPr>
        <p:spPr>
          <a:xfrm>
            <a:off x="684213" y="590550"/>
            <a:ext cx="8002587" cy="5953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SOURCES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INFORMATIONS</a:t>
            </a:r>
          </a:p>
        </p:txBody>
      </p:sp>
      <p:sp>
        <p:nvSpPr>
          <p:cNvPr id="46084" name="Rectangle 3">
            <a:extLst>
              <a:ext uri="{FF2B5EF4-FFF2-40B4-BE49-F238E27FC236}">
                <a16:creationId xmlns:a16="http://schemas.microsoft.com/office/drawing/2014/main" id="{381BC6E6-868E-4C61-BEE1-B84AD576E559}"/>
              </a:ext>
            </a:extLst>
          </p:cNvPr>
          <p:cNvSpPr>
            <a:spLocks noGrp="1" noChangeArrowheads="1"/>
          </p:cNvSpPr>
          <p:nvPr>
            <p:ph type="body" idx="1"/>
          </p:nvPr>
        </p:nvSpPr>
        <p:spPr>
          <a:xfrm>
            <a:off x="457200" y="1989138"/>
            <a:ext cx="8229600" cy="3608387"/>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kompas;</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Répertoires des chambres de commerce;</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Publications et études se rapportant au secteur d’activité;</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Annuaire statistique du Maroc;</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Annuaires statistiques des organismes nationaux comme l’office des changes;</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etc.…   </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u numéro de diapositive 4">
            <a:extLst>
              <a:ext uri="{FF2B5EF4-FFF2-40B4-BE49-F238E27FC236}">
                <a16:creationId xmlns:a16="http://schemas.microsoft.com/office/drawing/2014/main" id="{A514583F-0E57-4B9E-9683-2B15807193A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04B9F6A-033F-4E63-BB35-4B726D13F73B}" type="slidenum">
              <a:rPr lang="fr-FR" altLang="en-US">
                <a:latin typeface="Arial Black" panose="020B0A04020102020204" pitchFamily="34" charset="0"/>
              </a:rPr>
              <a:pPr eaLnBrk="1" hangingPunct="1"/>
              <a:t>34</a:t>
            </a:fld>
            <a:endParaRPr lang="fr-FR" altLang="en-US">
              <a:latin typeface="Arial Black" panose="020B0A04020102020204" pitchFamily="34" charset="0"/>
            </a:endParaRPr>
          </a:p>
        </p:txBody>
      </p:sp>
      <p:sp>
        <p:nvSpPr>
          <p:cNvPr id="47107" name="Rectangle 2">
            <a:extLst>
              <a:ext uri="{FF2B5EF4-FFF2-40B4-BE49-F238E27FC236}">
                <a16:creationId xmlns:a16="http://schemas.microsoft.com/office/drawing/2014/main" id="{6E19CD16-852A-417A-BDB4-842168F65DA1}"/>
              </a:ext>
            </a:extLst>
          </p:cNvPr>
          <p:cNvSpPr>
            <a:spLocks noGrp="1" noChangeArrowheads="1"/>
          </p:cNvSpPr>
          <p:nvPr>
            <p:ph type="title"/>
          </p:nvPr>
        </p:nvSpPr>
        <p:spPr>
          <a:xfrm>
            <a:off x="609600" y="533400"/>
            <a:ext cx="7772400" cy="685800"/>
          </a:xfrm>
          <a:noFill/>
        </p:spPr>
        <p:txBody>
          <a:bodyPr/>
          <a:lstStyle/>
          <a:p>
            <a:pPr algn="ctr" eaLnBrk="1" hangingPunct="1"/>
            <a:r>
              <a:rPr lang="fr-FR" altLang="en-US" sz="3600" b="1">
                <a:solidFill>
                  <a:srgbClr val="A50021"/>
                </a:solidFill>
                <a:latin typeface="Book Antiqua" panose="02040602050305030304" pitchFamily="18" charset="0"/>
                <a:cs typeface="Times New Roman" panose="02020603050405020304" pitchFamily="18" charset="0"/>
              </a:rPr>
              <a:t>Evaluer le chiffre d'affaires</a:t>
            </a:r>
          </a:p>
        </p:txBody>
      </p:sp>
      <p:sp>
        <p:nvSpPr>
          <p:cNvPr id="47108" name="Rectangle 3">
            <a:extLst>
              <a:ext uri="{FF2B5EF4-FFF2-40B4-BE49-F238E27FC236}">
                <a16:creationId xmlns:a16="http://schemas.microsoft.com/office/drawing/2014/main" id="{2296679D-061B-4BD7-9C05-ED86572436DB}"/>
              </a:ext>
            </a:extLst>
          </p:cNvPr>
          <p:cNvSpPr>
            <a:spLocks noGrp="1" noChangeArrowheads="1"/>
          </p:cNvSpPr>
          <p:nvPr>
            <p:ph type="body" idx="1"/>
          </p:nvPr>
        </p:nvSpPr>
        <p:spPr>
          <a:xfrm>
            <a:off x="395288" y="1549400"/>
            <a:ext cx="8286750" cy="4759325"/>
          </a:xfrm>
          <a:noFill/>
        </p:spPr>
        <p:txBody>
          <a:bodyPr/>
          <a:lstStyle/>
          <a:p>
            <a:pPr marL="628650" indent="-628650" algn="just" eaLnBrk="1" hangingPunct="1">
              <a:lnSpc>
                <a:spcPct val="80000"/>
              </a:lnSpc>
              <a:buClr>
                <a:srgbClr val="000066"/>
              </a:buClr>
              <a:buFont typeface="Wingdings" panose="05000000000000000000" pitchFamily="2" charset="2"/>
              <a:buChar char="è"/>
            </a:pPr>
            <a:r>
              <a:rPr lang="fr-FR" altLang="en-US" sz="2400">
                <a:solidFill>
                  <a:srgbClr val="000066"/>
                </a:solidFill>
                <a:cs typeface="Times New Roman" panose="02020603050405020304" pitchFamily="18" charset="0"/>
              </a:rPr>
              <a:t>Définition du CA prévisionnel par imitation</a:t>
            </a:r>
          </a:p>
          <a:p>
            <a:pPr marL="1093788" lvl="1" algn="just" eaLnBrk="1" hangingPunct="1">
              <a:lnSpc>
                <a:spcPct val="80000"/>
              </a:lnSpc>
              <a:buSzPct val="75000"/>
              <a:buFont typeface="Wingdings" panose="05000000000000000000" pitchFamily="2" charset="2"/>
              <a:buChar char="q"/>
            </a:pPr>
            <a:r>
              <a:rPr lang="fr-FR" altLang="en-US" sz="2200">
                <a:cs typeface="Times New Roman" panose="02020603050405020304" pitchFamily="18" charset="0"/>
              </a:rPr>
              <a:t>Le créateur base ses prévisions sur le CA moyen réalisé habituellement par les entreprises qui travaillent dans la même branche d'activité. </a:t>
            </a:r>
          </a:p>
          <a:p>
            <a:pPr marL="628650" indent="-628650" algn="just" eaLnBrk="1" hangingPunct="1">
              <a:lnSpc>
                <a:spcPct val="80000"/>
              </a:lnSpc>
              <a:buClr>
                <a:srgbClr val="000066"/>
              </a:buClr>
              <a:buFont typeface="Wingdings" panose="05000000000000000000" pitchFamily="2" charset="2"/>
              <a:buChar char="è"/>
            </a:pPr>
            <a:r>
              <a:rPr lang="fr-FR" altLang="en-US" sz="2400">
                <a:solidFill>
                  <a:srgbClr val="000066"/>
                </a:solidFill>
                <a:cs typeface="Times New Roman" panose="02020603050405020304" pitchFamily="18" charset="0"/>
              </a:rPr>
              <a:t>Définition du CA prévisionnel par les charges </a:t>
            </a:r>
          </a:p>
          <a:p>
            <a:pPr marL="1093788" lvl="1" algn="just" eaLnBrk="1" hangingPunct="1">
              <a:lnSpc>
                <a:spcPct val="80000"/>
              </a:lnSpc>
              <a:buSzPct val="75000"/>
              <a:buFont typeface="Wingdings" panose="05000000000000000000" pitchFamily="2" charset="2"/>
              <a:buChar char="q"/>
            </a:pPr>
            <a:r>
              <a:rPr lang="fr-FR" altLang="en-US" sz="2200">
                <a:cs typeface="Times New Roman" panose="02020603050405020304" pitchFamily="18" charset="0"/>
              </a:rPr>
              <a:t>Le créateur définit comme CA prévisionnel le montant des ventes qu'il faut réaliser pour couvrir les charges d'exploitation (notion de seuil de rentabilité - point mort).</a:t>
            </a:r>
            <a:r>
              <a:rPr lang="fr-FR" altLang="en-US" sz="2400">
                <a:cs typeface="Times New Roman" panose="02020603050405020304" pitchFamily="18" charset="0"/>
              </a:rPr>
              <a:t>  </a:t>
            </a:r>
          </a:p>
          <a:p>
            <a:pPr marL="628650" indent="-628650" algn="just" eaLnBrk="1" hangingPunct="1">
              <a:lnSpc>
                <a:spcPct val="80000"/>
              </a:lnSpc>
              <a:buClr>
                <a:srgbClr val="000066"/>
              </a:buClr>
              <a:buFont typeface="Wingdings" panose="05000000000000000000" pitchFamily="2" charset="2"/>
              <a:buChar char="è"/>
            </a:pPr>
            <a:r>
              <a:rPr lang="fr-FR" altLang="en-US" sz="2400">
                <a:solidFill>
                  <a:srgbClr val="000066"/>
                </a:solidFill>
                <a:cs typeface="Times New Roman" panose="02020603050405020304" pitchFamily="18" charset="0"/>
              </a:rPr>
              <a:t>Définition du CA prévisionnel par les produits </a:t>
            </a:r>
          </a:p>
          <a:p>
            <a:pPr marL="1093788" lvl="1" algn="just" eaLnBrk="1" hangingPunct="1">
              <a:lnSpc>
                <a:spcPct val="80000"/>
              </a:lnSpc>
              <a:buSzPct val="75000"/>
              <a:buFont typeface="Wingdings" panose="05000000000000000000" pitchFamily="2" charset="2"/>
              <a:buChar char="q"/>
            </a:pPr>
            <a:r>
              <a:rPr lang="fr-FR" altLang="en-US" sz="2200">
                <a:cs typeface="Times New Roman" panose="02020603050405020304" pitchFamily="18" charset="0"/>
              </a:rPr>
              <a:t>Le créateur a testé ou a fait tester son produit auprès de la clientèle potentielle en recueillant des promesses d'achat conditionnelles ou fermes. Ce sont ces dernières qui font l'objet du calcul du CA.</a:t>
            </a:r>
          </a:p>
          <a:p>
            <a:pPr marL="628650" indent="-628650" algn="just" eaLnBrk="1" hangingPunct="1">
              <a:lnSpc>
                <a:spcPct val="80000"/>
              </a:lnSpc>
              <a:buClr>
                <a:srgbClr val="000066"/>
              </a:buClr>
              <a:buFont typeface="Wingdings" panose="05000000000000000000" pitchFamily="2" charset="2"/>
              <a:buChar char="è"/>
            </a:pPr>
            <a:r>
              <a:rPr lang="fr-FR" altLang="en-US" sz="2400">
                <a:solidFill>
                  <a:srgbClr val="000066"/>
                </a:solidFill>
                <a:cs typeface="Times New Roman" panose="02020603050405020304" pitchFamily="18" charset="0"/>
              </a:rPr>
              <a:t>L’estimation du chiffre d’affaires se fait sur 3 ou 5 ans.</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u numéro de diapositive 4">
            <a:extLst>
              <a:ext uri="{FF2B5EF4-FFF2-40B4-BE49-F238E27FC236}">
                <a16:creationId xmlns:a16="http://schemas.microsoft.com/office/drawing/2014/main" id="{7680DA66-034F-4E8B-8667-09EC814B297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52586DF-F25D-48C9-A5F9-1D8F6CE7A0FA}" type="slidenum">
              <a:rPr lang="fr-FR" altLang="en-US">
                <a:latin typeface="Arial Black" panose="020B0A04020102020204" pitchFamily="34" charset="0"/>
              </a:rPr>
              <a:pPr eaLnBrk="1" hangingPunct="1"/>
              <a:t>35</a:t>
            </a:fld>
            <a:endParaRPr lang="fr-FR" altLang="en-US">
              <a:latin typeface="Arial Black" panose="020B0A04020102020204" pitchFamily="34" charset="0"/>
            </a:endParaRPr>
          </a:p>
        </p:txBody>
      </p:sp>
      <p:sp>
        <p:nvSpPr>
          <p:cNvPr id="176130" name="Rectangle 2">
            <a:extLst>
              <a:ext uri="{FF2B5EF4-FFF2-40B4-BE49-F238E27FC236}">
                <a16:creationId xmlns:a16="http://schemas.microsoft.com/office/drawing/2014/main" id="{97AC6062-2939-4F82-AD6A-45C4B05DBB22}"/>
              </a:ext>
            </a:extLst>
          </p:cNvPr>
          <p:cNvSpPr>
            <a:spLocks noGrp="1" noChangeArrowheads="1"/>
          </p:cNvSpPr>
          <p:nvPr>
            <p:ph type="body" idx="1"/>
          </p:nvPr>
        </p:nvSpPr>
        <p:spPr>
          <a:xfrm>
            <a:off x="684213" y="1628775"/>
            <a:ext cx="7772400" cy="2366963"/>
          </a:xfrm>
        </p:spPr>
        <p:txBody>
          <a:bodyPr wrap="none" anchor="ctr"/>
          <a:lstStyle/>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PARTIE 2</a:t>
            </a:r>
          </a:p>
          <a:p>
            <a:pPr marL="457200" indent="-457200" algn="ctr" eaLnBrk="1" hangingPunct="1">
              <a:spcBef>
                <a:spcPct val="0"/>
              </a:spcBef>
              <a:buClrTx/>
              <a:buSzTx/>
              <a:buFontTx/>
              <a:buNone/>
              <a:defRPr/>
            </a:pPr>
            <a:endParaRPr lang="fr-FR" sz="3600">
              <a:solidFill>
                <a:srgbClr val="993300"/>
              </a:solidFill>
              <a:effectLst>
                <a:outerShdw blurRad="38100" dist="38100" dir="2700000" algn="tl">
                  <a:srgbClr val="C0C0C0"/>
                </a:outerShdw>
              </a:effectLst>
              <a:latin typeface="Times New Roman" pitchFamily="18" charset="0"/>
            </a:endParaRPr>
          </a:p>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STRATEGIE MARKETING</a:t>
            </a:r>
          </a:p>
        </p:txBody>
      </p:sp>
      <p:sp>
        <p:nvSpPr>
          <p:cNvPr id="48132" name="Rectangle 3">
            <a:extLst>
              <a:ext uri="{FF2B5EF4-FFF2-40B4-BE49-F238E27FC236}">
                <a16:creationId xmlns:a16="http://schemas.microsoft.com/office/drawing/2014/main" id="{B1E69F9D-D03F-4350-B5FA-1E0B5D564C9D}"/>
              </a:ext>
            </a:extLst>
          </p:cNvPr>
          <p:cNvSpPr>
            <a:spLocks noChangeArrowheads="1"/>
          </p:cNvSpPr>
          <p:nvPr/>
        </p:nvSpPr>
        <p:spPr bwMode="auto">
          <a:xfrm>
            <a:off x="1908175" y="3922713"/>
            <a:ext cx="56165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28650" indent="-6286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chemeClr val="accent2"/>
              </a:buClr>
              <a:buFont typeface="Wingdings" panose="05000000000000000000" pitchFamily="2" charset="2"/>
              <a:buChar char="q"/>
            </a:pPr>
            <a:r>
              <a:rPr lang="fr-FR" altLang="en-US" sz="2400" b="1">
                <a:solidFill>
                  <a:srgbClr val="000066"/>
                </a:solidFill>
              </a:rPr>
              <a:t>Segmenter</a:t>
            </a:r>
          </a:p>
          <a:p>
            <a:pPr eaLnBrk="1" hangingPunct="1">
              <a:buClr>
                <a:schemeClr val="accent2"/>
              </a:buClr>
              <a:buFont typeface="Wingdings" panose="05000000000000000000" pitchFamily="2" charset="2"/>
              <a:buChar char="q"/>
            </a:pPr>
            <a:r>
              <a:rPr lang="fr-FR" altLang="en-US" sz="2400" b="1">
                <a:solidFill>
                  <a:srgbClr val="000066"/>
                </a:solidFill>
              </a:rPr>
              <a:t>Cibler : couple produit – marché</a:t>
            </a:r>
          </a:p>
          <a:p>
            <a:pPr eaLnBrk="1" hangingPunct="1">
              <a:buClr>
                <a:schemeClr val="accent2"/>
              </a:buClr>
              <a:buFont typeface="Wingdings" panose="05000000000000000000" pitchFamily="2" charset="2"/>
              <a:buChar char="q"/>
            </a:pPr>
            <a:r>
              <a:rPr lang="fr-FR" altLang="en-US" sz="2400" b="1">
                <a:solidFill>
                  <a:srgbClr val="000066"/>
                </a:solidFill>
              </a:rPr>
              <a:t>Positionnement</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u numéro de diapositive 4">
            <a:extLst>
              <a:ext uri="{FF2B5EF4-FFF2-40B4-BE49-F238E27FC236}">
                <a16:creationId xmlns:a16="http://schemas.microsoft.com/office/drawing/2014/main" id="{291445A5-B3DD-4BBB-925E-679A409D6EB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BDA17F2-EB9A-4136-A168-968E088B31E3}" type="slidenum">
              <a:rPr lang="fr-FR" altLang="en-US">
                <a:latin typeface="Arial Black" panose="020B0A04020102020204" pitchFamily="34" charset="0"/>
              </a:rPr>
              <a:pPr eaLnBrk="1" hangingPunct="1"/>
              <a:t>36</a:t>
            </a:fld>
            <a:endParaRPr lang="fr-FR" altLang="en-US">
              <a:latin typeface="Arial Black" panose="020B0A04020102020204" pitchFamily="34" charset="0"/>
            </a:endParaRPr>
          </a:p>
        </p:txBody>
      </p:sp>
      <p:sp>
        <p:nvSpPr>
          <p:cNvPr id="49155" name="Rectangle 2">
            <a:extLst>
              <a:ext uri="{FF2B5EF4-FFF2-40B4-BE49-F238E27FC236}">
                <a16:creationId xmlns:a16="http://schemas.microsoft.com/office/drawing/2014/main" id="{9CD925FF-8703-4898-957B-6FFE9570F5A1}"/>
              </a:ext>
            </a:extLst>
          </p:cNvPr>
          <p:cNvSpPr>
            <a:spLocks noGrp="1" noChangeArrowheads="1"/>
          </p:cNvSpPr>
          <p:nvPr>
            <p:ph type="title"/>
          </p:nvPr>
        </p:nvSpPr>
        <p:spPr>
          <a:xfrm>
            <a:off x="976313" y="506413"/>
            <a:ext cx="7772400" cy="762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SEGMENTATION</a:t>
            </a:r>
          </a:p>
        </p:txBody>
      </p:sp>
      <p:sp>
        <p:nvSpPr>
          <p:cNvPr id="49156" name="Rectangle 3">
            <a:extLst>
              <a:ext uri="{FF2B5EF4-FFF2-40B4-BE49-F238E27FC236}">
                <a16:creationId xmlns:a16="http://schemas.microsoft.com/office/drawing/2014/main" id="{3E7CE04E-F5AF-4AA5-8A13-5FD32524D510}"/>
              </a:ext>
            </a:extLst>
          </p:cNvPr>
          <p:cNvSpPr>
            <a:spLocks noGrp="1" noChangeArrowheads="1"/>
          </p:cNvSpPr>
          <p:nvPr>
            <p:ph type="body" idx="1"/>
          </p:nvPr>
        </p:nvSpPr>
        <p:spPr>
          <a:xfrm>
            <a:off x="325438" y="1874838"/>
            <a:ext cx="8494712" cy="3641725"/>
          </a:xfrm>
          <a:noFill/>
        </p:spPr>
        <p:txBody>
          <a:bodyPr/>
          <a:lstStyle/>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Segmenter un marché consiste à le découper le marché en sous-ensembles distincts, chacun de ces groupes pouvant être raisonnablement être choisi comme cible à atteindre à l’aide d’un marketing mix spécifique </a:t>
            </a:r>
          </a:p>
          <a:p>
            <a:pPr marL="628650" indent="-62865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Critères de segmentation : </a:t>
            </a:r>
          </a:p>
          <a:p>
            <a:pPr marL="1352550" lvl="1" indent="-544513" algn="just" eaLnBrk="1" hangingPunct="1">
              <a:lnSpc>
                <a:spcPct val="90000"/>
              </a:lnSpc>
              <a:buSzPct val="75000"/>
              <a:buFont typeface="Wingdings" panose="05000000000000000000" pitchFamily="2" charset="2"/>
              <a:buChar char="q"/>
            </a:pPr>
            <a:r>
              <a:rPr lang="fr-FR" altLang="en-US" sz="2400">
                <a:cs typeface="Times New Roman" panose="02020603050405020304" pitchFamily="18" charset="0"/>
              </a:rPr>
              <a:t>Géographique</a:t>
            </a:r>
          </a:p>
          <a:p>
            <a:pPr marL="1352550" lvl="1" indent="-544513" algn="just" eaLnBrk="1" hangingPunct="1">
              <a:lnSpc>
                <a:spcPct val="90000"/>
              </a:lnSpc>
              <a:buSzPct val="75000"/>
              <a:buFont typeface="Wingdings" panose="05000000000000000000" pitchFamily="2" charset="2"/>
              <a:buChar char="q"/>
            </a:pPr>
            <a:r>
              <a:rPr lang="fr-FR" altLang="en-US" sz="2400">
                <a:cs typeface="Times New Roman" panose="02020603050405020304" pitchFamily="18" charset="0"/>
              </a:rPr>
              <a:t>Socio-démographique</a:t>
            </a:r>
          </a:p>
          <a:p>
            <a:pPr marL="1352550" lvl="1" indent="-544513" algn="just" eaLnBrk="1" hangingPunct="1">
              <a:lnSpc>
                <a:spcPct val="90000"/>
              </a:lnSpc>
              <a:buSzPct val="75000"/>
              <a:buFont typeface="Wingdings" panose="05000000000000000000" pitchFamily="2" charset="2"/>
              <a:buChar char="q"/>
            </a:pPr>
            <a:r>
              <a:rPr lang="fr-FR" altLang="en-US" sz="2400">
                <a:cs typeface="Times New Roman" panose="02020603050405020304" pitchFamily="18" charset="0"/>
              </a:rPr>
              <a:t>Psychographiques</a:t>
            </a:r>
          </a:p>
          <a:p>
            <a:pPr marL="1352550" lvl="1" indent="-544513" algn="just" eaLnBrk="1" hangingPunct="1">
              <a:lnSpc>
                <a:spcPct val="90000"/>
              </a:lnSpc>
              <a:buSzPct val="75000"/>
              <a:buFont typeface="Wingdings" panose="05000000000000000000" pitchFamily="2" charset="2"/>
              <a:buChar char="q"/>
            </a:pPr>
            <a:r>
              <a:rPr lang="fr-FR" altLang="en-US" sz="2400">
                <a:cs typeface="Times New Roman" panose="02020603050405020304" pitchFamily="18" charset="0"/>
              </a:rPr>
              <a:t>comportement</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u numéro de diapositive 4">
            <a:extLst>
              <a:ext uri="{FF2B5EF4-FFF2-40B4-BE49-F238E27FC236}">
                <a16:creationId xmlns:a16="http://schemas.microsoft.com/office/drawing/2014/main" id="{8F4845C4-60F0-4516-84FA-D23D4AC99BC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7782937-D25E-43C5-B3BA-8DC9938A1558}" type="slidenum">
              <a:rPr lang="fr-FR" altLang="en-US">
                <a:latin typeface="Arial Black" panose="020B0A04020102020204" pitchFamily="34" charset="0"/>
              </a:rPr>
              <a:pPr eaLnBrk="1" hangingPunct="1"/>
              <a:t>37</a:t>
            </a:fld>
            <a:endParaRPr lang="fr-FR" altLang="en-US">
              <a:latin typeface="Arial Black" panose="020B0A04020102020204" pitchFamily="34" charset="0"/>
            </a:endParaRPr>
          </a:p>
        </p:txBody>
      </p:sp>
      <p:sp>
        <p:nvSpPr>
          <p:cNvPr id="50179" name="Rectangle 2">
            <a:extLst>
              <a:ext uri="{FF2B5EF4-FFF2-40B4-BE49-F238E27FC236}">
                <a16:creationId xmlns:a16="http://schemas.microsoft.com/office/drawing/2014/main" id="{502779CB-CC74-4B83-93B2-762125F56828}"/>
              </a:ext>
            </a:extLst>
          </p:cNvPr>
          <p:cNvSpPr>
            <a:spLocks noGrp="1" noChangeArrowheads="1"/>
          </p:cNvSpPr>
          <p:nvPr>
            <p:ph type="title"/>
          </p:nvPr>
        </p:nvSpPr>
        <p:spPr>
          <a:xfrm>
            <a:off x="685800" y="506413"/>
            <a:ext cx="7772400" cy="762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CIBLAGE</a:t>
            </a:r>
          </a:p>
        </p:txBody>
      </p:sp>
      <p:sp>
        <p:nvSpPr>
          <p:cNvPr id="50180" name="Rectangle 3">
            <a:extLst>
              <a:ext uri="{FF2B5EF4-FFF2-40B4-BE49-F238E27FC236}">
                <a16:creationId xmlns:a16="http://schemas.microsoft.com/office/drawing/2014/main" id="{49EC812B-9194-41E1-99BF-66A398BB83C5}"/>
              </a:ext>
            </a:extLst>
          </p:cNvPr>
          <p:cNvSpPr>
            <a:spLocks noGrp="1" noChangeArrowheads="1"/>
          </p:cNvSpPr>
          <p:nvPr>
            <p:ph type="body" idx="1"/>
          </p:nvPr>
        </p:nvSpPr>
        <p:spPr>
          <a:xfrm>
            <a:off x="457200" y="1844675"/>
            <a:ext cx="8229600" cy="3886200"/>
          </a:xfrm>
        </p:spPr>
        <p:txBody>
          <a:bodyPr/>
          <a:lstStyle/>
          <a:p>
            <a:pPr marL="628650" indent="-628650" algn="just" eaLnBrk="1" hangingPunct="1">
              <a:buClr>
                <a:srgbClr val="000066"/>
              </a:buClr>
              <a:buFont typeface="Wingdings" panose="05000000000000000000" pitchFamily="2" charset="2"/>
              <a:buChar char="è"/>
            </a:pPr>
            <a:r>
              <a:rPr lang="fr-FR" altLang="en-US" sz="2400"/>
              <a:t>5 stratégies de couverture d’un marché après segmentation : </a:t>
            </a:r>
          </a:p>
          <a:p>
            <a:pPr marL="628650" indent="-628650" algn="just" eaLnBrk="1" hangingPunct="1">
              <a:buClr>
                <a:srgbClr val="000066"/>
              </a:buClr>
              <a:buFont typeface="Wingdings" panose="05000000000000000000" pitchFamily="2" charset="2"/>
              <a:buNone/>
            </a:pPr>
            <a:endParaRPr lang="fr-FR" altLang="en-US" sz="300"/>
          </a:p>
          <a:p>
            <a:pPr marL="1406525" lvl="1" indent="-598488" algn="just" eaLnBrk="1" hangingPunct="1">
              <a:buSzPct val="75000"/>
            </a:pPr>
            <a:r>
              <a:rPr lang="fr-FR" altLang="en-US" sz="2400"/>
              <a:t>Concentration</a:t>
            </a:r>
          </a:p>
          <a:p>
            <a:pPr marL="1406525" lvl="1" indent="-598488" algn="just" eaLnBrk="1" hangingPunct="1">
              <a:buSzPct val="75000"/>
            </a:pPr>
            <a:r>
              <a:rPr lang="fr-FR" altLang="en-US" sz="2400"/>
              <a:t>Spécialisation par produit</a:t>
            </a:r>
          </a:p>
          <a:p>
            <a:pPr marL="1406525" lvl="1" indent="-598488" algn="just" eaLnBrk="1" hangingPunct="1">
              <a:buSzPct val="75000"/>
            </a:pPr>
            <a:r>
              <a:rPr lang="fr-FR" altLang="en-US" sz="2400"/>
              <a:t>Spécialisation par marché</a:t>
            </a:r>
          </a:p>
          <a:p>
            <a:pPr marL="1406525" lvl="1" indent="-598488" algn="just" eaLnBrk="1" hangingPunct="1">
              <a:buSzPct val="75000"/>
            </a:pPr>
            <a:r>
              <a:rPr lang="fr-FR" altLang="en-US" sz="2400"/>
              <a:t>Spécialisation sélective</a:t>
            </a:r>
          </a:p>
          <a:p>
            <a:pPr marL="1406525" lvl="1" indent="-598488" algn="just" eaLnBrk="1" hangingPunct="1">
              <a:buSzPct val="75000"/>
            </a:pPr>
            <a:r>
              <a:rPr lang="fr-FR" altLang="en-US" sz="2400"/>
              <a:t>Couverture globale3.</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u numéro de diapositive 4">
            <a:extLst>
              <a:ext uri="{FF2B5EF4-FFF2-40B4-BE49-F238E27FC236}">
                <a16:creationId xmlns:a16="http://schemas.microsoft.com/office/drawing/2014/main" id="{BC822625-1BD1-4280-A752-6C04DE5E191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BAAC929-3DAC-4C2A-93B1-5CE2DF5220FF}" type="slidenum">
              <a:rPr lang="fr-FR" altLang="en-US">
                <a:latin typeface="Arial Black" panose="020B0A04020102020204" pitchFamily="34" charset="0"/>
              </a:rPr>
              <a:pPr eaLnBrk="1" hangingPunct="1"/>
              <a:t>38</a:t>
            </a:fld>
            <a:endParaRPr lang="fr-FR" altLang="en-US">
              <a:latin typeface="Arial Black" panose="020B0A04020102020204" pitchFamily="34" charset="0"/>
            </a:endParaRPr>
          </a:p>
        </p:txBody>
      </p:sp>
      <p:grpSp>
        <p:nvGrpSpPr>
          <p:cNvPr id="51203" name="Group 2">
            <a:extLst>
              <a:ext uri="{FF2B5EF4-FFF2-40B4-BE49-F238E27FC236}">
                <a16:creationId xmlns:a16="http://schemas.microsoft.com/office/drawing/2014/main" id="{0DE40C80-455E-4A25-A789-55122AEB7D1B}"/>
              </a:ext>
            </a:extLst>
          </p:cNvPr>
          <p:cNvGrpSpPr>
            <a:grpSpLocks/>
          </p:cNvGrpSpPr>
          <p:nvPr/>
        </p:nvGrpSpPr>
        <p:grpSpPr bwMode="auto">
          <a:xfrm>
            <a:off x="457200" y="811213"/>
            <a:ext cx="1981200" cy="1447800"/>
            <a:chOff x="-3" y="-3"/>
            <a:chExt cx="1270" cy="1618"/>
          </a:xfrm>
        </p:grpSpPr>
        <p:grpSp>
          <p:nvGrpSpPr>
            <p:cNvPr id="51321" name="Group 3">
              <a:extLst>
                <a:ext uri="{FF2B5EF4-FFF2-40B4-BE49-F238E27FC236}">
                  <a16:creationId xmlns:a16="http://schemas.microsoft.com/office/drawing/2014/main" id="{B5DE7BF4-AFF5-42F0-8708-C7CB48DD3400}"/>
                </a:ext>
              </a:extLst>
            </p:cNvPr>
            <p:cNvGrpSpPr>
              <a:grpSpLocks/>
            </p:cNvGrpSpPr>
            <p:nvPr/>
          </p:nvGrpSpPr>
          <p:grpSpPr bwMode="auto">
            <a:xfrm>
              <a:off x="0" y="0"/>
              <a:ext cx="1264" cy="1612"/>
              <a:chOff x="0" y="0"/>
              <a:chExt cx="1264" cy="1612"/>
            </a:xfrm>
          </p:grpSpPr>
          <p:grpSp>
            <p:nvGrpSpPr>
              <p:cNvPr id="51323" name="Group 4">
                <a:extLst>
                  <a:ext uri="{FF2B5EF4-FFF2-40B4-BE49-F238E27FC236}">
                    <a16:creationId xmlns:a16="http://schemas.microsoft.com/office/drawing/2014/main" id="{6FD3670D-566A-4D08-BAD8-811B4EB1A891}"/>
                  </a:ext>
                </a:extLst>
              </p:cNvPr>
              <p:cNvGrpSpPr>
                <a:grpSpLocks/>
              </p:cNvGrpSpPr>
              <p:nvPr/>
            </p:nvGrpSpPr>
            <p:grpSpPr bwMode="auto">
              <a:xfrm>
                <a:off x="0" y="0"/>
                <a:ext cx="316" cy="403"/>
                <a:chOff x="0" y="0"/>
                <a:chExt cx="316" cy="403"/>
              </a:xfrm>
            </p:grpSpPr>
            <p:sp>
              <p:nvSpPr>
                <p:cNvPr id="51371" name="Rectangle 5">
                  <a:extLst>
                    <a:ext uri="{FF2B5EF4-FFF2-40B4-BE49-F238E27FC236}">
                      <a16:creationId xmlns:a16="http://schemas.microsoft.com/office/drawing/2014/main" id="{A43C1EC5-1940-41FB-8187-A45C864A4045}"/>
                    </a:ext>
                  </a:extLst>
                </p:cNvPr>
                <p:cNvSpPr>
                  <a:spLocks noChangeArrowheads="1"/>
                </p:cNvSpPr>
                <p:nvPr/>
              </p:nvSpPr>
              <p:spPr bwMode="auto">
                <a:xfrm>
                  <a:off x="28"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72" name="Rectangle 6">
                  <a:extLst>
                    <a:ext uri="{FF2B5EF4-FFF2-40B4-BE49-F238E27FC236}">
                      <a16:creationId xmlns:a16="http://schemas.microsoft.com/office/drawing/2014/main" id="{CD9CC6A8-5773-43E5-BCC9-4BE81910A1C6}"/>
                    </a:ext>
                  </a:extLst>
                </p:cNvPr>
                <p:cNvSpPr>
                  <a:spLocks noChangeArrowheads="1"/>
                </p:cNvSpPr>
                <p:nvPr/>
              </p:nvSpPr>
              <p:spPr bwMode="auto">
                <a:xfrm>
                  <a:off x="0"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4" name="Group 7">
                <a:extLst>
                  <a:ext uri="{FF2B5EF4-FFF2-40B4-BE49-F238E27FC236}">
                    <a16:creationId xmlns:a16="http://schemas.microsoft.com/office/drawing/2014/main" id="{CB326240-BA64-491B-B32D-83D4C3CAB93C}"/>
                  </a:ext>
                </a:extLst>
              </p:cNvPr>
              <p:cNvGrpSpPr>
                <a:grpSpLocks/>
              </p:cNvGrpSpPr>
              <p:nvPr/>
            </p:nvGrpSpPr>
            <p:grpSpPr bwMode="auto">
              <a:xfrm>
                <a:off x="316" y="0"/>
                <a:ext cx="316" cy="403"/>
                <a:chOff x="316" y="0"/>
                <a:chExt cx="316" cy="403"/>
              </a:xfrm>
            </p:grpSpPr>
            <p:sp>
              <p:nvSpPr>
                <p:cNvPr id="51369" name="Rectangle 8">
                  <a:extLst>
                    <a:ext uri="{FF2B5EF4-FFF2-40B4-BE49-F238E27FC236}">
                      <a16:creationId xmlns:a16="http://schemas.microsoft.com/office/drawing/2014/main" id="{EF2423B2-428C-41AA-822A-FC7D8B57B105}"/>
                    </a:ext>
                  </a:extLst>
                </p:cNvPr>
                <p:cNvSpPr>
                  <a:spLocks noChangeArrowheads="1"/>
                </p:cNvSpPr>
                <p:nvPr/>
              </p:nvSpPr>
              <p:spPr bwMode="auto">
                <a:xfrm>
                  <a:off x="344"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M1</a:t>
                  </a:r>
                </a:p>
                <a:p>
                  <a:endParaRPr lang="fr-FR" altLang="en-US" sz="2400">
                    <a:latin typeface="Times New Roman" panose="02020603050405020304" pitchFamily="18" charset="0"/>
                  </a:endParaRPr>
                </a:p>
              </p:txBody>
            </p:sp>
            <p:sp>
              <p:nvSpPr>
                <p:cNvPr id="51370" name="Rectangle 9">
                  <a:extLst>
                    <a:ext uri="{FF2B5EF4-FFF2-40B4-BE49-F238E27FC236}">
                      <a16:creationId xmlns:a16="http://schemas.microsoft.com/office/drawing/2014/main" id="{FC9D2B3A-A54B-4C61-90C3-C626D48397AE}"/>
                    </a:ext>
                  </a:extLst>
                </p:cNvPr>
                <p:cNvSpPr>
                  <a:spLocks noChangeArrowheads="1"/>
                </p:cNvSpPr>
                <p:nvPr/>
              </p:nvSpPr>
              <p:spPr bwMode="auto">
                <a:xfrm>
                  <a:off x="316"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5" name="Group 10">
                <a:extLst>
                  <a:ext uri="{FF2B5EF4-FFF2-40B4-BE49-F238E27FC236}">
                    <a16:creationId xmlns:a16="http://schemas.microsoft.com/office/drawing/2014/main" id="{07536A14-3966-4E34-9847-AB4F996D7D5C}"/>
                  </a:ext>
                </a:extLst>
              </p:cNvPr>
              <p:cNvGrpSpPr>
                <a:grpSpLocks/>
              </p:cNvGrpSpPr>
              <p:nvPr/>
            </p:nvGrpSpPr>
            <p:grpSpPr bwMode="auto">
              <a:xfrm>
                <a:off x="632" y="0"/>
                <a:ext cx="316" cy="403"/>
                <a:chOff x="632" y="0"/>
                <a:chExt cx="316" cy="403"/>
              </a:xfrm>
            </p:grpSpPr>
            <p:sp>
              <p:nvSpPr>
                <p:cNvPr id="51367" name="Rectangle 11">
                  <a:extLst>
                    <a:ext uri="{FF2B5EF4-FFF2-40B4-BE49-F238E27FC236}">
                      <a16:creationId xmlns:a16="http://schemas.microsoft.com/office/drawing/2014/main" id="{7072395E-B8AC-417C-9E5F-8E6C4058A2AA}"/>
                    </a:ext>
                  </a:extLst>
                </p:cNvPr>
                <p:cNvSpPr>
                  <a:spLocks noChangeArrowheads="1"/>
                </p:cNvSpPr>
                <p:nvPr/>
              </p:nvSpPr>
              <p:spPr bwMode="auto">
                <a:xfrm>
                  <a:off x="660"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M2</a:t>
                  </a:r>
                </a:p>
                <a:p>
                  <a:endParaRPr lang="fr-FR" altLang="en-US" sz="2400">
                    <a:latin typeface="Times New Roman" panose="02020603050405020304" pitchFamily="18" charset="0"/>
                  </a:endParaRPr>
                </a:p>
              </p:txBody>
            </p:sp>
            <p:sp>
              <p:nvSpPr>
                <p:cNvPr id="51368" name="Rectangle 12">
                  <a:extLst>
                    <a:ext uri="{FF2B5EF4-FFF2-40B4-BE49-F238E27FC236}">
                      <a16:creationId xmlns:a16="http://schemas.microsoft.com/office/drawing/2014/main" id="{0AA65BFC-D378-4808-B2FC-FC6B1923BAB7}"/>
                    </a:ext>
                  </a:extLst>
                </p:cNvPr>
                <p:cNvSpPr>
                  <a:spLocks noChangeArrowheads="1"/>
                </p:cNvSpPr>
                <p:nvPr/>
              </p:nvSpPr>
              <p:spPr bwMode="auto">
                <a:xfrm>
                  <a:off x="632"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6" name="Group 13">
                <a:extLst>
                  <a:ext uri="{FF2B5EF4-FFF2-40B4-BE49-F238E27FC236}">
                    <a16:creationId xmlns:a16="http://schemas.microsoft.com/office/drawing/2014/main" id="{6BFC3493-5398-420D-9B19-9435ABDE79CB}"/>
                  </a:ext>
                </a:extLst>
              </p:cNvPr>
              <p:cNvGrpSpPr>
                <a:grpSpLocks/>
              </p:cNvGrpSpPr>
              <p:nvPr/>
            </p:nvGrpSpPr>
            <p:grpSpPr bwMode="auto">
              <a:xfrm>
                <a:off x="948" y="0"/>
                <a:ext cx="316" cy="403"/>
                <a:chOff x="948" y="0"/>
                <a:chExt cx="316" cy="403"/>
              </a:xfrm>
            </p:grpSpPr>
            <p:sp>
              <p:nvSpPr>
                <p:cNvPr id="51365" name="Rectangle 14">
                  <a:extLst>
                    <a:ext uri="{FF2B5EF4-FFF2-40B4-BE49-F238E27FC236}">
                      <a16:creationId xmlns:a16="http://schemas.microsoft.com/office/drawing/2014/main" id="{95C14508-9745-4D9E-AD73-C3D14C9BCD57}"/>
                    </a:ext>
                  </a:extLst>
                </p:cNvPr>
                <p:cNvSpPr>
                  <a:spLocks noChangeArrowheads="1"/>
                </p:cNvSpPr>
                <p:nvPr/>
              </p:nvSpPr>
              <p:spPr bwMode="auto">
                <a:xfrm>
                  <a:off x="976"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M3</a:t>
                  </a:r>
                </a:p>
                <a:p>
                  <a:endParaRPr lang="fr-FR" altLang="en-US" sz="2400">
                    <a:latin typeface="Times New Roman" panose="02020603050405020304" pitchFamily="18" charset="0"/>
                  </a:endParaRPr>
                </a:p>
              </p:txBody>
            </p:sp>
            <p:sp>
              <p:nvSpPr>
                <p:cNvPr id="51366" name="Rectangle 15">
                  <a:extLst>
                    <a:ext uri="{FF2B5EF4-FFF2-40B4-BE49-F238E27FC236}">
                      <a16:creationId xmlns:a16="http://schemas.microsoft.com/office/drawing/2014/main" id="{98DEB52F-967C-4443-828D-275F42DE5C5D}"/>
                    </a:ext>
                  </a:extLst>
                </p:cNvPr>
                <p:cNvSpPr>
                  <a:spLocks noChangeArrowheads="1"/>
                </p:cNvSpPr>
                <p:nvPr/>
              </p:nvSpPr>
              <p:spPr bwMode="auto">
                <a:xfrm>
                  <a:off x="948"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7" name="Group 16">
                <a:extLst>
                  <a:ext uri="{FF2B5EF4-FFF2-40B4-BE49-F238E27FC236}">
                    <a16:creationId xmlns:a16="http://schemas.microsoft.com/office/drawing/2014/main" id="{9C98CE68-09FF-4E04-A905-68112E3B7937}"/>
                  </a:ext>
                </a:extLst>
              </p:cNvPr>
              <p:cNvGrpSpPr>
                <a:grpSpLocks/>
              </p:cNvGrpSpPr>
              <p:nvPr/>
            </p:nvGrpSpPr>
            <p:grpSpPr bwMode="auto">
              <a:xfrm>
                <a:off x="0" y="403"/>
                <a:ext cx="316" cy="403"/>
                <a:chOff x="0" y="403"/>
                <a:chExt cx="316" cy="403"/>
              </a:xfrm>
            </p:grpSpPr>
            <p:sp>
              <p:nvSpPr>
                <p:cNvPr id="51363" name="Rectangle 17">
                  <a:extLst>
                    <a:ext uri="{FF2B5EF4-FFF2-40B4-BE49-F238E27FC236}">
                      <a16:creationId xmlns:a16="http://schemas.microsoft.com/office/drawing/2014/main" id="{9A1587DC-1B7E-467E-A761-EA95568EC32F}"/>
                    </a:ext>
                  </a:extLst>
                </p:cNvPr>
                <p:cNvSpPr>
                  <a:spLocks noChangeArrowheads="1"/>
                </p:cNvSpPr>
                <p:nvPr/>
              </p:nvSpPr>
              <p:spPr bwMode="auto">
                <a:xfrm>
                  <a:off x="28"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P1</a:t>
                  </a:r>
                </a:p>
                <a:p>
                  <a:endParaRPr lang="fr-FR" altLang="en-US" sz="2400">
                    <a:latin typeface="Times New Roman" panose="02020603050405020304" pitchFamily="18" charset="0"/>
                  </a:endParaRPr>
                </a:p>
              </p:txBody>
            </p:sp>
            <p:sp>
              <p:nvSpPr>
                <p:cNvPr id="51364" name="Rectangle 18">
                  <a:extLst>
                    <a:ext uri="{FF2B5EF4-FFF2-40B4-BE49-F238E27FC236}">
                      <a16:creationId xmlns:a16="http://schemas.microsoft.com/office/drawing/2014/main" id="{E5F7AA6B-E581-4930-A65D-34D02042083E}"/>
                    </a:ext>
                  </a:extLst>
                </p:cNvPr>
                <p:cNvSpPr>
                  <a:spLocks noChangeArrowheads="1"/>
                </p:cNvSpPr>
                <p:nvPr/>
              </p:nvSpPr>
              <p:spPr bwMode="auto">
                <a:xfrm>
                  <a:off x="0"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8" name="Group 19">
                <a:extLst>
                  <a:ext uri="{FF2B5EF4-FFF2-40B4-BE49-F238E27FC236}">
                    <a16:creationId xmlns:a16="http://schemas.microsoft.com/office/drawing/2014/main" id="{2A3D8037-AEFA-4234-AF46-C906044990D9}"/>
                  </a:ext>
                </a:extLst>
              </p:cNvPr>
              <p:cNvGrpSpPr>
                <a:grpSpLocks/>
              </p:cNvGrpSpPr>
              <p:nvPr/>
            </p:nvGrpSpPr>
            <p:grpSpPr bwMode="auto">
              <a:xfrm>
                <a:off x="316" y="403"/>
                <a:ext cx="316" cy="403"/>
                <a:chOff x="316" y="403"/>
                <a:chExt cx="316" cy="403"/>
              </a:xfrm>
            </p:grpSpPr>
            <p:sp>
              <p:nvSpPr>
                <p:cNvPr id="51361" name="Rectangle 20">
                  <a:extLst>
                    <a:ext uri="{FF2B5EF4-FFF2-40B4-BE49-F238E27FC236}">
                      <a16:creationId xmlns:a16="http://schemas.microsoft.com/office/drawing/2014/main" id="{07BD69E9-7D59-49FF-841A-E3C1B3BB4C6C}"/>
                    </a:ext>
                  </a:extLst>
                </p:cNvPr>
                <p:cNvSpPr>
                  <a:spLocks noChangeArrowheads="1"/>
                </p:cNvSpPr>
                <p:nvPr/>
              </p:nvSpPr>
              <p:spPr bwMode="auto">
                <a:xfrm>
                  <a:off x="344"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62" name="Rectangle 21">
                  <a:extLst>
                    <a:ext uri="{FF2B5EF4-FFF2-40B4-BE49-F238E27FC236}">
                      <a16:creationId xmlns:a16="http://schemas.microsoft.com/office/drawing/2014/main" id="{1719F352-1BB9-4577-8BE3-FA091DEC328A}"/>
                    </a:ext>
                  </a:extLst>
                </p:cNvPr>
                <p:cNvSpPr>
                  <a:spLocks noChangeArrowheads="1"/>
                </p:cNvSpPr>
                <p:nvPr/>
              </p:nvSpPr>
              <p:spPr bwMode="auto">
                <a:xfrm>
                  <a:off x="316"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29" name="Group 22">
                <a:extLst>
                  <a:ext uri="{FF2B5EF4-FFF2-40B4-BE49-F238E27FC236}">
                    <a16:creationId xmlns:a16="http://schemas.microsoft.com/office/drawing/2014/main" id="{04ABB6D8-1139-44E7-8234-2466D0ADF8AA}"/>
                  </a:ext>
                </a:extLst>
              </p:cNvPr>
              <p:cNvGrpSpPr>
                <a:grpSpLocks/>
              </p:cNvGrpSpPr>
              <p:nvPr/>
            </p:nvGrpSpPr>
            <p:grpSpPr bwMode="auto">
              <a:xfrm>
                <a:off x="632" y="403"/>
                <a:ext cx="316" cy="403"/>
                <a:chOff x="632" y="403"/>
                <a:chExt cx="316" cy="403"/>
              </a:xfrm>
            </p:grpSpPr>
            <p:sp>
              <p:nvSpPr>
                <p:cNvPr id="51359" name="Rectangle 23">
                  <a:extLst>
                    <a:ext uri="{FF2B5EF4-FFF2-40B4-BE49-F238E27FC236}">
                      <a16:creationId xmlns:a16="http://schemas.microsoft.com/office/drawing/2014/main" id="{641A657C-71C7-479D-81B7-F436D0FFD3A1}"/>
                    </a:ext>
                  </a:extLst>
                </p:cNvPr>
                <p:cNvSpPr>
                  <a:spLocks noChangeArrowheads="1"/>
                </p:cNvSpPr>
                <p:nvPr/>
              </p:nvSpPr>
              <p:spPr bwMode="auto">
                <a:xfrm>
                  <a:off x="660"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60" name="Rectangle 24">
                  <a:extLst>
                    <a:ext uri="{FF2B5EF4-FFF2-40B4-BE49-F238E27FC236}">
                      <a16:creationId xmlns:a16="http://schemas.microsoft.com/office/drawing/2014/main" id="{FA7CFE4A-BEE7-4138-BB0B-8ED61C6D98A4}"/>
                    </a:ext>
                  </a:extLst>
                </p:cNvPr>
                <p:cNvSpPr>
                  <a:spLocks noChangeArrowheads="1"/>
                </p:cNvSpPr>
                <p:nvPr/>
              </p:nvSpPr>
              <p:spPr bwMode="auto">
                <a:xfrm>
                  <a:off x="632"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0" name="Group 25">
                <a:extLst>
                  <a:ext uri="{FF2B5EF4-FFF2-40B4-BE49-F238E27FC236}">
                    <a16:creationId xmlns:a16="http://schemas.microsoft.com/office/drawing/2014/main" id="{AE8968A2-96A0-47AC-BC92-E44019A403B3}"/>
                  </a:ext>
                </a:extLst>
              </p:cNvPr>
              <p:cNvGrpSpPr>
                <a:grpSpLocks/>
              </p:cNvGrpSpPr>
              <p:nvPr/>
            </p:nvGrpSpPr>
            <p:grpSpPr bwMode="auto">
              <a:xfrm>
                <a:off x="948" y="403"/>
                <a:ext cx="316" cy="403"/>
                <a:chOff x="948" y="403"/>
                <a:chExt cx="316" cy="403"/>
              </a:xfrm>
            </p:grpSpPr>
            <p:sp>
              <p:nvSpPr>
                <p:cNvPr id="51357" name="Rectangle 26">
                  <a:extLst>
                    <a:ext uri="{FF2B5EF4-FFF2-40B4-BE49-F238E27FC236}">
                      <a16:creationId xmlns:a16="http://schemas.microsoft.com/office/drawing/2014/main" id="{77B7BBCA-6ED0-42A9-869B-943231845791}"/>
                    </a:ext>
                  </a:extLst>
                </p:cNvPr>
                <p:cNvSpPr>
                  <a:spLocks noChangeArrowheads="1"/>
                </p:cNvSpPr>
                <p:nvPr/>
              </p:nvSpPr>
              <p:spPr bwMode="auto">
                <a:xfrm>
                  <a:off x="976"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58" name="Rectangle 27">
                  <a:extLst>
                    <a:ext uri="{FF2B5EF4-FFF2-40B4-BE49-F238E27FC236}">
                      <a16:creationId xmlns:a16="http://schemas.microsoft.com/office/drawing/2014/main" id="{F9A4BCA7-5546-4A85-A3CB-03C26A655F19}"/>
                    </a:ext>
                  </a:extLst>
                </p:cNvPr>
                <p:cNvSpPr>
                  <a:spLocks noChangeArrowheads="1"/>
                </p:cNvSpPr>
                <p:nvPr/>
              </p:nvSpPr>
              <p:spPr bwMode="auto">
                <a:xfrm>
                  <a:off x="948"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1" name="Group 28">
                <a:extLst>
                  <a:ext uri="{FF2B5EF4-FFF2-40B4-BE49-F238E27FC236}">
                    <a16:creationId xmlns:a16="http://schemas.microsoft.com/office/drawing/2014/main" id="{D5ED48A4-561C-489B-9B28-70A319A96DB3}"/>
                  </a:ext>
                </a:extLst>
              </p:cNvPr>
              <p:cNvGrpSpPr>
                <a:grpSpLocks/>
              </p:cNvGrpSpPr>
              <p:nvPr/>
            </p:nvGrpSpPr>
            <p:grpSpPr bwMode="auto">
              <a:xfrm>
                <a:off x="0" y="806"/>
                <a:ext cx="316" cy="403"/>
                <a:chOff x="0" y="806"/>
                <a:chExt cx="316" cy="403"/>
              </a:xfrm>
            </p:grpSpPr>
            <p:sp>
              <p:nvSpPr>
                <p:cNvPr id="51355" name="Rectangle 29">
                  <a:extLst>
                    <a:ext uri="{FF2B5EF4-FFF2-40B4-BE49-F238E27FC236}">
                      <a16:creationId xmlns:a16="http://schemas.microsoft.com/office/drawing/2014/main" id="{3A9FE1A3-F2C4-430E-860D-77708F3E782F}"/>
                    </a:ext>
                  </a:extLst>
                </p:cNvPr>
                <p:cNvSpPr>
                  <a:spLocks noChangeArrowheads="1"/>
                </p:cNvSpPr>
                <p:nvPr/>
              </p:nvSpPr>
              <p:spPr bwMode="auto">
                <a:xfrm>
                  <a:off x="28"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P2</a:t>
                  </a:r>
                </a:p>
                <a:p>
                  <a:endParaRPr lang="fr-FR" altLang="en-US" sz="2400">
                    <a:latin typeface="Times New Roman" panose="02020603050405020304" pitchFamily="18" charset="0"/>
                  </a:endParaRPr>
                </a:p>
              </p:txBody>
            </p:sp>
            <p:sp>
              <p:nvSpPr>
                <p:cNvPr id="51356" name="Rectangle 30">
                  <a:extLst>
                    <a:ext uri="{FF2B5EF4-FFF2-40B4-BE49-F238E27FC236}">
                      <a16:creationId xmlns:a16="http://schemas.microsoft.com/office/drawing/2014/main" id="{B3B58E93-135C-48C3-B4D8-115B5C37A35A}"/>
                    </a:ext>
                  </a:extLst>
                </p:cNvPr>
                <p:cNvSpPr>
                  <a:spLocks noChangeArrowheads="1"/>
                </p:cNvSpPr>
                <p:nvPr/>
              </p:nvSpPr>
              <p:spPr bwMode="auto">
                <a:xfrm>
                  <a:off x="0"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2" name="Group 31">
                <a:extLst>
                  <a:ext uri="{FF2B5EF4-FFF2-40B4-BE49-F238E27FC236}">
                    <a16:creationId xmlns:a16="http://schemas.microsoft.com/office/drawing/2014/main" id="{2AECCAA7-2888-49A1-A72B-DA4FFC3C9196}"/>
                  </a:ext>
                </a:extLst>
              </p:cNvPr>
              <p:cNvGrpSpPr>
                <a:grpSpLocks/>
              </p:cNvGrpSpPr>
              <p:nvPr/>
            </p:nvGrpSpPr>
            <p:grpSpPr bwMode="auto">
              <a:xfrm>
                <a:off x="316" y="806"/>
                <a:ext cx="316" cy="403"/>
                <a:chOff x="316" y="806"/>
                <a:chExt cx="316" cy="403"/>
              </a:xfrm>
            </p:grpSpPr>
            <p:sp>
              <p:nvSpPr>
                <p:cNvPr id="51353" name="Rectangle 32">
                  <a:extLst>
                    <a:ext uri="{FF2B5EF4-FFF2-40B4-BE49-F238E27FC236}">
                      <a16:creationId xmlns:a16="http://schemas.microsoft.com/office/drawing/2014/main" id="{B98ECD12-4259-4D56-9389-86598A33008A}"/>
                    </a:ext>
                  </a:extLst>
                </p:cNvPr>
                <p:cNvSpPr>
                  <a:spLocks noChangeArrowheads="1"/>
                </p:cNvSpPr>
                <p:nvPr/>
              </p:nvSpPr>
              <p:spPr bwMode="auto">
                <a:xfrm>
                  <a:off x="344"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54" name="Rectangle 33">
                  <a:extLst>
                    <a:ext uri="{FF2B5EF4-FFF2-40B4-BE49-F238E27FC236}">
                      <a16:creationId xmlns:a16="http://schemas.microsoft.com/office/drawing/2014/main" id="{74ECAABA-E1B2-44F7-B4C5-3384A6C8CB63}"/>
                    </a:ext>
                  </a:extLst>
                </p:cNvPr>
                <p:cNvSpPr>
                  <a:spLocks noChangeArrowheads="1"/>
                </p:cNvSpPr>
                <p:nvPr/>
              </p:nvSpPr>
              <p:spPr bwMode="auto">
                <a:xfrm>
                  <a:off x="316"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3" name="Group 34">
                <a:extLst>
                  <a:ext uri="{FF2B5EF4-FFF2-40B4-BE49-F238E27FC236}">
                    <a16:creationId xmlns:a16="http://schemas.microsoft.com/office/drawing/2014/main" id="{EBDF5D6A-301E-4D66-A80C-AF4EAE4A87EF}"/>
                  </a:ext>
                </a:extLst>
              </p:cNvPr>
              <p:cNvGrpSpPr>
                <a:grpSpLocks/>
              </p:cNvGrpSpPr>
              <p:nvPr/>
            </p:nvGrpSpPr>
            <p:grpSpPr bwMode="auto">
              <a:xfrm>
                <a:off x="632" y="806"/>
                <a:ext cx="316" cy="403"/>
                <a:chOff x="632" y="806"/>
                <a:chExt cx="316" cy="403"/>
              </a:xfrm>
            </p:grpSpPr>
            <p:sp>
              <p:nvSpPr>
                <p:cNvPr id="51349" name="Rectangle 35">
                  <a:extLst>
                    <a:ext uri="{FF2B5EF4-FFF2-40B4-BE49-F238E27FC236}">
                      <a16:creationId xmlns:a16="http://schemas.microsoft.com/office/drawing/2014/main" id="{BD77BAA5-4141-491D-BEE5-7765DF96CBBB}"/>
                    </a:ext>
                  </a:extLst>
                </p:cNvPr>
                <p:cNvSpPr>
                  <a:spLocks noChangeArrowheads="1"/>
                </p:cNvSpPr>
                <p:nvPr/>
              </p:nvSpPr>
              <p:spPr bwMode="auto">
                <a:xfrm>
                  <a:off x="632"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350" name="Group 36">
                  <a:extLst>
                    <a:ext uri="{FF2B5EF4-FFF2-40B4-BE49-F238E27FC236}">
                      <a16:creationId xmlns:a16="http://schemas.microsoft.com/office/drawing/2014/main" id="{3D8DEDAB-CEEC-488B-A519-10F458497ED3}"/>
                    </a:ext>
                  </a:extLst>
                </p:cNvPr>
                <p:cNvGrpSpPr>
                  <a:grpSpLocks/>
                </p:cNvGrpSpPr>
                <p:nvPr/>
              </p:nvGrpSpPr>
              <p:grpSpPr bwMode="auto">
                <a:xfrm>
                  <a:off x="632" y="806"/>
                  <a:ext cx="316" cy="403"/>
                  <a:chOff x="632" y="806"/>
                  <a:chExt cx="316" cy="403"/>
                </a:xfrm>
              </p:grpSpPr>
              <p:sp>
                <p:nvSpPr>
                  <p:cNvPr id="51351" name="Rectangle 37">
                    <a:extLst>
                      <a:ext uri="{FF2B5EF4-FFF2-40B4-BE49-F238E27FC236}">
                        <a16:creationId xmlns:a16="http://schemas.microsoft.com/office/drawing/2014/main" id="{F339FA90-E89E-4F32-B9BD-30832E857362}"/>
                      </a:ext>
                    </a:extLst>
                  </p:cNvPr>
                  <p:cNvSpPr>
                    <a:spLocks noChangeArrowheads="1"/>
                  </p:cNvSpPr>
                  <p:nvPr/>
                </p:nvSpPr>
                <p:spPr bwMode="auto">
                  <a:xfrm>
                    <a:off x="660"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52" name="Rectangle 38">
                    <a:extLst>
                      <a:ext uri="{FF2B5EF4-FFF2-40B4-BE49-F238E27FC236}">
                        <a16:creationId xmlns:a16="http://schemas.microsoft.com/office/drawing/2014/main" id="{A7C9DEE5-0BBA-4618-ABC2-EC25A199355D}"/>
                      </a:ext>
                    </a:extLst>
                  </p:cNvPr>
                  <p:cNvSpPr>
                    <a:spLocks noChangeArrowheads="1"/>
                  </p:cNvSpPr>
                  <p:nvPr/>
                </p:nvSpPr>
                <p:spPr bwMode="auto">
                  <a:xfrm>
                    <a:off x="632"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334" name="Group 39">
                <a:extLst>
                  <a:ext uri="{FF2B5EF4-FFF2-40B4-BE49-F238E27FC236}">
                    <a16:creationId xmlns:a16="http://schemas.microsoft.com/office/drawing/2014/main" id="{DCD05159-D1E8-44D6-B3F1-27C748EDB9B2}"/>
                  </a:ext>
                </a:extLst>
              </p:cNvPr>
              <p:cNvGrpSpPr>
                <a:grpSpLocks/>
              </p:cNvGrpSpPr>
              <p:nvPr/>
            </p:nvGrpSpPr>
            <p:grpSpPr bwMode="auto">
              <a:xfrm>
                <a:off x="948" y="806"/>
                <a:ext cx="316" cy="403"/>
                <a:chOff x="948" y="806"/>
                <a:chExt cx="316" cy="403"/>
              </a:xfrm>
            </p:grpSpPr>
            <p:sp>
              <p:nvSpPr>
                <p:cNvPr id="51347" name="Rectangle 40">
                  <a:extLst>
                    <a:ext uri="{FF2B5EF4-FFF2-40B4-BE49-F238E27FC236}">
                      <a16:creationId xmlns:a16="http://schemas.microsoft.com/office/drawing/2014/main" id="{7D9053BA-9B74-4C7F-B5A3-EFAF1C99A889}"/>
                    </a:ext>
                  </a:extLst>
                </p:cNvPr>
                <p:cNvSpPr>
                  <a:spLocks noChangeArrowheads="1"/>
                </p:cNvSpPr>
                <p:nvPr/>
              </p:nvSpPr>
              <p:spPr bwMode="auto">
                <a:xfrm>
                  <a:off x="976"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48" name="Rectangle 41">
                  <a:extLst>
                    <a:ext uri="{FF2B5EF4-FFF2-40B4-BE49-F238E27FC236}">
                      <a16:creationId xmlns:a16="http://schemas.microsoft.com/office/drawing/2014/main" id="{0370F046-4366-49C6-9665-C597B57461EB}"/>
                    </a:ext>
                  </a:extLst>
                </p:cNvPr>
                <p:cNvSpPr>
                  <a:spLocks noChangeArrowheads="1"/>
                </p:cNvSpPr>
                <p:nvPr/>
              </p:nvSpPr>
              <p:spPr bwMode="auto">
                <a:xfrm>
                  <a:off x="948"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5" name="Group 42">
                <a:extLst>
                  <a:ext uri="{FF2B5EF4-FFF2-40B4-BE49-F238E27FC236}">
                    <a16:creationId xmlns:a16="http://schemas.microsoft.com/office/drawing/2014/main" id="{1E037775-370C-473E-A3AC-D11BF302FDA8}"/>
                  </a:ext>
                </a:extLst>
              </p:cNvPr>
              <p:cNvGrpSpPr>
                <a:grpSpLocks/>
              </p:cNvGrpSpPr>
              <p:nvPr/>
            </p:nvGrpSpPr>
            <p:grpSpPr bwMode="auto">
              <a:xfrm>
                <a:off x="0" y="1209"/>
                <a:ext cx="316" cy="403"/>
                <a:chOff x="0" y="1209"/>
                <a:chExt cx="316" cy="403"/>
              </a:xfrm>
            </p:grpSpPr>
            <p:sp>
              <p:nvSpPr>
                <p:cNvPr id="51345" name="Rectangle 43">
                  <a:extLst>
                    <a:ext uri="{FF2B5EF4-FFF2-40B4-BE49-F238E27FC236}">
                      <a16:creationId xmlns:a16="http://schemas.microsoft.com/office/drawing/2014/main" id="{83B39967-B794-4D26-9953-50ADBEE09457}"/>
                    </a:ext>
                  </a:extLst>
                </p:cNvPr>
                <p:cNvSpPr>
                  <a:spLocks noChangeArrowheads="1"/>
                </p:cNvSpPr>
                <p:nvPr/>
              </p:nvSpPr>
              <p:spPr bwMode="auto">
                <a:xfrm>
                  <a:off x="28"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P3</a:t>
                  </a:r>
                </a:p>
                <a:p>
                  <a:endParaRPr lang="fr-FR" altLang="en-US" sz="2400">
                    <a:latin typeface="Times New Roman" panose="02020603050405020304" pitchFamily="18" charset="0"/>
                  </a:endParaRPr>
                </a:p>
              </p:txBody>
            </p:sp>
            <p:sp>
              <p:nvSpPr>
                <p:cNvPr id="51346" name="Rectangle 44">
                  <a:extLst>
                    <a:ext uri="{FF2B5EF4-FFF2-40B4-BE49-F238E27FC236}">
                      <a16:creationId xmlns:a16="http://schemas.microsoft.com/office/drawing/2014/main" id="{79A3252A-86B3-49A4-9AEC-53868ACD361A}"/>
                    </a:ext>
                  </a:extLst>
                </p:cNvPr>
                <p:cNvSpPr>
                  <a:spLocks noChangeArrowheads="1"/>
                </p:cNvSpPr>
                <p:nvPr/>
              </p:nvSpPr>
              <p:spPr bwMode="auto">
                <a:xfrm>
                  <a:off x="0"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6" name="Group 45">
                <a:extLst>
                  <a:ext uri="{FF2B5EF4-FFF2-40B4-BE49-F238E27FC236}">
                    <a16:creationId xmlns:a16="http://schemas.microsoft.com/office/drawing/2014/main" id="{3A7038C7-3748-4A25-A7A7-46F8D638E3E2}"/>
                  </a:ext>
                </a:extLst>
              </p:cNvPr>
              <p:cNvGrpSpPr>
                <a:grpSpLocks/>
              </p:cNvGrpSpPr>
              <p:nvPr/>
            </p:nvGrpSpPr>
            <p:grpSpPr bwMode="auto">
              <a:xfrm>
                <a:off x="316" y="1209"/>
                <a:ext cx="316" cy="403"/>
                <a:chOff x="316" y="1209"/>
                <a:chExt cx="316" cy="403"/>
              </a:xfrm>
            </p:grpSpPr>
            <p:sp>
              <p:nvSpPr>
                <p:cNvPr id="51343" name="Rectangle 46">
                  <a:extLst>
                    <a:ext uri="{FF2B5EF4-FFF2-40B4-BE49-F238E27FC236}">
                      <a16:creationId xmlns:a16="http://schemas.microsoft.com/office/drawing/2014/main" id="{D6893097-D0E1-4F4F-8738-0C5ADC3C26D7}"/>
                    </a:ext>
                  </a:extLst>
                </p:cNvPr>
                <p:cNvSpPr>
                  <a:spLocks noChangeArrowheads="1"/>
                </p:cNvSpPr>
                <p:nvPr/>
              </p:nvSpPr>
              <p:spPr bwMode="auto">
                <a:xfrm>
                  <a:off x="344"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44" name="Rectangle 47">
                  <a:extLst>
                    <a:ext uri="{FF2B5EF4-FFF2-40B4-BE49-F238E27FC236}">
                      <a16:creationId xmlns:a16="http://schemas.microsoft.com/office/drawing/2014/main" id="{8BB15C09-FE92-4E46-B505-E7841E5B662A}"/>
                    </a:ext>
                  </a:extLst>
                </p:cNvPr>
                <p:cNvSpPr>
                  <a:spLocks noChangeArrowheads="1"/>
                </p:cNvSpPr>
                <p:nvPr/>
              </p:nvSpPr>
              <p:spPr bwMode="auto">
                <a:xfrm>
                  <a:off x="316"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7" name="Group 48">
                <a:extLst>
                  <a:ext uri="{FF2B5EF4-FFF2-40B4-BE49-F238E27FC236}">
                    <a16:creationId xmlns:a16="http://schemas.microsoft.com/office/drawing/2014/main" id="{32059D1F-3F97-4784-BEB2-BDA25CB42899}"/>
                  </a:ext>
                </a:extLst>
              </p:cNvPr>
              <p:cNvGrpSpPr>
                <a:grpSpLocks/>
              </p:cNvGrpSpPr>
              <p:nvPr/>
            </p:nvGrpSpPr>
            <p:grpSpPr bwMode="auto">
              <a:xfrm>
                <a:off x="632" y="1209"/>
                <a:ext cx="316" cy="403"/>
                <a:chOff x="632" y="1209"/>
                <a:chExt cx="316" cy="403"/>
              </a:xfrm>
            </p:grpSpPr>
            <p:sp>
              <p:nvSpPr>
                <p:cNvPr id="51341" name="Rectangle 49">
                  <a:extLst>
                    <a:ext uri="{FF2B5EF4-FFF2-40B4-BE49-F238E27FC236}">
                      <a16:creationId xmlns:a16="http://schemas.microsoft.com/office/drawing/2014/main" id="{3C5424DB-0B47-4B6D-B860-66C3F92F6B54}"/>
                    </a:ext>
                  </a:extLst>
                </p:cNvPr>
                <p:cNvSpPr>
                  <a:spLocks noChangeArrowheads="1"/>
                </p:cNvSpPr>
                <p:nvPr/>
              </p:nvSpPr>
              <p:spPr bwMode="auto">
                <a:xfrm>
                  <a:off x="660"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42" name="Rectangle 50">
                  <a:extLst>
                    <a:ext uri="{FF2B5EF4-FFF2-40B4-BE49-F238E27FC236}">
                      <a16:creationId xmlns:a16="http://schemas.microsoft.com/office/drawing/2014/main" id="{0535252B-BDD5-4127-B543-315BAB10A5B3}"/>
                    </a:ext>
                  </a:extLst>
                </p:cNvPr>
                <p:cNvSpPr>
                  <a:spLocks noChangeArrowheads="1"/>
                </p:cNvSpPr>
                <p:nvPr/>
              </p:nvSpPr>
              <p:spPr bwMode="auto">
                <a:xfrm>
                  <a:off x="632"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338" name="Group 51">
                <a:extLst>
                  <a:ext uri="{FF2B5EF4-FFF2-40B4-BE49-F238E27FC236}">
                    <a16:creationId xmlns:a16="http://schemas.microsoft.com/office/drawing/2014/main" id="{6DB90457-E7D4-4506-A3A1-316A1CE045B4}"/>
                  </a:ext>
                </a:extLst>
              </p:cNvPr>
              <p:cNvGrpSpPr>
                <a:grpSpLocks/>
              </p:cNvGrpSpPr>
              <p:nvPr/>
            </p:nvGrpSpPr>
            <p:grpSpPr bwMode="auto">
              <a:xfrm>
                <a:off x="948" y="1209"/>
                <a:ext cx="316" cy="403"/>
                <a:chOff x="948" y="1209"/>
                <a:chExt cx="316" cy="403"/>
              </a:xfrm>
            </p:grpSpPr>
            <p:sp>
              <p:nvSpPr>
                <p:cNvPr id="51339" name="Rectangle 52">
                  <a:extLst>
                    <a:ext uri="{FF2B5EF4-FFF2-40B4-BE49-F238E27FC236}">
                      <a16:creationId xmlns:a16="http://schemas.microsoft.com/office/drawing/2014/main" id="{896F6FF6-7ACD-4D88-8F26-DBCA67786FB6}"/>
                    </a:ext>
                  </a:extLst>
                </p:cNvPr>
                <p:cNvSpPr>
                  <a:spLocks noChangeArrowheads="1"/>
                </p:cNvSpPr>
                <p:nvPr/>
              </p:nvSpPr>
              <p:spPr bwMode="auto">
                <a:xfrm>
                  <a:off x="976"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40" name="Rectangle 53">
                  <a:extLst>
                    <a:ext uri="{FF2B5EF4-FFF2-40B4-BE49-F238E27FC236}">
                      <a16:creationId xmlns:a16="http://schemas.microsoft.com/office/drawing/2014/main" id="{DB62F147-8F35-49FB-83DC-E2B935301089}"/>
                    </a:ext>
                  </a:extLst>
                </p:cNvPr>
                <p:cNvSpPr>
                  <a:spLocks noChangeArrowheads="1"/>
                </p:cNvSpPr>
                <p:nvPr/>
              </p:nvSpPr>
              <p:spPr bwMode="auto">
                <a:xfrm>
                  <a:off x="948"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sp>
          <p:nvSpPr>
            <p:cNvPr id="51322" name="Rectangle 54">
              <a:extLst>
                <a:ext uri="{FF2B5EF4-FFF2-40B4-BE49-F238E27FC236}">
                  <a16:creationId xmlns:a16="http://schemas.microsoft.com/office/drawing/2014/main" id="{3BCBFEFB-2ACD-4FC7-8758-6B9A794F590D}"/>
                </a:ext>
              </a:extLst>
            </p:cNvPr>
            <p:cNvSpPr>
              <a:spLocks noChangeArrowheads="1"/>
            </p:cNvSpPr>
            <p:nvPr/>
          </p:nvSpPr>
          <p:spPr bwMode="auto">
            <a:xfrm>
              <a:off x="-3" y="-3"/>
              <a:ext cx="1270" cy="1618"/>
            </a:xfrm>
            <a:prstGeom prst="rect">
              <a:avLst/>
            </a:prstGeom>
            <a:noFill/>
            <a:ln w="11112"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51204" name="Rectangle 55">
            <a:extLst>
              <a:ext uri="{FF2B5EF4-FFF2-40B4-BE49-F238E27FC236}">
                <a16:creationId xmlns:a16="http://schemas.microsoft.com/office/drawing/2014/main" id="{7E2682B5-FD88-47CC-A542-CC604ED31157}"/>
              </a:ext>
            </a:extLst>
          </p:cNvPr>
          <p:cNvSpPr>
            <a:spLocks noChangeArrowheads="1"/>
          </p:cNvSpPr>
          <p:nvPr/>
        </p:nvSpPr>
        <p:spPr bwMode="auto">
          <a:xfrm>
            <a:off x="2819400" y="811213"/>
            <a:ext cx="6073775" cy="1447800"/>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a:solidFill>
                  <a:srgbClr val="000066"/>
                </a:solidFill>
                <a:latin typeface="Verdana" panose="020B0604030504040204" pitchFamily="34" charset="0"/>
              </a:rPr>
              <a:t>Concentration :</a:t>
            </a:r>
          </a:p>
          <a:p>
            <a:pPr eaLnBrk="1" hangingPunct="1"/>
            <a:r>
              <a:rPr lang="fr-FR" altLang="en-US" sz="1600">
                <a:latin typeface="Verdana" panose="020B0604030504040204" pitchFamily="34" charset="0"/>
              </a:rPr>
              <a:t>Centration sur un couple  produit marché :</a:t>
            </a:r>
          </a:p>
          <a:p>
            <a:pPr eaLnBrk="1" hangingPunct="1">
              <a:buClr>
                <a:srgbClr val="000066"/>
              </a:buClr>
              <a:buFontTx/>
              <a:buChar char="•"/>
            </a:pPr>
            <a:r>
              <a:rPr lang="fr-FR" altLang="en-US" sz="1600">
                <a:latin typeface="Verdana" panose="020B0604030504040204" pitchFamily="34" charset="0"/>
              </a:rPr>
              <a:t> Entreprise disposant de ressources limitées</a:t>
            </a:r>
          </a:p>
          <a:p>
            <a:pPr eaLnBrk="1" hangingPunct="1">
              <a:buClr>
                <a:srgbClr val="000066"/>
              </a:buClr>
              <a:buFontTx/>
              <a:buChar char="•"/>
            </a:pPr>
            <a:r>
              <a:rPr lang="fr-FR" altLang="en-US" sz="1600">
                <a:latin typeface="Verdana" panose="020B0604030504040204" pitchFamily="34" charset="0"/>
              </a:rPr>
              <a:t> Segment non inexploité</a:t>
            </a:r>
          </a:p>
        </p:txBody>
      </p:sp>
      <p:grpSp>
        <p:nvGrpSpPr>
          <p:cNvPr id="51205" name="Group 56">
            <a:extLst>
              <a:ext uri="{FF2B5EF4-FFF2-40B4-BE49-F238E27FC236}">
                <a16:creationId xmlns:a16="http://schemas.microsoft.com/office/drawing/2014/main" id="{932ECC7B-0096-422B-A7DA-086711ED46A8}"/>
              </a:ext>
            </a:extLst>
          </p:cNvPr>
          <p:cNvGrpSpPr>
            <a:grpSpLocks/>
          </p:cNvGrpSpPr>
          <p:nvPr/>
        </p:nvGrpSpPr>
        <p:grpSpPr bwMode="auto">
          <a:xfrm>
            <a:off x="533400" y="2635250"/>
            <a:ext cx="1905000" cy="1589088"/>
            <a:chOff x="-3" y="-3"/>
            <a:chExt cx="1270" cy="1618"/>
          </a:xfrm>
        </p:grpSpPr>
        <p:grpSp>
          <p:nvGrpSpPr>
            <p:cNvPr id="51265" name="Group 57">
              <a:extLst>
                <a:ext uri="{FF2B5EF4-FFF2-40B4-BE49-F238E27FC236}">
                  <a16:creationId xmlns:a16="http://schemas.microsoft.com/office/drawing/2014/main" id="{10D1053D-7AF5-4867-9434-D232A46CCD7D}"/>
                </a:ext>
              </a:extLst>
            </p:cNvPr>
            <p:cNvGrpSpPr>
              <a:grpSpLocks/>
            </p:cNvGrpSpPr>
            <p:nvPr/>
          </p:nvGrpSpPr>
          <p:grpSpPr bwMode="auto">
            <a:xfrm>
              <a:off x="0" y="0"/>
              <a:ext cx="1264" cy="1612"/>
              <a:chOff x="0" y="0"/>
              <a:chExt cx="1264" cy="1612"/>
            </a:xfrm>
          </p:grpSpPr>
          <p:grpSp>
            <p:nvGrpSpPr>
              <p:cNvPr id="51267" name="Group 58">
                <a:extLst>
                  <a:ext uri="{FF2B5EF4-FFF2-40B4-BE49-F238E27FC236}">
                    <a16:creationId xmlns:a16="http://schemas.microsoft.com/office/drawing/2014/main" id="{5F6164A8-1EAF-4542-9680-7393AEC24B46}"/>
                  </a:ext>
                </a:extLst>
              </p:cNvPr>
              <p:cNvGrpSpPr>
                <a:grpSpLocks/>
              </p:cNvGrpSpPr>
              <p:nvPr/>
            </p:nvGrpSpPr>
            <p:grpSpPr bwMode="auto">
              <a:xfrm>
                <a:off x="0" y="0"/>
                <a:ext cx="316" cy="403"/>
                <a:chOff x="0" y="0"/>
                <a:chExt cx="316" cy="403"/>
              </a:xfrm>
            </p:grpSpPr>
            <p:sp>
              <p:nvSpPr>
                <p:cNvPr id="51319" name="Rectangle 59">
                  <a:extLst>
                    <a:ext uri="{FF2B5EF4-FFF2-40B4-BE49-F238E27FC236}">
                      <a16:creationId xmlns:a16="http://schemas.microsoft.com/office/drawing/2014/main" id="{8C09D0A2-8E71-412A-BD80-5FD8B6486A61}"/>
                    </a:ext>
                  </a:extLst>
                </p:cNvPr>
                <p:cNvSpPr>
                  <a:spLocks noChangeArrowheads="1"/>
                </p:cNvSpPr>
                <p:nvPr/>
              </p:nvSpPr>
              <p:spPr bwMode="auto">
                <a:xfrm>
                  <a:off x="28"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20" name="Rectangle 60">
                  <a:extLst>
                    <a:ext uri="{FF2B5EF4-FFF2-40B4-BE49-F238E27FC236}">
                      <a16:creationId xmlns:a16="http://schemas.microsoft.com/office/drawing/2014/main" id="{6A51A0D6-F9E1-4C11-98A8-CAA305D8BAFA}"/>
                    </a:ext>
                  </a:extLst>
                </p:cNvPr>
                <p:cNvSpPr>
                  <a:spLocks noChangeArrowheads="1"/>
                </p:cNvSpPr>
                <p:nvPr/>
              </p:nvSpPr>
              <p:spPr bwMode="auto">
                <a:xfrm>
                  <a:off x="0"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68" name="Group 61">
                <a:extLst>
                  <a:ext uri="{FF2B5EF4-FFF2-40B4-BE49-F238E27FC236}">
                    <a16:creationId xmlns:a16="http://schemas.microsoft.com/office/drawing/2014/main" id="{83521521-B891-4935-85D4-153BF1692B2B}"/>
                  </a:ext>
                </a:extLst>
              </p:cNvPr>
              <p:cNvGrpSpPr>
                <a:grpSpLocks/>
              </p:cNvGrpSpPr>
              <p:nvPr/>
            </p:nvGrpSpPr>
            <p:grpSpPr bwMode="auto">
              <a:xfrm>
                <a:off x="316" y="0"/>
                <a:ext cx="316" cy="403"/>
                <a:chOff x="316" y="0"/>
                <a:chExt cx="316" cy="403"/>
              </a:xfrm>
            </p:grpSpPr>
            <p:sp>
              <p:nvSpPr>
                <p:cNvPr id="51317" name="Rectangle 62">
                  <a:extLst>
                    <a:ext uri="{FF2B5EF4-FFF2-40B4-BE49-F238E27FC236}">
                      <a16:creationId xmlns:a16="http://schemas.microsoft.com/office/drawing/2014/main" id="{5ADE31B4-B4C3-416C-B4F6-50081444940B}"/>
                    </a:ext>
                  </a:extLst>
                </p:cNvPr>
                <p:cNvSpPr>
                  <a:spLocks noChangeArrowheads="1"/>
                </p:cNvSpPr>
                <p:nvPr/>
              </p:nvSpPr>
              <p:spPr bwMode="auto">
                <a:xfrm>
                  <a:off x="344"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M1</a:t>
                  </a:r>
                </a:p>
                <a:p>
                  <a:endParaRPr lang="fr-FR" altLang="en-US" sz="2400">
                    <a:latin typeface="Times New Roman" panose="02020603050405020304" pitchFamily="18" charset="0"/>
                  </a:endParaRPr>
                </a:p>
              </p:txBody>
            </p:sp>
            <p:sp>
              <p:nvSpPr>
                <p:cNvPr id="51318" name="Rectangle 63">
                  <a:extLst>
                    <a:ext uri="{FF2B5EF4-FFF2-40B4-BE49-F238E27FC236}">
                      <a16:creationId xmlns:a16="http://schemas.microsoft.com/office/drawing/2014/main" id="{07C6054E-8E56-4264-92AD-293E59912E96}"/>
                    </a:ext>
                  </a:extLst>
                </p:cNvPr>
                <p:cNvSpPr>
                  <a:spLocks noChangeArrowheads="1"/>
                </p:cNvSpPr>
                <p:nvPr/>
              </p:nvSpPr>
              <p:spPr bwMode="auto">
                <a:xfrm>
                  <a:off x="316"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69" name="Group 64">
                <a:extLst>
                  <a:ext uri="{FF2B5EF4-FFF2-40B4-BE49-F238E27FC236}">
                    <a16:creationId xmlns:a16="http://schemas.microsoft.com/office/drawing/2014/main" id="{5D65FDE5-2599-4CAE-8FAC-C3A0FB89879D}"/>
                  </a:ext>
                </a:extLst>
              </p:cNvPr>
              <p:cNvGrpSpPr>
                <a:grpSpLocks/>
              </p:cNvGrpSpPr>
              <p:nvPr/>
            </p:nvGrpSpPr>
            <p:grpSpPr bwMode="auto">
              <a:xfrm>
                <a:off x="632" y="0"/>
                <a:ext cx="316" cy="403"/>
                <a:chOff x="632" y="0"/>
                <a:chExt cx="316" cy="403"/>
              </a:xfrm>
            </p:grpSpPr>
            <p:sp>
              <p:nvSpPr>
                <p:cNvPr id="51315" name="Rectangle 65">
                  <a:extLst>
                    <a:ext uri="{FF2B5EF4-FFF2-40B4-BE49-F238E27FC236}">
                      <a16:creationId xmlns:a16="http://schemas.microsoft.com/office/drawing/2014/main" id="{8021698C-E000-49F7-979E-3731F64D158F}"/>
                    </a:ext>
                  </a:extLst>
                </p:cNvPr>
                <p:cNvSpPr>
                  <a:spLocks noChangeArrowheads="1"/>
                </p:cNvSpPr>
                <p:nvPr/>
              </p:nvSpPr>
              <p:spPr bwMode="auto">
                <a:xfrm>
                  <a:off x="660"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M2</a:t>
                  </a:r>
                </a:p>
                <a:p>
                  <a:endParaRPr lang="fr-FR" altLang="en-US" sz="2400">
                    <a:latin typeface="Times New Roman" panose="02020603050405020304" pitchFamily="18" charset="0"/>
                  </a:endParaRPr>
                </a:p>
              </p:txBody>
            </p:sp>
            <p:sp>
              <p:nvSpPr>
                <p:cNvPr id="51316" name="Rectangle 66">
                  <a:extLst>
                    <a:ext uri="{FF2B5EF4-FFF2-40B4-BE49-F238E27FC236}">
                      <a16:creationId xmlns:a16="http://schemas.microsoft.com/office/drawing/2014/main" id="{F0145B14-0F6D-44F8-8977-0C7FB9D47F2F}"/>
                    </a:ext>
                  </a:extLst>
                </p:cNvPr>
                <p:cNvSpPr>
                  <a:spLocks noChangeArrowheads="1"/>
                </p:cNvSpPr>
                <p:nvPr/>
              </p:nvSpPr>
              <p:spPr bwMode="auto">
                <a:xfrm>
                  <a:off x="632"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0" name="Group 67">
                <a:extLst>
                  <a:ext uri="{FF2B5EF4-FFF2-40B4-BE49-F238E27FC236}">
                    <a16:creationId xmlns:a16="http://schemas.microsoft.com/office/drawing/2014/main" id="{2ACFA906-B0D8-4651-994F-177388CB124E}"/>
                  </a:ext>
                </a:extLst>
              </p:cNvPr>
              <p:cNvGrpSpPr>
                <a:grpSpLocks/>
              </p:cNvGrpSpPr>
              <p:nvPr/>
            </p:nvGrpSpPr>
            <p:grpSpPr bwMode="auto">
              <a:xfrm>
                <a:off x="948" y="0"/>
                <a:ext cx="316" cy="403"/>
                <a:chOff x="948" y="0"/>
                <a:chExt cx="316" cy="403"/>
              </a:xfrm>
            </p:grpSpPr>
            <p:sp>
              <p:nvSpPr>
                <p:cNvPr id="51313" name="Rectangle 68">
                  <a:extLst>
                    <a:ext uri="{FF2B5EF4-FFF2-40B4-BE49-F238E27FC236}">
                      <a16:creationId xmlns:a16="http://schemas.microsoft.com/office/drawing/2014/main" id="{824C90B3-7523-4C08-B289-F42883F7C755}"/>
                    </a:ext>
                  </a:extLst>
                </p:cNvPr>
                <p:cNvSpPr>
                  <a:spLocks noChangeArrowheads="1"/>
                </p:cNvSpPr>
                <p:nvPr/>
              </p:nvSpPr>
              <p:spPr bwMode="auto">
                <a:xfrm>
                  <a:off x="976"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M3</a:t>
                  </a:r>
                </a:p>
                <a:p>
                  <a:endParaRPr lang="fr-FR" altLang="en-US" sz="2400">
                    <a:latin typeface="Times New Roman" panose="02020603050405020304" pitchFamily="18" charset="0"/>
                  </a:endParaRPr>
                </a:p>
              </p:txBody>
            </p:sp>
            <p:sp>
              <p:nvSpPr>
                <p:cNvPr id="51314" name="Rectangle 69">
                  <a:extLst>
                    <a:ext uri="{FF2B5EF4-FFF2-40B4-BE49-F238E27FC236}">
                      <a16:creationId xmlns:a16="http://schemas.microsoft.com/office/drawing/2014/main" id="{12FFED51-602D-4087-BEBB-1E1FE9692848}"/>
                    </a:ext>
                  </a:extLst>
                </p:cNvPr>
                <p:cNvSpPr>
                  <a:spLocks noChangeArrowheads="1"/>
                </p:cNvSpPr>
                <p:nvPr/>
              </p:nvSpPr>
              <p:spPr bwMode="auto">
                <a:xfrm>
                  <a:off x="948"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1" name="Group 70">
                <a:extLst>
                  <a:ext uri="{FF2B5EF4-FFF2-40B4-BE49-F238E27FC236}">
                    <a16:creationId xmlns:a16="http://schemas.microsoft.com/office/drawing/2014/main" id="{13A808CE-F123-4F4A-9AF4-9A41C68A8C6E}"/>
                  </a:ext>
                </a:extLst>
              </p:cNvPr>
              <p:cNvGrpSpPr>
                <a:grpSpLocks/>
              </p:cNvGrpSpPr>
              <p:nvPr/>
            </p:nvGrpSpPr>
            <p:grpSpPr bwMode="auto">
              <a:xfrm>
                <a:off x="0" y="403"/>
                <a:ext cx="316" cy="403"/>
                <a:chOff x="0" y="403"/>
                <a:chExt cx="316" cy="403"/>
              </a:xfrm>
            </p:grpSpPr>
            <p:sp>
              <p:nvSpPr>
                <p:cNvPr id="51311" name="Rectangle 71">
                  <a:extLst>
                    <a:ext uri="{FF2B5EF4-FFF2-40B4-BE49-F238E27FC236}">
                      <a16:creationId xmlns:a16="http://schemas.microsoft.com/office/drawing/2014/main" id="{4C539176-36EF-492A-ACE6-77723E98D5F3}"/>
                    </a:ext>
                  </a:extLst>
                </p:cNvPr>
                <p:cNvSpPr>
                  <a:spLocks noChangeArrowheads="1"/>
                </p:cNvSpPr>
                <p:nvPr/>
              </p:nvSpPr>
              <p:spPr bwMode="auto">
                <a:xfrm>
                  <a:off x="28"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P1</a:t>
                  </a:r>
                </a:p>
                <a:p>
                  <a:endParaRPr lang="fr-FR" altLang="en-US" sz="2400">
                    <a:latin typeface="Times New Roman" panose="02020603050405020304" pitchFamily="18" charset="0"/>
                  </a:endParaRPr>
                </a:p>
              </p:txBody>
            </p:sp>
            <p:sp>
              <p:nvSpPr>
                <p:cNvPr id="51312" name="Rectangle 72">
                  <a:extLst>
                    <a:ext uri="{FF2B5EF4-FFF2-40B4-BE49-F238E27FC236}">
                      <a16:creationId xmlns:a16="http://schemas.microsoft.com/office/drawing/2014/main" id="{BBC66A4D-87D5-4C23-8C75-A3632CA1E8DC}"/>
                    </a:ext>
                  </a:extLst>
                </p:cNvPr>
                <p:cNvSpPr>
                  <a:spLocks noChangeArrowheads="1"/>
                </p:cNvSpPr>
                <p:nvPr/>
              </p:nvSpPr>
              <p:spPr bwMode="auto">
                <a:xfrm>
                  <a:off x="0"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2" name="Group 73">
                <a:extLst>
                  <a:ext uri="{FF2B5EF4-FFF2-40B4-BE49-F238E27FC236}">
                    <a16:creationId xmlns:a16="http://schemas.microsoft.com/office/drawing/2014/main" id="{C24B5F8B-B1C0-4A6B-BA88-86493BADFA7F}"/>
                  </a:ext>
                </a:extLst>
              </p:cNvPr>
              <p:cNvGrpSpPr>
                <a:grpSpLocks/>
              </p:cNvGrpSpPr>
              <p:nvPr/>
            </p:nvGrpSpPr>
            <p:grpSpPr bwMode="auto">
              <a:xfrm>
                <a:off x="316" y="403"/>
                <a:ext cx="316" cy="403"/>
                <a:chOff x="316" y="403"/>
                <a:chExt cx="316" cy="403"/>
              </a:xfrm>
            </p:grpSpPr>
            <p:sp>
              <p:nvSpPr>
                <p:cNvPr id="51309" name="Rectangle 74">
                  <a:extLst>
                    <a:ext uri="{FF2B5EF4-FFF2-40B4-BE49-F238E27FC236}">
                      <a16:creationId xmlns:a16="http://schemas.microsoft.com/office/drawing/2014/main" id="{76EB6B3C-84F0-465D-A0CC-C9E46B3F67DE}"/>
                    </a:ext>
                  </a:extLst>
                </p:cNvPr>
                <p:cNvSpPr>
                  <a:spLocks noChangeArrowheads="1"/>
                </p:cNvSpPr>
                <p:nvPr/>
              </p:nvSpPr>
              <p:spPr bwMode="auto">
                <a:xfrm>
                  <a:off x="344"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10" name="Rectangle 75">
                  <a:extLst>
                    <a:ext uri="{FF2B5EF4-FFF2-40B4-BE49-F238E27FC236}">
                      <a16:creationId xmlns:a16="http://schemas.microsoft.com/office/drawing/2014/main" id="{7D207C3D-E295-417E-A14F-8D5FC78B93FD}"/>
                    </a:ext>
                  </a:extLst>
                </p:cNvPr>
                <p:cNvSpPr>
                  <a:spLocks noChangeArrowheads="1"/>
                </p:cNvSpPr>
                <p:nvPr/>
              </p:nvSpPr>
              <p:spPr bwMode="auto">
                <a:xfrm>
                  <a:off x="316"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3" name="Group 76">
                <a:extLst>
                  <a:ext uri="{FF2B5EF4-FFF2-40B4-BE49-F238E27FC236}">
                    <a16:creationId xmlns:a16="http://schemas.microsoft.com/office/drawing/2014/main" id="{6BB7E429-BD0A-4323-8BA5-F2E81D8C6B5F}"/>
                  </a:ext>
                </a:extLst>
              </p:cNvPr>
              <p:cNvGrpSpPr>
                <a:grpSpLocks/>
              </p:cNvGrpSpPr>
              <p:nvPr/>
            </p:nvGrpSpPr>
            <p:grpSpPr bwMode="auto">
              <a:xfrm>
                <a:off x="632" y="403"/>
                <a:ext cx="316" cy="403"/>
                <a:chOff x="632" y="403"/>
                <a:chExt cx="316" cy="403"/>
              </a:xfrm>
            </p:grpSpPr>
            <p:sp>
              <p:nvSpPr>
                <p:cNvPr id="51307" name="Rectangle 77">
                  <a:extLst>
                    <a:ext uri="{FF2B5EF4-FFF2-40B4-BE49-F238E27FC236}">
                      <a16:creationId xmlns:a16="http://schemas.microsoft.com/office/drawing/2014/main" id="{76631ADD-DA09-47EE-9556-C3E1B408F637}"/>
                    </a:ext>
                  </a:extLst>
                </p:cNvPr>
                <p:cNvSpPr>
                  <a:spLocks noChangeArrowheads="1"/>
                </p:cNvSpPr>
                <p:nvPr/>
              </p:nvSpPr>
              <p:spPr bwMode="auto">
                <a:xfrm>
                  <a:off x="660"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08" name="Rectangle 78">
                  <a:extLst>
                    <a:ext uri="{FF2B5EF4-FFF2-40B4-BE49-F238E27FC236}">
                      <a16:creationId xmlns:a16="http://schemas.microsoft.com/office/drawing/2014/main" id="{24F281E4-36CD-4879-90BB-49874E667F98}"/>
                    </a:ext>
                  </a:extLst>
                </p:cNvPr>
                <p:cNvSpPr>
                  <a:spLocks noChangeArrowheads="1"/>
                </p:cNvSpPr>
                <p:nvPr/>
              </p:nvSpPr>
              <p:spPr bwMode="auto">
                <a:xfrm>
                  <a:off x="632"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4" name="Group 79">
                <a:extLst>
                  <a:ext uri="{FF2B5EF4-FFF2-40B4-BE49-F238E27FC236}">
                    <a16:creationId xmlns:a16="http://schemas.microsoft.com/office/drawing/2014/main" id="{C598D34C-A83B-492C-8331-D1C50C3A8E0D}"/>
                  </a:ext>
                </a:extLst>
              </p:cNvPr>
              <p:cNvGrpSpPr>
                <a:grpSpLocks/>
              </p:cNvGrpSpPr>
              <p:nvPr/>
            </p:nvGrpSpPr>
            <p:grpSpPr bwMode="auto">
              <a:xfrm>
                <a:off x="948" y="403"/>
                <a:ext cx="316" cy="403"/>
                <a:chOff x="948" y="403"/>
                <a:chExt cx="316" cy="403"/>
              </a:xfrm>
            </p:grpSpPr>
            <p:sp>
              <p:nvSpPr>
                <p:cNvPr id="51303" name="Rectangle 80">
                  <a:extLst>
                    <a:ext uri="{FF2B5EF4-FFF2-40B4-BE49-F238E27FC236}">
                      <a16:creationId xmlns:a16="http://schemas.microsoft.com/office/drawing/2014/main" id="{09582B6E-5C0B-473E-80D8-854FAE7024D7}"/>
                    </a:ext>
                  </a:extLst>
                </p:cNvPr>
                <p:cNvSpPr>
                  <a:spLocks noChangeArrowheads="1"/>
                </p:cNvSpPr>
                <p:nvPr/>
              </p:nvSpPr>
              <p:spPr bwMode="auto">
                <a:xfrm>
                  <a:off x="948" y="403"/>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304" name="Group 81">
                  <a:extLst>
                    <a:ext uri="{FF2B5EF4-FFF2-40B4-BE49-F238E27FC236}">
                      <a16:creationId xmlns:a16="http://schemas.microsoft.com/office/drawing/2014/main" id="{53E006E5-1682-4310-9481-92E550359667}"/>
                    </a:ext>
                  </a:extLst>
                </p:cNvPr>
                <p:cNvGrpSpPr>
                  <a:grpSpLocks/>
                </p:cNvGrpSpPr>
                <p:nvPr/>
              </p:nvGrpSpPr>
              <p:grpSpPr bwMode="auto">
                <a:xfrm>
                  <a:off x="948" y="403"/>
                  <a:ext cx="316" cy="403"/>
                  <a:chOff x="948" y="403"/>
                  <a:chExt cx="316" cy="403"/>
                </a:xfrm>
              </p:grpSpPr>
              <p:sp>
                <p:nvSpPr>
                  <p:cNvPr id="51305" name="Rectangle 82">
                    <a:extLst>
                      <a:ext uri="{FF2B5EF4-FFF2-40B4-BE49-F238E27FC236}">
                        <a16:creationId xmlns:a16="http://schemas.microsoft.com/office/drawing/2014/main" id="{153CB9A6-7F4C-471B-9A07-4C057A0D66F9}"/>
                      </a:ext>
                    </a:extLst>
                  </p:cNvPr>
                  <p:cNvSpPr>
                    <a:spLocks noChangeArrowheads="1"/>
                  </p:cNvSpPr>
                  <p:nvPr/>
                </p:nvSpPr>
                <p:spPr bwMode="auto">
                  <a:xfrm>
                    <a:off x="976" y="403"/>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06" name="Rectangle 83">
                    <a:extLst>
                      <a:ext uri="{FF2B5EF4-FFF2-40B4-BE49-F238E27FC236}">
                        <a16:creationId xmlns:a16="http://schemas.microsoft.com/office/drawing/2014/main" id="{9BF9117D-F51A-42AA-9ED7-538187A50F35}"/>
                      </a:ext>
                    </a:extLst>
                  </p:cNvPr>
                  <p:cNvSpPr>
                    <a:spLocks noChangeArrowheads="1"/>
                  </p:cNvSpPr>
                  <p:nvPr/>
                </p:nvSpPr>
                <p:spPr bwMode="auto">
                  <a:xfrm>
                    <a:off x="948"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75" name="Group 84">
                <a:extLst>
                  <a:ext uri="{FF2B5EF4-FFF2-40B4-BE49-F238E27FC236}">
                    <a16:creationId xmlns:a16="http://schemas.microsoft.com/office/drawing/2014/main" id="{625A5F05-DEBA-4297-8313-2CA21297496F}"/>
                  </a:ext>
                </a:extLst>
              </p:cNvPr>
              <p:cNvGrpSpPr>
                <a:grpSpLocks/>
              </p:cNvGrpSpPr>
              <p:nvPr/>
            </p:nvGrpSpPr>
            <p:grpSpPr bwMode="auto">
              <a:xfrm>
                <a:off x="0" y="806"/>
                <a:ext cx="316" cy="403"/>
                <a:chOff x="0" y="806"/>
                <a:chExt cx="316" cy="403"/>
              </a:xfrm>
            </p:grpSpPr>
            <p:sp>
              <p:nvSpPr>
                <p:cNvPr id="51301" name="Rectangle 85">
                  <a:extLst>
                    <a:ext uri="{FF2B5EF4-FFF2-40B4-BE49-F238E27FC236}">
                      <a16:creationId xmlns:a16="http://schemas.microsoft.com/office/drawing/2014/main" id="{0A1D86FF-7A7D-419E-9E84-1CC9EE29078E}"/>
                    </a:ext>
                  </a:extLst>
                </p:cNvPr>
                <p:cNvSpPr>
                  <a:spLocks noChangeArrowheads="1"/>
                </p:cNvSpPr>
                <p:nvPr/>
              </p:nvSpPr>
              <p:spPr bwMode="auto">
                <a:xfrm>
                  <a:off x="28"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P2</a:t>
                  </a:r>
                </a:p>
                <a:p>
                  <a:endParaRPr lang="fr-FR" altLang="en-US" sz="2400">
                    <a:latin typeface="Times New Roman" panose="02020603050405020304" pitchFamily="18" charset="0"/>
                  </a:endParaRPr>
                </a:p>
              </p:txBody>
            </p:sp>
            <p:sp>
              <p:nvSpPr>
                <p:cNvPr id="51302" name="Rectangle 86">
                  <a:extLst>
                    <a:ext uri="{FF2B5EF4-FFF2-40B4-BE49-F238E27FC236}">
                      <a16:creationId xmlns:a16="http://schemas.microsoft.com/office/drawing/2014/main" id="{FBD0594F-4B25-4D21-B74E-5604CD717341}"/>
                    </a:ext>
                  </a:extLst>
                </p:cNvPr>
                <p:cNvSpPr>
                  <a:spLocks noChangeArrowheads="1"/>
                </p:cNvSpPr>
                <p:nvPr/>
              </p:nvSpPr>
              <p:spPr bwMode="auto">
                <a:xfrm>
                  <a:off x="0"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6" name="Group 87">
                <a:extLst>
                  <a:ext uri="{FF2B5EF4-FFF2-40B4-BE49-F238E27FC236}">
                    <a16:creationId xmlns:a16="http://schemas.microsoft.com/office/drawing/2014/main" id="{4F553E76-00A7-41EE-9A7C-EA28384C275D}"/>
                  </a:ext>
                </a:extLst>
              </p:cNvPr>
              <p:cNvGrpSpPr>
                <a:grpSpLocks/>
              </p:cNvGrpSpPr>
              <p:nvPr/>
            </p:nvGrpSpPr>
            <p:grpSpPr bwMode="auto">
              <a:xfrm>
                <a:off x="316" y="806"/>
                <a:ext cx="316" cy="403"/>
                <a:chOff x="316" y="806"/>
                <a:chExt cx="316" cy="403"/>
              </a:xfrm>
            </p:grpSpPr>
            <p:sp>
              <p:nvSpPr>
                <p:cNvPr id="51297" name="Rectangle 88">
                  <a:extLst>
                    <a:ext uri="{FF2B5EF4-FFF2-40B4-BE49-F238E27FC236}">
                      <a16:creationId xmlns:a16="http://schemas.microsoft.com/office/drawing/2014/main" id="{1C13E65C-F23A-43B8-9A2E-788F474FE9CD}"/>
                    </a:ext>
                  </a:extLst>
                </p:cNvPr>
                <p:cNvSpPr>
                  <a:spLocks noChangeArrowheads="1"/>
                </p:cNvSpPr>
                <p:nvPr/>
              </p:nvSpPr>
              <p:spPr bwMode="auto">
                <a:xfrm>
                  <a:off x="316"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298" name="Group 89">
                  <a:extLst>
                    <a:ext uri="{FF2B5EF4-FFF2-40B4-BE49-F238E27FC236}">
                      <a16:creationId xmlns:a16="http://schemas.microsoft.com/office/drawing/2014/main" id="{DC4A3170-6398-42F9-97C4-D1EC4876CF41}"/>
                    </a:ext>
                  </a:extLst>
                </p:cNvPr>
                <p:cNvGrpSpPr>
                  <a:grpSpLocks/>
                </p:cNvGrpSpPr>
                <p:nvPr/>
              </p:nvGrpSpPr>
              <p:grpSpPr bwMode="auto">
                <a:xfrm>
                  <a:off x="316" y="806"/>
                  <a:ext cx="316" cy="403"/>
                  <a:chOff x="316" y="806"/>
                  <a:chExt cx="316" cy="403"/>
                </a:xfrm>
              </p:grpSpPr>
              <p:sp>
                <p:nvSpPr>
                  <p:cNvPr id="51299" name="Rectangle 90">
                    <a:extLst>
                      <a:ext uri="{FF2B5EF4-FFF2-40B4-BE49-F238E27FC236}">
                        <a16:creationId xmlns:a16="http://schemas.microsoft.com/office/drawing/2014/main" id="{EE5D6D40-C79B-4490-85A5-228D44EA3E56}"/>
                      </a:ext>
                    </a:extLst>
                  </p:cNvPr>
                  <p:cNvSpPr>
                    <a:spLocks noChangeArrowheads="1"/>
                  </p:cNvSpPr>
                  <p:nvPr/>
                </p:nvSpPr>
                <p:spPr bwMode="auto">
                  <a:xfrm>
                    <a:off x="344"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300" name="Rectangle 91">
                    <a:extLst>
                      <a:ext uri="{FF2B5EF4-FFF2-40B4-BE49-F238E27FC236}">
                        <a16:creationId xmlns:a16="http://schemas.microsoft.com/office/drawing/2014/main" id="{CE0ECB4E-8C18-46D1-AEC4-B213E09C244A}"/>
                      </a:ext>
                    </a:extLst>
                  </p:cNvPr>
                  <p:cNvSpPr>
                    <a:spLocks noChangeArrowheads="1"/>
                  </p:cNvSpPr>
                  <p:nvPr/>
                </p:nvSpPr>
                <p:spPr bwMode="auto">
                  <a:xfrm>
                    <a:off x="316"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77" name="Group 92">
                <a:extLst>
                  <a:ext uri="{FF2B5EF4-FFF2-40B4-BE49-F238E27FC236}">
                    <a16:creationId xmlns:a16="http://schemas.microsoft.com/office/drawing/2014/main" id="{F8A1CB41-62C5-4121-B0AA-AA0AA661260B}"/>
                  </a:ext>
                </a:extLst>
              </p:cNvPr>
              <p:cNvGrpSpPr>
                <a:grpSpLocks/>
              </p:cNvGrpSpPr>
              <p:nvPr/>
            </p:nvGrpSpPr>
            <p:grpSpPr bwMode="auto">
              <a:xfrm>
                <a:off x="632" y="806"/>
                <a:ext cx="316" cy="403"/>
                <a:chOff x="632" y="806"/>
                <a:chExt cx="316" cy="403"/>
              </a:xfrm>
            </p:grpSpPr>
            <p:sp>
              <p:nvSpPr>
                <p:cNvPr id="51295" name="Rectangle 93">
                  <a:extLst>
                    <a:ext uri="{FF2B5EF4-FFF2-40B4-BE49-F238E27FC236}">
                      <a16:creationId xmlns:a16="http://schemas.microsoft.com/office/drawing/2014/main" id="{5235B966-AC00-4194-A805-AFEBF17D84EE}"/>
                    </a:ext>
                  </a:extLst>
                </p:cNvPr>
                <p:cNvSpPr>
                  <a:spLocks noChangeArrowheads="1"/>
                </p:cNvSpPr>
                <p:nvPr/>
              </p:nvSpPr>
              <p:spPr bwMode="auto">
                <a:xfrm>
                  <a:off x="660"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96" name="Rectangle 94">
                  <a:extLst>
                    <a:ext uri="{FF2B5EF4-FFF2-40B4-BE49-F238E27FC236}">
                      <a16:creationId xmlns:a16="http://schemas.microsoft.com/office/drawing/2014/main" id="{367A8F14-9B00-4C36-A8D0-5E814794B268}"/>
                    </a:ext>
                  </a:extLst>
                </p:cNvPr>
                <p:cNvSpPr>
                  <a:spLocks noChangeArrowheads="1"/>
                </p:cNvSpPr>
                <p:nvPr/>
              </p:nvSpPr>
              <p:spPr bwMode="auto">
                <a:xfrm>
                  <a:off x="632"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8" name="Group 95">
                <a:extLst>
                  <a:ext uri="{FF2B5EF4-FFF2-40B4-BE49-F238E27FC236}">
                    <a16:creationId xmlns:a16="http://schemas.microsoft.com/office/drawing/2014/main" id="{984A8132-07C8-4514-BACC-D3DF4B85DD29}"/>
                  </a:ext>
                </a:extLst>
              </p:cNvPr>
              <p:cNvGrpSpPr>
                <a:grpSpLocks/>
              </p:cNvGrpSpPr>
              <p:nvPr/>
            </p:nvGrpSpPr>
            <p:grpSpPr bwMode="auto">
              <a:xfrm>
                <a:off x="948" y="806"/>
                <a:ext cx="316" cy="403"/>
                <a:chOff x="948" y="806"/>
                <a:chExt cx="316" cy="403"/>
              </a:xfrm>
            </p:grpSpPr>
            <p:sp>
              <p:nvSpPr>
                <p:cNvPr id="51293" name="Rectangle 96">
                  <a:extLst>
                    <a:ext uri="{FF2B5EF4-FFF2-40B4-BE49-F238E27FC236}">
                      <a16:creationId xmlns:a16="http://schemas.microsoft.com/office/drawing/2014/main" id="{1F8AAE97-E3EB-497F-A144-4D6582637145}"/>
                    </a:ext>
                  </a:extLst>
                </p:cNvPr>
                <p:cNvSpPr>
                  <a:spLocks noChangeArrowheads="1"/>
                </p:cNvSpPr>
                <p:nvPr/>
              </p:nvSpPr>
              <p:spPr bwMode="auto">
                <a:xfrm>
                  <a:off x="976"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94" name="Rectangle 97">
                  <a:extLst>
                    <a:ext uri="{FF2B5EF4-FFF2-40B4-BE49-F238E27FC236}">
                      <a16:creationId xmlns:a16="http://schemas.microsoft.com/office/drawing/2014/main" id="{2900E69C-DFE7-4A6A-B58A-3D214C520964}"/>
                    </a:ext>
                  </a:extLst>
                </p:cNvPr>
                <p:cNvSpPr>
                  <a:spLocks noChangeArrowheads="1"/>
                </p:cNvSpPr>
                <p:nvPr/>
              </p:nvSpPr>
              <p:spPr bwMode="auto">
                <a:xfrm>
                  <a:off x="948"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79" name="Group 98">
                <a:extLst>
                  <a:ext uri="{FF2B5EF4-FFF2-40B4-BE49-F238E27FC236}">
                    <a16:creationId xmlns:a16="http://schemas.microsoft.com/office/drawing/2014/main" id="{1E5C9A21-0FFD-463D-A5AF-6CE6E33D4762}"/>
                  </a:ext>
                </a:extLst>
              </p:cNvPr>
              <p:cNvGrpSpPr>
                <a:grpSpLocks/>
              </p:cNvGrpSpPr>
              <p:nvPr/>
            </p:nvGrpSpPr>
            <p:grpSpPr bwMode="auto">
              <a:xfrm>
                <a:off x="0" y="1209"/>
                <a:ext cx="316" cy="403"/>
                <a:chOff x="0" y="1209"/>
                <a:chExt cx="316" cy="403"/>
              </a:xfrm>
            </p:grpSpPr>
            <p:sp>
              <p:nvSpPr>
                <p:cNvPr id="51291" name="Rectangle 99">
                  <a:extLst>
                    <a:ext uri="{FF2B5EF4-FFF2-40B4-BE49-F238E27FC236}">
                      <a16:creationId xmlns:a16="http://schemas.microsoft.com/office/drawing/2014/main" id="{5101E18C-FC5D-461B-A73E-04AC36387DA4}"/>
                    </a:ext>
                  </a:extLst>
                </p:cNvPr>
                <p:cNvSpPr>
                  <a:spLocks noChangeArrowheads="1"/>
                </p:cNvSpPr>
                <p:nvPr/>
              </p:nvSpPr>
              <p:spPr bwMode="auto">
                <a:xfrm>
                  <a:off x="28"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P3</a:t>
                  </a:r>
                </a:p>
                <a:p>
                  <a:endParaRPr lang="fr-FR" altLang="en-US" sz="2400">
                    <a:latin typeface="Times New Roman" panose="02020603050405020304" pitchFamily="18" charset="0"/>
                  </a:endParaRPr>
                </a:p>
              </p:txBody>
            </p:sp>
            <p:sp>
              <p:nvSpPr>
                <p:cNvPr id="51292" name="Rectangle 100">
                  <a:extLst>
                    <a:ext uri="{FF2B5EF4-FFF2-40B4-BE49-F238E27FC236}">
                      <a16:creationId xmlns:a16="http://schemas.microsoft.com/office/drawing/2014/main" id="{EDEC267A-C652-4988-8F47-9F21533E46E0}"/>
                    </a:ext>
                  </a:extLst>
                </p:cNvPr>
                <p:cNvSpPr>
                  <a:spLocks noChangeArrowheads="1"/>
                </p:cNvSpPr>
                <p:nvPr/>
              </p:nvSpPr>
              <p:spPr bwMode="auto">
                <a:xfrm>
                  <a:off x="0"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80" name="Group 101">
                <a:extLst>
                  <a:ext uri="{FF2B5EF4-FFF2-40B4-BE49-F238E27FC236}">
                    <a16:creationId xmlns:a16="http://schemas.microsoft.com/office/drawing/2014/main" id="{EE15786B-7F80-4007-ABD7-C5F4AFAF689B}"/>
                  </a:ext>
                </a:extLst>
              </p:cNvPr>
              <p:cNvGrpSpPr>
                <a:grpSpLocks/>
              </p:cNvGrpSpPr>
              <p:nvPr/>
            </p:nvGrpSpPr>
            <p:grpSpPr bwMode="auto">
              <a:xfrm>
                <a:off x="316" y="1209"/>
                <a:ext cx="316" cy="403"/>
                <a:chOff x="316" y="1209"/>
                <a:chExt cx="316" cy="403"/>
              </a:xfrm>
            </p:grpSpPr>
            <p:sp>
              <p:nvSpPr>
                <p:cNvPr id="51289" name="Rectangle 102">
                  <a:extLst>
                    <a:ext uri="{FF2B5EF4-FFF2-40B4-BE49-F238E27FC236}">
                      <a16:creationId xmlns:a16="http://schemas.microsoft.com/office/drawing/2014/main" id="{4D755E1C-102F-4F7B-B285-005F307ADC26}"/>
                    </a:ext>
                  </a:extLst>
                </p:cNvPr>
                <p:cNvSpPr>
                  <a:spLocks noChangeArrowheads="1"/>
                </p:cNvSpPr>
                <p:nvPr/>
              </p:nvSpPr>
              <p:spPr bwMode="auto">
                <a:xfrm>
                  <a:off x="344"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90" name="Rectangle 103">
                  <a:extLst>
                    <a:ext uri="{FF2B5EF4-FFF2-40B4-BE49-F238E27FC236}">
                      <a16:creationId xmlns:a16="http://schemas.microsoft.com/office/drawing/2014/main" id="{8706875C-9BE7-4347-AE90-CBA4A51BF5B0}"/>
                    </a:ext>
                  </a:extLst>
                </p:cNvPr>
                <p:cNvSpPr>
                  <a:spLocks noChangeArrowheads="1"/>
                </p:cNvSpPr>
                <p:nvPr/>
              </p:nvSpPr>
              <p:spPr bwMode="auto">
                <a:xfrm>
                  <a:off x="316"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81" name="Group 104">
                <a:extLst>
                  <a:ext uri="{FF2B5EF4-FFF2-40B4-BE49-F238E27FC236}">
                    <a16:creationId xmlns:a16="http://schemas.microsoft.com/office/drawing/2014/main" id="{0D01A651-B55D-4338-B878-FA13A76599E2}"/>
                  </a:ext>
                </a:extLst>
              </p:cNvPr>
              <p:cNvGrpSpPr>
                <a:grpSpLocks/>
              </p:cNvGrpSpPr>
              <p:nvPr/>
            </p:nvGrpSpPr>
            <p:grpSpPr bwMode="auto">
              <a:xfrm>
                <a:off x="632" y="1209"/>
                <a:ext cx="316" cy="403"/>
                <a:chOff x="632" y="1209"/>
                <a:chExt cx="316" cy="403"/>
              </a:xfrm>
            </p:grpSpPr>
            <p:sp>
              <p:nvSpPr>
                <p:cNvPr id="51285" name="Rectangle 105">
                  <a:extLst>
                    <a:ext uri="{FF2B5EF4-FFF2-40B4-BE49-F238E27FC236}">
                      <a16:creationId xmlns:a16="http://schemas.microsoft.com/office/drawing/2014/main" id="{F1CDF199-D427-401A-BFCE-E19952786015}"/>
                    </a:ext>
                  </a:extLst>
                </p:cNvPr>
                <p:cNvSpPr>
                  <a:spLocks noChangeArrowheads="1"/>
                </p:cNvSpPr>
                <p:nvPr/>
              </p:nvSpPr>
              <p:spPr bwMode="auto">
                <a:xfrm>
                  <a:off x="632" y="1209"/>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286" name="Group 106">
                  <a:extLst>
                    <a:ext uri="{FF2B5EF4-FFF2-40B4-BE49-F238E27FC236}">
                      <a16:creationId xmlns:a16="http://schemas.microsoft.com/office/drawing/2014/main" id="{C1403095-B4BA-4EDE-B592-4A63D44249B1}"/>
                    </a:ext>
                  </a:extLst>
                </p:cNvPr>
                <p:cNvGrpSpPr>
                  <a:grpSpLocks/>
                </p:cNvGrpSpPr>
                <p:nvPr/>
              </p:nvGrpSpPr>
              <p:grpSpPr bwMode="auto">
                <a:xfrm>
                  <a:off x="632" y="1209"/>
                  <a:ext cx="316" cy="403"/>
                  <a:chOff x="632" y="1209"/>
                  <a:chExt cx="316" cy="403"/>
                </a:xfrm>
              </p:grpSpPr>
              <p:sp>
                <p:nvSpPr>
                  <p:cNvPr id="51287" name="Rectangle 107">
                    <a:extLst>
                      <a:ext uri="{FF2B5EF4-FFF2-40B4-BE49-F238E27FC236}">
                        <a16:creationId xmlns:a16="http://schemas.microsoft.com/office/drawing/2014/main" id="{5EB0AB5C-1A29-4F84-9D6D-3691D4FDCCBF}"/>
                      </a:ext>
                    </a:extLst>
                  </p:cNvPr>
                  <p:cNvSpPr>
                    <a:spLocks noChangeArrowheads="1"/>
                  </p:cNvSpPr>
                  <p:nvPr/>
                </p:nvSpPr>
                <p:spPr bwMode="auto">
                  <a:xfrm>
                    <a:off x="660" y="1209"/>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88" name="Rectangle 108">
                    <a:extLst>
                      <a:ext uri="{FF2B5EF4-FFF2-40B4-BE49-F238E27FC236}">
                        <a16:creationId xmlns:a16="http://schemas.microsoft.com/office/drawing/2014/main" id="{16BE3378-8551-4E3D-9F52-C06FA812CB0A}"/>
                      </a:ext>
                    </a:extLst>
                  </p:cNvPr>
                  <p:cNvSpPr>
                    <a:spLocks noChangeArrowheads="1"/>
                  </p:cNvSpPr>
                  <p:nvPr/>
                </p:nvSpPr>
                <p:spPr bwMode="auto">
                  <a:xfrm>
                    <a:off x="632"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82" name="Group 109">
                <a:extLst>
                  <a:ext uri="{FF2B5EF4-FFF2-40B4-BE49-F238E27FC236}">
                    <a16:creationId xmlns:a16="http://schemas.microsoft.com/office/drawing/2014/main" id="{CA9295EA-4617-467B-ACD1-01ACE6B93C81}"/>
                  </a:ext>
                </a:extLst>
              </p:cNvPr>
              <p:cNvGrpSpPr>
                <a:grpSpLocks/>
              </p:cNvGrpSpPr>
              <p:nvPr/>
            </p:nvGrpSpPr>
            <p:grpSpPr bwMode="auto">
              <a:xfrm>
                <a:off x="948" y="1209"/>
                <a:ext cx="316" cy="403"/>
                <a:chOff x="948" y="1209"/>
                <a:chExt cx="316" cy="403"/>
              </a:xfrm>
            </p:grpSpPr>
            <p:sp>
              <p:nvSpPr>
                <p:cNvPr id="51283" name="Rectangle 110">
                  <a:extLst>
                    <a:ext uri="{FF2B5EF4-FFF2-40B4-BE49-F238E27FC236}">
                      <a16:creationId xmlns:a16="http://schemas.microsoft.com/office/drawing/2014/main" id="{F1A4E9BB-EA5F-4A0A-9B83-5DC7465A9D51}"/>
                    </a:ext>
                  </a:extLst>
                </p:cNvPr>
                <p:cNvSpPr>
                  <a:spLocks noChangeArrowheads="1"/>
                </p:cNvSpPr>
                <p:nvPr/>
              </p:nvSpPr>
              <p:spPr bwMode="auto">
                <a:xfrm>
                  <a:off x="976"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84" name="Rectangle 111">
                  <a:extLst>
                    <a:ext uri="{FF2B5EF4-FFF2-40B4-BE49-F238E27FC236}">
                      <a16:creationId xmlns:a16="http://schemas.microsoft.com/office/drawing/2014/main" id="{3ED8B913-C7A0-42C0-B5A1-81B66E0A895F}"/>
                    </a:ext>
                  </a:extLst>
                </p:cNvPr>
                <p:cNvSpPr>
                  <a:spLocks noChangeArrowheads="1"/>
                </p:cNvSpPr>
                <p:nvPr/>
              </p:nvSpPr>
              <p:spPr bwMode="auto">
                <a:xfrm>
                  <a:off x="948"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sp>
          <p:nvSpPr>
            <p:cNvPr id="51266" name="Rectangle 112">
              <a:extLst>
                <a:ext uri="{FF2B5EF4-FFF2-40B4-BE49-F238E27FC236}">
                  <a16:creationId xmlns:a16="http://schemas.microsoft.com/office/drawing/2014/main" id="{D7236675-FCD2-4275-AD89-79083FDA967B}"/>
                </a:ext>
              </a:extLst>
            </p:cNvPr>
            <p:cNvSpPr>
              <a:spLocks noChangeArrowheads="1"/>
            </p:cNvSpPr>
            <p:nvPr/>
          </p:nvSpPr>
          <p:spPr bwMode="auto">
            <a:xfrm>
              <a:off x="-3" y="-3"/>
              <a:ext cx="1270" cy="1618"/>
            </a:xfrm>
            <a:prstGeom prst="rect">
              <a:avLst/>
            </a:prstGeom>
            <a:noFill/>
            <a:ln w="11112"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51206" name="Rectangle 113">
            <a:extLst>
              <a:ext uri="{FF2B5EF4-FFF2-40B4-BE49-F238E27FC236}">
                <a16:creationId xmlns:a16="http://schemas.microsoft.com/office/drawing/2014/main" id="{076A0FAB-1038-4911-8EEB-F15118CA20AA}"/>
              </a:ext>
            </a:extLst>
          </p:cNvPr>
          <p:cNvSpPr>
            <a:spLocks noChangeArrowheads="1"/>
          </p:cNvSpPr>
          <p:nvPr/>
        </p:nvSpPr>
        <p:spPr bwMode="auto">
          <a:xfrm>
            <a:off x="2971800" y="2635250"/>
            <a:ext cx="5848350" cy="1635125"/>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b="1">
                <a:solidFill>
                  <a:srgbClr val="000066"/>
                </a:solidFill>
                <a:latin typeface="Verdana" panose="020B0604030504040204" pitchFamily="34" charset="0"/>
              </a:rPr>
              <a:t>Spécialisation sélective</a:t>
            </a:r>
          </a:p>
          <a:p>
            <a:pPr eaLnBrk="1" hangingPunct="1"/>
            <a:r>
              <a:rPr lang="fr-FR" altLang="en-US" sz="1600">
                <a:latin typeface="Verdana" panose="020B0604030504040204" pitchFamily="34" charset="0"/>
              </a:rPr>
              <a:t>On cible les différents segments par des produits spécifiques</a:t>
            </a:r>
          </a:p>
          <a:p>
            <a:pPr eaLnBrk="1" hangingPunct="1"/>
            <a:r>
              <a:rPr lang="fr-FR" altLang="en-US" sz="1600">
                <a:latin typeface="Verdana" panose="020B0604030504040204" pitchFamily="34" charset="0"/>
              </a:rPr>
              <a:t>Cette stratégie a pour avantage de réduire les risques inhérents à  un produit ou à un marché</a:t>
            </a:r>
          </a:p>
        </p:txBody>
      </p:sp>
      <p:grpSp>
        <p:nvGrpSpPr>
          <p:cNvPr id="51207" name="Group 114">
            <a:extLst>
              <a:ext uri="{FF2B5EF4-FFF2-40B4-BE49-F238E27FC236}">
                <a16:creationId xmlns:a16="http://schemas.microsoft.com/office/drawing/2014/main" id="{1F4D1CB8-6214-4BA7-8609-84685EDF1D84}"/>
              </a:ext>
            </a:extLst>
          </p:cNvPr>
          <p:cNvGrpSpPr>
            <a:grpSpLocks/>
          </p:cNvGrpSpPr>
          <p:nvPr/>
        </p:nvGrpSpPr>
        <p:grpSpPr bwMode="auto">
          <a:xfrm>
            <a:off x="533400" y="4579938"/>
            <a:ext cx="1998663" cy="1512887"/>
            <a:chOff x="-3" y="-3"/>
            <a:chExt cx="1270" cy="1618"/>
          </a:xfrm>
        </p:grpSpPr>
        <p:grpSp>
          <p:nvGrpSpPr>
            <p:cNvPr id="51209" name="Group 115">
              <a:extLst>
                <a:ext uri="{FF2B5EF4-FFF2-40B4-BE49-F238E27FC236}">
                  <a16:creationId xmlns:a16="http://schemas.microsoft.com/office/drawing/2014/main" id="{730B0005-16A3-4F1E-97DF-366D22797E5F}"/>
                </a:ext>
              </a:extLst>
            </p:cNvPr>
            <p:cNvGrpSpPr>
              <a:grpSpLocks/>
            </p:cNvGrpSpPr>
            <p:nvPr/>
          </p:nvGrpSpPr>
          <p:grpSpPr bwMode="auto">
            <a:xfrm>
              <a:off x="0" y="0"/>
              <a:ext cx="1264" cy="1612"/>
              <a:chOff x="0" y="0"/>
              <a:chExt cx="1264" cy="1612"/>
            </a:xfrm>
          </p:grpSpPr>
          <p:grpSp>
            <p:nvGrpSpPr>
              <p:cNvPr id="51211" name="Group 116">
                <a:extLst>
                  <a:ext uri="{FF2B5EF4-FFF2-40B4-BE49-F238E27FC236}">
                    <a16:creationId xmlns:a16="http://schemas.microsoft.com/office/drawing/2014/main" id="{31C06781-4632-49A3-AD2F-D0F0E395F193}"/>
                  </a:ext>
                </a:extLst>
              </p:cNvPr>
              <p:cNvGrpSpPr>
                <a:grpSpLocks/>
              </p:cNvGrpSpPr>
              <p:nvPr/>
            </p:nvGrpSpPr>
            <p:grpSpPr bwMode="auto">
              <a:xfrm>
                <a:off x="0" y="0"/>
                <a:ext cx="316" cy="403"/>
                <a:chOff x="0" y="0"/>
                <a:chExt cx="316" cy="403"/>
              </a:xfrm>
            </p:grpSpPr>
            <p:sp>
              <p:nvSpPr>
                <p:cNvPr id="51263" name="Rectangle 117">
                  <a:extLst>
                    <a:ext uri="{FF2B5EF4-FFF2-40B4-BE49-F238E27FC236}">
                      <a16:creationId xmlns:a16="http://schemas.microsoft.com/office/drawing/2014/main" id="{B0ACE4CF-BF6F-4407-BA65-E46C9D7A689A}"/>
                    </a:ext>
                  </a:extLst>
                </p:cNvPr>
                <p:cNvSpPr>
                  <a:spLocks noChangeArrowheads="1"/>
                </p:cNvSpPr>
                <p:nvPr/>
              </p:nvSpPr>
              <p:spPr bwMode="auto">
                <a:xfrm>
                  <a:off x="28"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64" name="Rectangle 118">
                  <a:extLst>
                    <a:ext uri="{FF2B5EF4-FFF2-40B4-BE49-F238E27FC236}">
                      <a16:creationId xmlns:a16="http://schemas.microsoft.com/office/drawing/2014/main" id="{23E682F6-ED54-4728-A150-14F44560F87F}"/>
                    </a:ext>
                  </a:extLst>
                </p:cNvPr>
                <p:cNvSpPr>
                  <a:spLocks noChangeArrowheads="1"/>
                </p:cNvSpPr>
                <p:nvPr/>
              </p:nvSpPr>
              <p:spPr bwMode="auto">
                <a:xfrm>
                  <a:off x="0"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2" name="Group 119">
                <a:extLst>
                  <a:ext uri="{FF2B5EF4-FFF2-40B4-BE49-F238E27FC236}">
                    <a16:creationId xmlns:a16="http://schemas.microsoft.com/office/drawing/2014/main" id="{D7C6788B-0FD2-412B-A50A-40ABD95FB5E0}"/>
                  </a:ext>
                </a:extLst>
              </p:cNvPr>
              <p:cNvGrpSpPr>
                <a:grpSpLocks/>
              </p:cNvGrpSpPr>
              <p:nvPr/>
            </p:nvGrpSpPr>
            <p:grpSpPr bwMode="auto">
              <a:xfrm>
                <a:off x="316" y="0"/>
                <a:ext cx="316" cy="403"/>
                <a:chOff x="316" y="0"/>
                <a:chExt cx="316" cy="403"/>
              </a:xfrm>
            </p:grpSpPr>
            <p:sp>
              <p:nvSpPr>
                <p:cNvPr id="51261" name="Rectangle 120">
                  <a:extLst>
                    <a:ext uri="{FF2B5EF4-FFF2-40B4-BE49-F238E27FC236}">
                      <a16:creationId xmlns:a16="http://schemas.microsoft.com/office/drawing/2014/main" id="{24038721-BA8C-4F91-86AA-72DF9B10C74B}"/>
                    </a:ext>
                  </a:extLst>
                </p:cNvPr>
                <p:cNvSpPr>
                  <a:spLocks noChangeArrowheads="1"/>
                </p:cNvSpPr>
                <p:nvPr/>
              </p:nvSpPr>
              <p:spPr bwMode="auto">
                <a:xfrm>
                  <a:off x="344"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M1</a:t>
                  </a:r>
                </a:p>
                <a:p>
                  <a:endParaRPr lang="fr-FR" altLang="en-US" sz="2400">
                    <a:latin typeface="Times New Roman" panose="02020603050405020304" pitchFamily="18" charset="0"/>
                  </a:endParaRPr>
                </a:p>
              </p:txBody>
            </p:sp>
            <p:sp>
              <p:nvSpPr>
                <p:cNvPr id="51262" name="Rectangle 121">
                  <a:extLst>
                    <a:ext uri="{FF2B5EF4-FFF2-40B4-BE49-F238E27FC236}">
                      <a16:creationId xmlns:a16="http://schemas.microsoft.com/office/drawing/2014/main" id="{ADA3BF57-E913-44A7-8AB5-CB6AFA7572DB}"/>
                    </a:ext>
                  </a:extLst>
                </p:cNvPr>
                <p:cNvSpPr>
                  <a:spLocks noChangeArrowheads="1"/>
                </p:cNvSpPr>
                <p:nvPr/>
              </p:nvSpPr>
              <p:spPr bwMode="auto">
                <a:xfrm>
                  <a:off x="316"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3" name="Group 122">
                <a:extLst>
                  <a:ext uri="{FF2B5EF4-FFF2-40B4-BE49-F238E27FC236}">
                    <a16:creationId xmlns:a16="http://schemas.microsoft.com/office/drawing/2014/main" id="{FBF90186-8EBE-4D65-B4B1-15CC1CF1C43A}"/>
                  </a:ext>
                </a:extLst>
              </p:cNvPr>
              <p:cNvGrpSpPr>
                <a:grpSpLocks/>
              </p:cNvGrpSpPr>
              <p:nvPr/>
            </p:nvGrpSpPr>
            <p:grpSpPr bwMode="auto">
              <a:xfrm>
                <a:off x="632" y="0"/>
                <a:ext cx="316" cy="403"/>
                <a:chOff x="632" y="0"/>
                <a:chExt cx="316" cy="403"/>
              </a:xfrm>
            </p:grpSpPr>
            <p:sp>
              <p:nvSpPr>
                <p:cNvPr id="51259" name="Rectangle 123">
                  <a:extLst>
                    <a:ext uri="{FF2B5EF4-FFF2-40B4-BE49-F238E27FC236}">
                      <a16:creationId xmlns:a16="http://schemas.microsoft.com/office/drawing/2014/main" id="{6AA49A30-C8CC-44CB-9006-9656119CDCE6}"/>
                    </a:ext>
                  </a:extLst>
                </p:cNvPr>
                <p:cNvSpPr>
                  <a:spLocks noChangeArrowheads="1"/>
                </p:cNvSpPr>
                <p:nvPr/>
              </p:nvSpPr>
              <p:spPr bwMode="auto">
                <a:xfrm>
                  <a:off x="660"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M2</a:t>
                  </a:r>
                </a:p>
                <a:p>
                  <a:endParaRPr lang="fr-FR" altLang="en-US" sz="2400">
                    <a:latin typeface="Times New Roman" panose="02020603050405020304" pitchFamily="18" charset="0"/>
                  </a:endParaRPr>
                </a:p>
              </p:txBody>
            </p:sp>
            <p:sp>
              <p:nvSpPr>
                <p:cNvPr id="51260" name="Rectangle 124">
                  <a:extLst>
                    <a:ext uri="{FF2B5EF4-FFF2-40B4-BE49-F238E27FC236}">
                      <a16:creationId xmlns:a16="http://schemas.microsoft.com/office/drawing/2014/main" id="{D59E5B58-139F-495C-8415-F7664EF53194}"/>
                    </a:ext>
                  </a:extLst>
                </p:cNvPr>
                <p:cNvSpPr>
                  <a:spLocks noChangeArrowheads="1"/>
                </p:cNvSpPr>
                <p:nvPr/>
              </p:nvSpPr>
              <p:spPr bwMode="auto">
                <a:xfrm>
                  <a:off x="632"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4" name="Group 125">
                <a:extLst>
                  <a:ext uri="{FF2B5EF4-FFF2-40B4-BE49-F238E27FC236}">
                    <a16:creationId xmlns:a16="http://schemas.microsoft.com/office/drawing/2014/main" id="{4BC55FBF-E6CE-4F13-9B4E-57A10AC16394}"/>
                  </a:ext>
                </a:extLst>
              </p:cNvPr>
              <p:cNvGrpSpPr>
                <a:grpSpLocks/>
              </p:cNvGrpSpPr>
              <p:nvPr/>
            </p:nvGrpSpPr>
            <p:grpSpPr bwMode="auto">
              <a:xfrm>
                <a:off x="948" y="0"/>
                <a:ext cx="316" cy="403"/>
                <a:chOff x="948" y="0"/>
                <a:chExt cx="316" cy="403"/>
              </a:xfrm>
            </p:grpSpPr>
            <p:sp>
              <p:nvSpPr>
                <p:cNvPr id="51257" name="Rectangle 126">
                  <a:extLst>
                    <a:ext uri="{FF2B5EF4-FFF2-40B4-BE49-F238E27FC236}">
                      <a16:creationId xmlns:a16="http://schemas.microsoft.com/office/drawing/2014/main" id="{39DD783A-D35A-4625-AB25-D633E59CC58A}"/>
                    </a:ext>
                  </a:extLst>
                </p:cNvPr>
                <p:cNvSpPr>
                  <a:spLocks noChangeArrowheads="1"/>
                </p:cNvSpPr>
                <p:nvPr/>
              </p:nvSpPr>
              <p:spPr bwMode="auto">
                <a:xfrm>
                  <a:off x="976"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M3</a:t>
                  </a:r>
                </a:p>
                <a:p>
                  <a:endParaRPr lang="fr-FR" altLang="en-US" sz="2400">
                    <a:latin typeface="Times New Roman" panose="02020603050405020304" pitchFamily="18" charset="0"/>
                  </a:endParaRPr>
                </a:p>
              </p:txBody>
            </p:sp>
            <p:sp>
              <p:nvSpPr>
                <p:cNvPr id="51258" name="Rectangle 127">
                  <a:extLst>
                    <a:ext uri="{FF2B5EF4-FFF2-40B4-BE49-F238E27FC236}">
                      <a16:creationId xmlns:a16="http://schemas.microsoft.com/office/drawing/2014/main" id="{1C4E35D6-1807-447D-865E-AB443A0CEB64}"/>
                    </a:ext>
                  </a:extLst>
                </p:cNvPr>
                <p:cNvSpPr>
                  <a:spLocks noChangeArrowheads="1"/>
                </p:cNvSpPr>
                <p:nvPr/>
              </p:nvSpPr>
              <p:spPr bwMode="auto">
                <a:xfrm>
                  <a:off x="948"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5" name="Group 128">
                <a:extLst>
                  <a:ext uri="{FF2B5EF4-FFF2-40B4-BE49-F238E27FC236}">
                    <a16:creationId xmlns:a16="http://schemas.microsoft.com/office/drawing/2014/main" id="{FD7617B1-AA55-4122-B5CC-719FC8907581}"/>
                  </a:ext>
                </a:extLst>
              </p:cNvPr>
              <p:cNvGrpSpPr>
                <a:grpSpLocks/>
              </p:cNvGrpSpPr>
              <p:nvPr/>
            </p:nvGrpSpPr>
            <p:grpSpPr bwMode="auto">
              <a:xfrm>
                <a:off x="0" y="403"/>
                <a:ext cx="316" cy="403"/>
                <a:chOff x="0" y="403"/>
                <a:chExt cx="316" cy="403"/>
              </a:xfrm>
            </p:grpSpPr>
            <p:sp>
              <p:nvSpPr>
                <p:cNvPr id="51255" name="Rectangle 129">
                  <a:extLst>
                    <a:ext uri="{FF2B5EF4-FFF2-40B4-BE49-F238E27FC236}">
                      <a16:creationId xmlns:a16="http://schemas.microsoft.com/office/drawing/2014/main" id="{1AC1C824-3393-4F0A-BB5F-2FF301DBDDD8}"/>
                    </a:ext>
                  </a:extLst>
                </p:cNvPr>
                <p:cNvSpPr>
                  <a:spLocks noChangeArrowheads="1"/>
                </p:cNvSpPr>
                <p:nvPr/>
              </p:nvSpPr>
              <p:spPr bwMode="auto">
                <a:xfrm>
                  <a:off x="28"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P1</a:t>
                  </a:r>
                </a:p>
                <a:p>
                  <a:endParaRPr lang="fr-FR" altLang="en-US" sz="2400">
                    <a:latin typeface="Times New Roman" panose="02020603050405020304" pitchFamily="18" charset="0"/>
                  </a:endParaRPr>
                </a:p>
              </p:txBody>
            </p:sp>
            <p:sp>
              <p:nvSpPr>
                <p:cNvPr id="51256" name="Rectangle 130">
                  <a:extLst>
                    <a:ext uri="{FF2B5EF4-FFF2-40B4-BE49-F238E27FC236}">
                      <a16:creationId xmlns:a16="http://schemas.microsoft.com/office/drawing/2014/main" id="{3E530401-304A-4730-9323-325E7A1108B5}"/>
                    </a:ext>
                  </a:extLst>
                </p:cNvPr>
                <p:cNvSpPr>
                  <a:spLocks noChangeArrowheads="1"/>
                </p:cNvSpPr>
                <p:nvPr/>
              </p:nvSpPr>
              <p:spPr bwMode="auto">
                <a:xfrm>
                  <a:off x="0"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6" name="Group 131">
                <a:extLst>
                  <a:ext uri="{FF2B5EF4-FFF2-40B4-BE49-F238E27FC236}">
                    <a16:creationId xmlns:a16="http://schemas.microsoft.com/office/drawing/2014/main" id="{E3D3DD7E-9769-4F46-B04B-23CC625B3EA0}"/>
                  </a:ext>
                </a:extLst>
              </p:cNvPr>
              <p:cNvGrpSpPr>
                <a:grpSpLocks/>
              </p:cNvGrpSpPr>
              <p:nvPr/>
            </p:nvGrpSpPr>
            <p:grpSpPr bwMode="auto">
              <a:xfrm>
                <a:off x="316" y="403"/>
                <a:ext cx="316" cy="403"/>
                <a:chOff x="316" y="403"/>
                <a:chExt cx="316" cy="403"/>
              </a:xfrm>
            </p:grpSpPr>
            <p:sp>
              <p:nvSpPr>
                <p:cNvPr id="51251" name="Rectangle 132">
                  <a:extLst>
                    <a:ext uri="{FF2B5EF4-FFF2-40B4-BE49-F238E27FC236}">
                      <a16:creationId xmlns:a16="http://schemas.microsoft.com/office/drawing/2014/main" id="{12AD0AFC-4853-4BDD-AA93-AE9B40A66F86}"/>
                    </a:ext>
                  </a:extLst>
                </p:cNvPr>
                <p:cNvSpPr>
                  <a:spLocks noChangeArrowheads="1"/>
                </p:cNvSpPr>
                <p:nvPr/>
              </p:nvSpPr>
              <p:spPr bwMode="auto">
                <a:xfrm>
                  <a:off x="316" y="403"/>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252" name="Group 133">
                  <a:extLst>
                    <a:ext uri="{FF2B5EF4-FFF2-40B4-BE49-F238E27FC236}">
                      <a16:creationId xmlns:a16="http://schemas.microsoft.com/office/drawing/2014/main" id="{E89B492F-72F9-4CC4-88EC-AA4670A311CA}"/>
                    </a:ext>
                  </a:extLst>
                </p:cNvPr>
                <p:cNvGrpSpPr>
                  <a:grpSpLocks/>
                </p:cNvGrpSpPr>
                <p:nvPr/>
              </p:nvGrpSpPr>
              <p:grpSpPr bwMode="auto">
                <a:xfrm>
                  <a:off x="316" y="403"/>
                  <a:ext cx="316" cy="403"/>
                  <a:chOff x="316" y="403"/>
                  <a:chExt cx="316" cy="403"/>
                </a:xfrm>
              </p:grpSpPr>
              <p:sp>
                <p:nvSpPr>
                  <p:cNvPr id="51253" name="Rectangle 134">
                    <a:extLst>
                      <a:ext uri="{FF2B5EF4-FFF2-40B4-BE49-F238E27FC236}">
                        <a16:creationId xmlns:a16="http://schemas.microsoft.com/office/drawing/2014/main" id="{9A205741-7D9D-4802-A82F-6704256D5103}"/>
                      </a:ext>
                    </a:extLst>
                  </p:cNvPr>
                  <p:cNvSpPr>
                    <a:spLocks noChangeArrowheads="1"/>
                  </p:cNvSpPr>
                  <p:nvPr/>
                </p:nvSpPr>
                <p:spPr bwMode="auto">
                  <a:xfrm>
                    <a:off x="344" y="403"/>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54" name="Rectangle 135">
                    <a:extLst>
                      <a:ext uri="{FF2B5EF4-FFF2-40B4-BE49-F238E27FC236}">
                        <a16:creationId xmlns:a16="http://schemas.microsoft.com/office/drawing/2014/main" id="{8EFBB533-D95C-46F2-8302-5B94DB677F4F}"/>
                      </a:ext>
                    </a:extLst>
                  </p:cNvPr>
                  <p:cNvSpPr>
                    <a:spLocks noChangeArrowheads="1"/>
                  </p:cNvSpPr>
                  <p:nvPr/>
                </p:nvSpPr>
                <p:spPr bwMode="auto">
                  <a:xfrm>
                    <a:off x="316"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17" name="Group 136">
                <a:extLst>
                  <a:ext uri="{FF2B5EF4-FFF2-40B4-BE49-F238E27FC236}">
                    <a16:creationId xmlns:a16="http://schemas.microsoft.com/office/drawing/2014/main" id="{9ADDDD23-D2AD-42AF-A32A-872ABFD5780B}"/>
                  </a:ext>
                </a:extLst>
              </p:cNvPr>
              <p:cNvGrpSpPr>
                <a:grpSpLocks/>
              </p:cNvGrpSpPr>
              <p:nvPr/>
            </p:nvGrpSpPr>
            <p:grpSpPr bwMode="auto">
              <a:xfrm>
                <a:off x="632" y="403"/>
                <a:ext cx="316" cy="403"/>
                <a:chOff x="632" y="403"/>
                <a:chExt cx="316" cy="403"/>
              </a:xfrm>
            </p:grpSpPr>
            <p:sp>
              <p:nvSpPr>
                <p:cNvPr id="51249" name="Rectangle 137">
                  <a:extLst>
                    <a:ext uri="{FF2B5EF4-FFF2-40B4-BE49-F238E27FC236}">
                      <a16:creationId xmlns:a16="http://schemas.microsoft.com/office/drawing/2014/main" id="{DF21E7E8-5F0C-4ED7-8D53-E77AD6EDC92E}"/>
                    </a:ext>
                  </a:extLst>
                </p:cNvPr>
                <p:cNvSpPr>
                  <a:spLocks noChangeArrowheads="1"/>
                </p:cNvSpPr>
                <p:nvPr/>
              </p:nvSpPr>
              <p:spPr bwMode="auto">
                <a:xfrm>
                  <a:off x="660"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50" name="Rectangle 138">
                  <a:extLst>
                    <a:ext uri="{FF2B5EF4-FFF2-40B4-BE49-F238E27FC236}">
                      <a16:creationId xmlns:a16="http://schemas.microsoft.com/office/drawing/2014/main" id="{99FF703D-85C5-4A95-AA29-38D13A3EC2D8}"/>
                    </a:ext>
                  </a:extLst>
                </p:cNvPr>
                <p:cNvSpPr>
                  <a:spLocks noChangeArrowheads="1"/>
                </p:cNvSpPr>
                <p:nvPr/>
              </p:nvSpPr>
              <p:spPr bwMode="auto">
                <a:xfrm>
                  <a:off x="632"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8" name="Group 139">
                <a:extLst>
                  <a:ext uri="{FF2B5EF4-FFF2-40B4-BE49-F238E27FC236}">
                    <a16:creationId xmlns:a16="http://schemas.microsoft.com/office/drawing/2014/main" id="{EE0F9CF5-6961-4012-AC2E-0D89BE5AAB4C}"/>
                  </a:ext>
                </a:extLst>
              </p:cNvPr>
              <p:cNvGrpSpPr>
                <a:grpSpLocks/>
              </p:cNvGrpSpPr>
              <p:nvPr/>
            </p:nvGrpSpPr>
            <p:grpSpPr bwMode="auto">
              <a:xfrm>
                <a:off x="948" y="403"/>
                <a:ext cx="316" cy="403"/>
                <a:chOff x="948" y="403"/>
                <a:chExt cx="316" cy="403"/>
              </a:xfrm>
            </p:grpSpPr>
            <p:sp>
              <p:nvSpPr>
                <p:cNvPr id="51247" name="Rectangle 140">
                  <a:extLst>
                    <a:ext uri="{FF2B5EF4-FFF2-40B4-BE49-F238E27FC236}">
                      <a16:creationId xmlns:a16="http://schemas.microsoft.com/office/drawing/2014/main" id="{A804278A-A747-4E2F-9189-C2F1FE4FAB0C}"/>
                    </a:ext>
                  </a:extLst>
                </p:cNvPr>
                <p:cNvSpPr>
                  <a:spLocks noChangeArrowheads="1"/>
                </p:cNvSpPr>
                <p:nvPr/>
              </p:nvSpPr>
              <p:spPr bwMode="auto">
                <a:xfrm>
                  <a:off x="976"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48" name="Rectangle 141">
                  <a:extLst>
                    <a:ext uri="{FF2B5EF4-FFF2-40B4-BE49-F238E27FC236}">
                      <a16:creationId xmlns:a16="http://schemas.microsoft.com/office/drawing/2014/main" id="{C9151557-CBBB-4BF0-A5A1-B5C3A57C9676}"/>
                    </a:ext>
                  </a:extLst>
                </p:cNvPr>
                <p:cNvSpPr>
                  <a:spLocks noChangeArrowheads="1"/>
                </p:cNvSpPr>
                <p:nvPr/>
              </p:nvSpPr>
              <p:spPr bwMode="auto">
                <a:xfrm>
                  <a:off x="948"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19" name="Group 142">
                <a:extLst>
                  <a:ext uri="{FF2B5EF4-FFF2-40B4-BE49-F238E27FC236}">
                    <a16:creationId xmlns:a16="http://schemas.microsoft.com/office/drawing/2014/main" id="{9BADD539-C6B4-4F7A-8E0D-81C4D020D047}"/>
                  </a:ext>
                </a:extLst>
              </p:cNvPr>
              <p:cNvGrpSpPr>
                <a:grpSpLocks/>
              </p:cNvGrpSpPr>
              <p:nvPr/>
            </p:nvGrpSpPr>
            <p:grpSpPr bwMode="auto">
              <a:xfrm>
                <a:off x="0" y="806"/>
                <a:ext cx="316" cy="403"/>
                <a:chOff x="0" y="806"/>
                <a:chExt cx="316" cy="403"/>
              </a:xfrm>
            </p:grpSpPr>
            <p:sp>
              <p:nvSpPr>
                <p:cNvPr id="51245" name="Rectangle 143">
                  <a:extLst>
                    <a:ext uri="{FF2B5EF4-FFF2-40B4-BE49-F238E27FC236}">
                      <a16:creationId xmlns:a16="http://schemas.microsoft.com/office/drawing/2014/main" id="{D31777DB-B119-40B8-9386-7274447DEE76}"/>
                    </a:ext>
                  </a:extLst>
                </p:cNvPr>
                <p:cNvSpPr>
                  <a:spLocks noChangeArrowheads="1"/>
                </p:cNvSpPr>
                <p:nvPr/>
              </p:nvSpPr>
              <p:spPr bwMode="auto">
                <a:xfrm>
                  <a:off x="28"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P2</a:t>
                  </a:r>
                </a:p>
                <a:p>
                  <a:endParaRPr lang="fr-FR" altLang="en-US" sz="2400">
                    <a:latin typeface="Times New Roman" panose="02020603050405020304" pitchFamily="18" charset="0"/>
                  </a:endParaRPr>
                </a:p>
              </p:txBody>
            </p:sp>
            <p:sp>
              <p:nvSpPr>
                <p:cNvPr id="51246" name="Rectangle 144">
                  <a:extLst>
                    <a:ext uri="{FF2B5EF4-FFF2-40B4-BE49-F238E27FC236}">
                      <a16:creationId xmlns:a16="http://schemas.microsoft.com/office/drawing/2014/main" id="{2F8A77C8-D564-441E-AECD-DA57879F3551}"/>
                    </a:ext>
                  </a:extLst>
                </p:cNvPr>
                <p:cNvSpPr>
                  <a:spLocks noChangeArrowheads="1"/>
                </p:cNvSpPr>
                <p:nvPr/>
              </p:nvSpPr>
              <p:spPr bwMode="auto">
                <a:xfrm>
                  <a:off x="0"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20" name="Group 145">
                <a:extLst>
                  <a:ext uri="{FF2B5EF4-FFF2-40B4-BE49-F238E27FC236}">
                    <a16:creationId xmlns:a16="http://schemas.microsoft.com/office/drawing/2014/main" id="{AD4906C0-2CD9-40D3-B6EC-7454870977EE}"/>
                  </a:ext>
                </a:extLst>
              </p:cNvPr>
              <p:cNvGrpSpPr>
                <a:grpSpLocks/>
              </p:cNvGrpSpPr>
              <p:nvPr/>
            </p:nvGrpSpPr>
            <p:grpSpPr bwMode="auto">
              <a:xfrm>
                <a:off x="316" y="806"/>
                <a:ext cx="316" cy="403"/>
                <a:chOff x="316" y="806"/>
                <a:chExt cx="316" cy="403"/>
              </a:xfrm>
            </p:grpSpPr>
            <p:sp>
              <p:nvSpPr>
                <p:cNvPr id="51241" name="Rectangle 146">
                  <a:extLst>
                    <a:ext uri="{FF2B5EF4-FFF2-40B4-BE49-F238E27FC236}">
                      <a16:creationId xmlns:a16="http://schemas.microsoft.com/office/drawing/2014/main" id="{5BF41ED0-9981-486F-ADA5-20611F47A4E4}"/>
                    </a:ext>
                  </a:extLst>
                </p:cNvPr>
                <p:cNvSpPr>
                  <a:spLocks noChangeArrowheads="1"/>
                </p:cNvSpPr>
                <p:nvPr/>
              </p:nvSpPr>
              <p:spPr bwMode="auto">
                <a:xfrm>
                  <a:off x="316"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242" name="Group 147">
                  <a:extLst>
                    <a:ext uri="{FF2B5EF4-FFF2-40B4-BE49-F238E27FC236}">
                      <a16:creationId xmlns:a16="http://schemas.microsoft.com/office/drawing/2014/main" id="{06AE1080-23AE-4091-846A-6CCC09C84B40}"/>
                    </a:ext>
                  </a:extLst>
                </p:cNvPr>
                <p:cNvGrpSpPr>
                  <a:grpSpLocks/>
                </p:cNvGrpSpPr>
                <p:nvPr/>
              </p:nvGrpSpPr>
              <p:grpSpPr bwMode="auto">
                <a:xfrm>
                  <a:off x="316" y="806"/>
                  <a:ext cx="316" cy="403"/>
                  <a:chOff x="316" y="806"/>
                  <a:chExt cx="316" cy="403"/>
                </a:xfrm>
              </p:grpSpPr>
              <p:sp>
                <p:nvSpPr>
                  <p:cNvPr id="51243" name="Rectangle 148">
                    <a:extLst>
                      <a:ext uri="{FF2B5EF4-FFF2-40B4-BE49-F238E27FC236}">
                        <a16:creationId xmlns:a16="http://schemas.microsoft.com/office/drawing/2014/main" id="{BE05BB0F-2DB8-41DA-A08C-F2846F6D19D7}"/>
                      </a:ext>
                    </a:extLst>
                  </p:cNvPr>
                  <p:cNvSpPr>
                    <a:spLocks noChangeArrowheads="1"/>
                  </p:cNvSpPr>
                  <p:nvPr/>
                </p:nvSpPr>
                <p:spPr bwMode="auto">
                  <a:xfrm>
                    <a:off x="344"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44" name="Rectangle 149">
                    <a:extLst>
                      <a:ext uri="{FF2B5EF4-FFF2-40B4-BE49-F238E27FC236}">
                        <a16:creationId xmlns:a16="http://schemas.microsoft.com/office/drawing/2014/main" id="{CDA8968E-71C0-4A8E-9EBF-8338E9FA4B7F}"/>
                      </a:ext>
                    </a:extLst>
                  </p:cNvPr>
                  <p:cNvSpPr>
                    <a:spLocks noChangeArrowheads="1"/>
                  </p:cNvSpPr>
                  <p:nvPr/>
                </p:nvSpPr>
                <p:spPr bwMode="auto">
                  <a:xfrm>
                    <a:off x="316"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21" name="Group 150">
                <a:extLst>
                  <a:ext uri="{FF2B5EF4-FFF2-40B4-BE49-F238E27FC236}">
                    <a16:creationId xmlns:a16="http://schemas.microsoft.com/office/drawing/2014/main" id="{2304F294-BCEB-4FE4-A809-33ACEC90DB95}"/>
                  </a:ext>
                </a:extLst>
              </p:cNvPr>
              <p:cNvGrpSpPr>
                <a:grpSpLocks/>
              </p:cNvGrpSpPr>
              <p:nvPr/>
            </p:nvGrpSpPr>
            <p:grpSpPr bwMode="auto">
              <a:xfrm>
                <a:off x="632" y="806"/>
                <a:ext cx="316" cy="403"/>
                <a:chOff x="632" y="806"/>
                <a:chExt cx="316" cy="403"/>
              </a:xfrm>
            </p:grpSpPr>
            <p:sp>
              <p:nvSpPr>
                <p:cNvPr id="51239" name="Rectangle 151">
                  <a:extLst>
                    <a:ext uri="{FF2B5EF4-FFF2-40B4-BE49-F238E27FC236}">
                      <a16:creationId xmlns:a16="http://schemas.microsoft.com/office/drawing/2014/main" id="{F19F9296-D230-4A68-B207-F327F4B1FCC3}"/>
                    </a:ext>
                  </a:extLst>
                </p:cNvPr>
                <p:cNvSpPr>
                  <a:spLocks noChangeArrowheads="1"/>
                </p:cNvSpPr>
                <p:nvPr/>
              </p:nvSpPr>
              <p:spPr bwMode="auto">
                <a:xfrm>
                  <a:off x="660"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40" name="Rectangle 152">
                  <a:extLst>
                    <a:ext uri="{FF2B5EF4-FFF2-40B4-BE49-F238E27FC236}">
                      <a16:creationId xmlns:a16="http://schemas.microsoft.com/office/drawing/2014/main" id="{AB46656F-FC6A-45F1-BE69-B75B57A0ECF7}"/>
                    </a:ext>
                  </a:extLst>
                </p:cNvPr>
                <p:cNvSpPr>
                  <a:spLocks noChangeArrowheads="1"/>
                </p:cNvSpPr>
                <p:nvPr/>
              </p:nvSpPr>
              <p:spPr bwMode="auto">
                <a:xfrm>
                  <a:off x="632"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22" name="Group 153">
                <a:extLst>
                  <a:ext uri="{FF2B5EF4-FFF2-40B4-BE49-F238E27FC236}">
                    <a16:creationId xmlns:a16="http://schemas.microsoft.com/office/drawing/2014/main" id="{21BAA7AD-6DE0-4204-A8B7-43646501D9A0}"/>
                  </a:ext>
                </a:extLst>
              </p:cNvPr>
              <p:cNvGrpSpPr>
                <a:grpSpLocks/>
              </p:cNvGrpSpPr>
              <p:nvPr/>
            </p:nvGrpSpPr>
            <p:grpSpPr bwMode="auto">
              <a:xfrm>
                <a:off x="948" y="806"/>
                <a:ext cx="316" cy="403"/>
                <a:chOff x="948" y="806"/>
                <a:chExt cx="316" cy="403"/>
              </a:xfrm>
            </p:grpSpPr>
            <p:sp>
              <p:nvSpPr>
                <p:cNvPr id="51237" name="Rectangle 154">
                  <a:extLst>
                    <a:ext uri="{FF2B5EF4-FFF2-40B4-BE49-F238E27FC236}">
                      <a16:creationId xmlns:a16="http://schemas.microsoft.com/office/drawing/2014/main" id="{099845B6-0CCA-45E1-9C67-E561DE85DA72}"/>
                    </a:ext>
                  </a:extLst>
                </p:cNvPr>
                <p:cNvSpPr>
                  <a:spLocks noChangeArrowheads="1"/>
                </p:cNvSpPr>
                <p:nvPr/>
              </p:nvSpPr>
              <p:spPr bwMode="auto">
                <a:xfrm>
                  <a:off x="976"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38" name="Rectangle 155">
                  <a:extLst>
                    <a:ext uri="{FF2B5EF4-FFF2-40B4-BE49-F238E27FC236}">
                      <a16:creationId xmlns:a16="http://schemas.microsoft.com/office/drawing/2014/main" id="{5465FE89-544C-4071-A128-4A9BC67EFE04}"/>
                    </a:ext>
                  </a:extLst>
                </p:cNvPr>
                <p:cNvSpPr>
                  <a:spLocks noChangeArrowheads="1"/>
                </p:cNvSpPr>
                <p:nvPr/>
              </p:nvSpPr>
              <p:spPr bwMode="auto">
                <a:xfrm>
                  <a:off x="948"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23" name="Group 156">
                <a:extLst>
                  <a:ext uri="{FF2B5EF4-FFF2-40B4-BE49-F238E27FC236}">
                    <a16:creationId xmlns:a16="http://schemas.microsoft.com/office/drawing/2014/main" id="{710C92A7-12B2-4BC0-9A85-2FB1DBB7DE4C}"/>
                  </a:ext>
                </a:extLst>
              </p:cNvPr>
              <p:cNvGrpSpPr>
                <a:grpSpLocks/>
              </p:cNvGrpSpPr>
              <p:nvPr/>
            </p:nvGrpSpPr>
            <p:grpSpPr bwMode="auto">
              <a:xfrm>
                <a:off x="0" y="1209"/>
                <a:ext cx="316" cy="403"/>
                <a:chOff x="0" y="1209"/>
                <a:chExt cx="316" cy="403"/>
              </a:xfrm>
            </p:grpSpPr>
            <p:sp>
              <p:nvSpPr>
                <p:cNvPr id="51235" name="Rectangle 157">
                  <a:extLst>
                    <a:ext uri="{FF2B5EF4-FFF2-40B4-BE49-F238E27FC236}">
                      <a16:creationId xmlns:a16="http://schemas.microsoft.com/office/drawing/2014/main" id="{11ECD98C-88AA-4095-94A0-E4C85BC4B379}"/>
                    </a:ext>
                  </a:extLst>
                </p:cNvPr>
                <p:cNvSpPr>
                  <a:spLocks noChangeArrowheads="1"/>
                </p:cNvSpPr>
                <p:nvPr/>
              </p:nvSpPr>
              <p:spPr bwMode="auto">
                <a:xfrm>
                  <a:off x="28"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P3</a:t>
                  </a:r>
                </a:p>
                <a:p>
                  <a:endParaRPr lang="fr-FR" altLang="en-US" sz="2400">
                    <a:latin typeface="Times New Roman" panose="02020603050405020304" pitchFamily="18" charset="0"/>
                  </a:endParaRPr>
                </a:p>
              </p:txBody>
            </p:sp>
            <p:sp>
              <p:nvSpPr>
                <p:cNvPr id="51236" name="Rectangle 158">
                  <a:extLst>
                    <a:ext uri="{FF2B5EF4-FFF2-40B4-BE49-F238E27FC236}">
                      <a16:creationId xmlns:a16="http://schemas.microsoft.com/office/drawing/2014/main" id="{89BCD03F-456C-42BD-823B-F29151299638}"/>
                    </a:ext>
                  </a:extLst>
                </p:cNvPr>
                <p:cNvSpPr>
                  <a:spLocks noChangeArrowheads="1"/>
                </p:cNvSpPr>
                <p:nvPr/>
              </p:nvSpPr>
              <p:spPr bwMode="auto">
                <a:xfrm>
                  <a:off x="0"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24" name="Group 159">
                <a:extLst>
                  <a:ext uri="{FF2B5EF4-FFF2-40B4-BE49-F238E27FC236}">
                    <a16:creationId xmlns:a16="http://schemas.microsoft.com/office/drawing/2014/main" id="{9D435074-BD53-448F-9918-2A622E875399}"/>
                  </a:ext>
                </a:extLst>
              </p:cNvPr>
              <p:cNvGrpSpPr>
                <a:grpSpLocks/>
              </p:cNvGrpSpPr>
              <p:nvPr/>
            </p:nvGrpSpPr>
            <p:grpSpPr bwMode="auto">
              <a:xfrm>
                <a:off x="316" y="1209"/>
                <a:ext cx="316" cy="403"/>
                <a:chOff x="316" y="1209"/>
                <a:chExt cx="316" cy="403"/>
              </a:xfrm>
            </p:grpSpPr>
            <p:sp>
              <p:nvSpPr>
                <p:cNvPr id="51231" name="Rectangle 160">
                  <a:extLst>
                    <a:ext uri="{FF2B5EF4-FFF2-40B4-BE49-F238E27FC236}">
                      <a16:creationId xmlns:a16="http://schemas.microsoft.com/office/drawing/2014/main" id="{1009504F-28AE-49A6-A1B2-0D803116176C}"/>
                    </a:ext>
                  </a:extLst>
                </p:cNvPr>
                <p:cNvSpPr>
                  <a:spLocks noChangeArrowheads="1"/>
                </p:cNvSpPr>
                <p:nvPr/>
              </p:nvSpPr>
              <p:spPr bwMode="auto">
                <a:xfrm>
                  <a:off x="316" y="1209"/>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1232" name="Group 161">
                  <a:extLst>
                    <a:ext uri="{FF2B5EF4-FFF2-40B4-BE49-F238E27FC236}">
                      <a16:creationId xmlns:a16="http://schemas.microsoft.com/office/drawing/2014/main" id="{1C693FE5-EBC0-48D7-B54A-227EC473BC6E}"/>
                    </a:ext>
                  </a:extLst>
                </p:cNvPr>
                <p:cNvGrpSpPr>
                  <a:grpSpLocks/>
                </p:cNvGrpSpPr>
                <p:nvPr/>
              </p:nvGrpSpPr>
              <p:grpSpPr bwMode="auto">
                <a:xfrm>
                  <a:off x="316" y="1209"/>
                  <a:ext cx="316" cy="403"/>
                  <a:chOff x="316" y="1209"/>
                  <a:chExt cx="316" cy="403"/>
                </a:xfrm>
              </p:grpSpPr>
              <p:sp>
                <p:nvSpPr>
                  <p:cNvPr id="51233" name="Rectangle 162">
                    <a:extLst>
                      <a:ext uri="{FF2B5EF4-FFF2-40B4-BE49-F238E27FC236}">
                        <a16:creationId xmlns:a16="http://schemas.microsoft.com/office/drawing/2014/main" id="{1991E7E2-B6DA-4475-8316-CF53D42A964A}"/>
                      </a:ext>
                    </a:extLst>
                  </p:cNvPr>
                  <p:cNvSpPr>
                    <a:spLocks noChangeArrowheads="1"/>
                  </p:cNvSpPr>
                  <p:nvPr/>
                </p:nvSpPr>
                <p:spPr bwMode="auto">
                  <a:xfrm>
                    <a:off x="344" y="1209"/>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34" name="Rectangle 163">
                    <a:extLst>
                      <a:ext uri="{FF2B5EF4-FFF2-40B4-BE49-F238E27FC236}">
                        <a16:creationId xmlns:a16="http://schemas.microsoft.com/office/drawing/2014/main" id="{70BE2470-3487-4128-B426-6102E2F91F03}"/>
                      </a:ext>
                    </a:extLst>
                  </p:cNvPr>
                  <p:cNvSpPr>
                    <a:spLocks noChangeArrowheads="1"/>
                  </p:cNvSpPr>
                  <p:nvPr/>
                </p:nvSpPr>
                <p:spPr bwMode="auto">
                  <a:xfrm>
                    <a:off x="316"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1225" name="Group 164">
                <a:extLst>
                  <a:ext uri="{FF2B5EF4-FFF2-40B4-BE49-F238E27FC236}">
                    <a16:creationId xmlns:a16="http://schemas.microsoft.com/office/drawing/2014/main" id="{3B5C4C68-E78A-40D9-8839-AA2BEBF3CEC1}"/>
                  </a:ext>
                </a:extLst>
              </p:cNvPr>
              <p:cNvGrpSpPr>
                <a:grpSpLocks/>
              </p:cNvGrpSpPr>
              <p:nvPr/>
            </p:nvGrpSpPr>
            <p:grpSpPr bwMode="auto">
              <a:xfrm>
                <a:off x="632" y="1209"/>
                <a:ext cx="316" cy="403"/>
                <a:chOff x="632" y="1209"/>
                <a:chExt cx="316" cy="403"/>
              </a:xfrm>
            </p:grpSpPr>
            <p:sp>
              <p:nvSpPr>
                <p:cNvPr id="51229" name="Rectangle 165">
                  <a:extLst>
                    <a:ext uri="{FF2B5EF4-FFF2-40B4-BE49-F238E27FC236}">
                      <a16:creationId xmlns:a16="http://schemas.microsoft.com/office/drawing/2014/main" id="{DD000077-7157-4026-8BFD-F4191A89AD6D}"/>
                    </a:ext>
                  </a:extLst>
                </p:cNvPr>
                <p:cNvSpPr>
                  <a:spLocks noChangeArrowheads="1"/>
                </p:cNvSpPr>
                <p:nvPr/>
              </p:nvSpPr>
              <p:spPr bwMode="auto">
                <a:xfrm>
                  <a:off x="660"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30" name="Rectangle 166">
                  <a:extLst>
                    <a:ext uri="{FF2B5EF4-FFF2-40B4-BE49-F238E27FC236}">
                      <a16:creationId xmlns:a16="http://schemas.microsoft.com/office/drawing/2014/main" id="{77FF8C44-A82E-43F3-8E3D-4EC304C31EBD}"/>
                    </a:ext>
                  </a:extLst>
                </p:cNvPr>
                <p:cNvSpPr>
                  <a:spLocks noChangeArrowheads="1"/>
                </p:cNvSpPr>
                <p:nvPr/>
              </p:nvSpPr>
              <p:spPr bwMode="auto">
                <a:xfrm>
                  <a:off x="632"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1226" name="Group 167">
                <a:extLst>
                  <a:ext uri="{FF2B5EF4-FFF2-40B4-BE49-F238E27FC236}">
                    <a16:creationId xmlns:a16="http://schemas.microsoft.com/office/drawing/2014/main" id="{3C4F5F30-5F62-4672-9649-7102EF4C6806}"/>
                  </a:ext>
                </a:extLst>
              </p:cNvPr>
              <p:cNvGrpSpPr>
                <a:grpSpLocks/>
              </p:cNvGrpSpPr>
              <p:nvPr/>
            </p:nvGrpSpPr>
            <p:grpSpPr bwMode="auto">
              <a:xfrm>
                <a:off x="948" y="1209"/>
                <a:ext cx="316" cy="403"/>
                <a:chOff x="948" y="1209"/>
                <a:chExt cx="316" cy="403"/>
              </a:xfrm>
            </p:grpSpPr>
            <p:sp>
              <p:nvSpPr>
                <p:cNvPr id="51227" name="Rectangle 168">
                  <a:extLst>
                    <a:ext uri="{FF2B5EF4-FFF2-40B4-BE49-F238E27FC236}">
                      <a16:creationId xmlns:a16="http://schemas.microsoft.com/office/drawing/2014/main" id="{A3CA6CF4-1A15-48EC-A3E9-7C0AB2F55174}"/>
                    </a:ext>
                  </a:extLst>
                </p:cNvPr>
                <p:cNvSpPr>
                  <a:spLocks noChangeArrowheads="1"/>
                </p:cNvSpPr>
                <p:nvPr/>
              </p:nvSpPr>
              <p:spPr bwMode="auto">
                <a:xfrm>
                  <a:off x="976"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1228" name="Rectangle 169">
                  <a:extLst>
                    <a:ext uri="{FF2B5EF4-FFF2-40B4-BE49-F238E27FC236}">
                      <a16:creationId xmlns:a16="http://schemas.microsoft.com/office/drawing/2014/main" id="{DBC35528-60AB-4FD8-9206-7C392CCB90D7}"/>
                    </a:ext>
                  </a:extLst>
                </p:cNvPr>
                <p:cNvSpPr>
                  <a:spLocks noChangeArrowheads="1"/>
                </p:cNvSpPr>
                <p:nvPr/>
              </p:nvSpPr>
              <p:spPr bwMode="auto">
                <a:xfrm>
                  <a:off x="948"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sp>
          <p:nvSpPr>
            <p:cNvPr id="51210" name="Rectangle 170">
              <a:extLst>
                <a:ext uri="{FF2B5EF4-FFF2-40B4-BE49-F238E27FC236}">
                  <a16:creationId xmlns:a16="http://schemas.microsoft.com/office/drawing/2014/main" id="{5EE329F5-070C-474C-B7E4-EDB6F5C6BFC5}"/>
                </a:ext>
              </a:extLst>
            </p:cNvPr>
            <p:cNvSpPr>
              <a:spLocks noChangeArrowheads="1"/>
            </p:cNvSpPr>
            <p:nvPr/>
          </p:nvSpPr>
          <p:spPr bwMode="auto">
            <a:xfrm>
              <a:off x="-3" y="-3"/>
              <a:ext cx="1270" cy="1618"/>
            </a:xfrm>
            <a:prstGeom prst="rect">
              <a:avLst/>
            </a:prstGeom>
            <a:noFill/>
            <a:ln w="11112"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51208" name="Rectangle 171">
            <a:extLst>
              <a:ext uri="{FF2B5EF4-FFF2-40B4-BE49-F238E27FC236}">
                <a16:creationId xmlns:a16="http://schemas.microsoft.com/office/drawing/2014/main" id="{B9F6E211-C183-440C-A026-31CAEEC0357F}"/>
              </a:ext>
            </a:extLst>
          </p:cNvPr>
          <p:cNvSpPr>
            <a:spLocks noChangeArrowheads="1"/>
          </p:cNvSpPr>
          <p:nvPr/>
        </p:nvSpPr>
        <p:spPr bwMode="auto">
          <a:xfrm>
            <a:off x="2971800" y="4579938"/>
            <a:ext cx="5921375" cy="1447800"/>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b="1">
                <a:solidFill>
                  <a:srgbClr val="000066"/>
                </a:solidFill>
                <a:latin typeface="Verdana" panose="020B0604030504040204" pitchFamily="34" charset="0"/>
              </a:rPr>
              <a:t>Spécialisation par marché</a:t>
            </a:r>
          </a:p>
          <a:p>
            <a:pPr eaLnBrk="1" hangingPunct="1"/>
            <a:r>
              <a:rPr lang="fr-FR" altLang="en-US" sz="1600">
                <a:latin typeface="Verdana" panose="020B0604030504040204" pitchFamily="34" charset="0"/>
              </a:rPr>
              <a:t>Plusieurs produits pour le même marché</a:t>
            </a:r>
          </a:p>
          <a:p>
            <a:pPr eaLnBrk="1" hangingPunct="1"/>
            <a:r>
              <a:rPr lang="fr-FR" altLang="en-US" sz="1600">
                <a:latin typeface="Verdana" panose="020B0604030504040204" pitchFamily="34" charset="0"/>
              </a:rPr>
              <a:t>Notion de gamme de produits</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u numéro de diapositive 4">
            <a:extLst>
              <a:ext uri="{FF2B5EF4-FFF2-40B4-BE49-F238E27FC236}">
                <a16:creationId xmlns:a16="http://schemas.microsoft.com/office/drawing/2014/main" id="{AA0AF1C4-EB7F-48B0-8A36-2546C7C75EF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DF85B29-2229-4867-AC37-E380D072ABFD}" type="slidenum">
              <a:rPr lang="fr-FR" altLang="en-US">
                <a:latin typeface="Arial Black" panose="020B0A04020102020204" pitchFamily="34" charset="0"/>
              </a:rPr>
              <a:pPr eaLnBrk="1" hangingPunct="1"/>
              <a:t>39</a:t>
            </a:fld>
            <a:endParaRPr lang="fr-FR" altLang="en-US">
              <a:latin typeface="Arial Black" panose="020B0A04020102020204" pitchFamily="34" charset="0"/>
            </a:endParaRPr>
          </a:p>
        </p:txBody>
      </p:sp>
      <p:grpSp>
        <p:nvGrpSpPr>
          <p:cNvPr id="52227" name="Group 2">
            <a:extLst>
              <a:ext uri="{FF2B5EF4-FFF2-40B4-BE49-F238E27FC236}">
                <a16:creationId xmlns:a16="http://schemas.microsoft.com/office/drawing/2014/main" id="{6B7BE143-F85F-4D1D-811F-2F3F6692D244}"/>
              </a:ext>
            </a:extLst>
          </p:cNvPr>
          <p:cNvGrpSpPr>
            <a:grpSpLocks/>
          </p:cNvGrpSpPr>
          <p:nvPr/>
        </p:nvGrpSpPr>
        <p:grpSpPr bwMode="auto">
          <a:xfrm>
            <a:off x="685800" y="1414463"/>
            <a:ext cx="2514600" cy="1524000"/>
            <a:chOff x="-3" y="-3"/>
            <a:chExt cx="1270" cy="1618"/>
          </a:xfrm>
        </p:grpSpPr>
        <p:grpSp>
          <p:nvGrpSpPr>
            <p:cNvPr id="52299" name="Group 3">
              <a:extLst>
                <a:ext uri="{FF2B5EF4-FFF2-40B4-BE49-F238E27FC236}">
                  <a16:creationId xmlns:a16="http://schemas.microsoft.com/office/drawing/2014/main" id="{3AA469BA-A1AF-4AD8-AAB0-51A60019583A}"/>
                </a:ext>
              </a:extLst>
            </p:cNvPr>
            <p:cNvGrpSpPr>
              <a:grpSpLocks/>
            </p:cNvGrpSpPr>
            <p:nvPr/>
          </p:nvGrpSpPr>
          <p:grpSpPr bwMode="auto">
            <a:xfrm>
              <a:off x="0" y="0"/>
              <a:ext cx="1264" cy="1612"/>
              <a:chOff x="0" y="0"/>
              <a:chExt cx="1264" cy="1612"/>
            </a:xfrm>
          </p:grpSpPr>
          <p:grpSp>
            <p:nvGrpSpPr>
              <p:cNvPr id="52301" name="Group 4">
                <a:extLst>
                  <a:ext uri="{FF2B5EF4-FFF2-40B4-BE49-F238E27FC236}">
                    <a16:creationId xmlns:a16="http://schemas.microsoft.com/office/drawing/2014/main" id="{2EB036D5-E4A7-4863-9FB9-2A2B85716030}"/>
                  </a:ext>
                </a:extLst>
              </p:cNvPr>
              <p:cNvGrpSpPr>
                <a:grpSpLocks/>
              </p:cNvGrpSpPr>
              <p:nvPr/>
            </p:nvGrpSpPr>
            <p:grpSpPr bwMode="auto">
              <a:xfrm>
                <a:off x="0" y="0"/>
                <a:ext cx="316" cy="403"/>
                <a:chOff x="0" y="0"/>
                <a:chExt cx="316" cy="403"/>
              </a:xfrm>
            </p:grpSpPr>
            <p:sp>
              <p:nvSpPr>
                <p:cNvPr id="52353" name="Rectangle 5">
                  <a:extLst>
                    <a:ext uri="{FF2B5EF4-FFF2-40B4-BE49-F238E27FC236}">
                      <a16:creationId xmlns:a16="http://schemas.microsoft.com/office/drawing/2014/main" id="{F92B36FC-CB36-4A31-88BA-6CF996FD7DE9}"/>
                    </a:ext>
                  </a:extLst>
                </p:cNvPr>
                <p:cNvSpPr>
                  <a:spLocks noChangeArrowheads="1"/>
                </p:cNvSpPr>
                <p:nvPr/>
              </p:nvSpPr>
              <p:spPr bwMode="auto">
                <a:xfrm>
                  <a:off x="28"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54" name="Rectangle 6">
                  <a:extLst>
                    <a:ext uri="{FF2B5EF4-FFF2-40B4-BE49-F238E27FC236}">
                      <a16:creationId xmlns:a16="http://schemas.microsoft.com/office/drawing/2014/main" id="{0D58A214-E2AE-41C6-84BC-9749633E0258}"/>
                    </a:ext>
                  </a:extLst>
                </p:cNvPr>
                <p:cNvSpPr>
                  <a:spLocks noChangeArrowheads="1"/>
                </p:cNvSpPr>
                <p:nvPr/>
              </p:nvSpPr>
              <p:spPr bwMode="auto">
                <a:xfrm>
                  <a:off x="0"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2" name="Group 7">
                <a:extLst>
                  <a:ext uri="{FF2B5EF4-FFF2-40B4-BE49-F238E27FC236}">
                    <a16:creationId xmlns:a16="http://schemas.microsoft.com/office/drawing/2014/main" id="{9C519D4E-DFBB-4501-8C15-897B3DE527C8}"/>
                  </a:ext>
                </a:extLst>
              </p:cNvPr>
              <p:cNvGrpSpPr>
                <a:grpSpLocks/>
              </p:cNvGrpSpPr>
              <p:nvPr/>
            </p:nvGrpSpPr>
            <p:grpSpPr bwMode="auto">
              <a:xfrm>
                <a:off x="316" y="0"/>
                <a:ext cx="316" cy="403"/>
                <a:chOff x="316" y="0"/>
                <a:chExt cx="316" cy="403"/>
              </a:xfrm>
            </p:grpSpPr>
            <p:sp>
              <p:nvSpPr>
                <p:cNvPr id="52351" name="Rectangle 8">
                  <a:extLst>
                    <a:ext uri="{FF2B5EF4-FFF2-40B4-BE49-F238E27FC236}">
                      <a16:creationId xmlns:a16="http://schemas.microsoft.com/office/drawing/2014/main" id="{43C39EDC-4B7C-4488-A6C9-DDD215AF437F}"/>
                    </a:ext>
                  </a:extLst>
                </p:cNvPr>
                <p:cNvSpPr>
                  <a:spLocks noChangeArrowheads="1"/>
                </p:cNvSpPr>
                <p:nvPr/>
              </p:nvSpPr>
              <p:spPr bwMode="auto">
                <a:xfrm>
                  <a:off x="344"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M1</a:t>
                  </a:r>
                </a:p>
                <a:p>
                  <a:endParaRPr lang="fr-FR" altLang="en-US" sz="2400">
                    <a:latin typeface="Times New Roman" panose="02020603050405020304" pitchFamily="18" charset="0"/>
                  </a:endParaRPr>
                </a:p>
              </p:txBody>
            </p:sp>
            <p:sp>
              <p:nvSpPr>
                <p:cNvPr id="52352" name="Rectangle 9">
                  <a:extLst>
                    <a:ext uri="{FF2B5EF4-FFF2-40B4-BE49-F238E27FC236}">
                      <a16:creationId xmlns:a16="http://schemas.microsoft.com/office/drawing/2014/main" id="{6769F6ED-B30C-427F-BF15-E0B542B6AD67}"/>
                    </a:ext>
                  </a:extLst>
                </p:cNvPr>
                <p:cNvSpPr>
                  <a:spLocks noChangeArrowheads="1"/>
                </p:cNvSpPr>
                <p:nvPr/>
              </p:nvSpPr>
              <p:spPr bwMode="auto">
                <a:xfrm>
                  <a:off x="316"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3" name="Group 10">
                <a:extLst>
                  <a:ext uri="{FF2B5EF4-FFF2-40B4-BE49-F238E27FC236}">
                    <a16:creationId xmlns:a16="http://schemas.microsoft.com/office/drawing/2014/main" id="{571566DC-E606-4A4B-AFBE-6D3C06D608E8}"/>
                  </a:ext>
                </a:extLst>
              </p:cNvPr>
              <p:cNvGrpSpPr>
                <a:grpSpLocks/>
              </p:cNvGrpSpPr>
              <p:nvPr/>
            </p:nvGrpSpPr>
            <p:grpSpPr bwMode="auto">
              <a:xfrm>
                <a:off x="632" y="0"/>
                <a:ext cx="316" cy="403"/>
                <a:chOff x="632" y="0"/>
                <a:chExt cx="316" cy="403"/>
              </a:xfrm>
            </p:grpSpPr>
            <p:sp>
              <p:nvSpPr>
                <p:cNvPr id="52349" name="Rectangle 11">
                  <a:extLst>
                    <a:ext uri="{FF2B5EF4-FFF2-40B4-BE49-F238E27FC236}">
                      <a16:creationId xmlns:a16="http://schemas.microsoft.com/office/drawing/2014/main" id="{D37614DA-80F1-4981-9A82-BE717AE674DA}"/>
                    </a:ext>
                  </a:extLst>
                </p:cNvPr>
                <p:cNvSpPr>
                  <a:spLocks noChangeArrowheads="1"/>
                </p:cNvSpPr>
                <p:nvPr/>
              </p:nvSpPr>
              <p:spPr bwMode="auto">
                <a:xfrm>
                  <a:off x="660"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M2</a:t>
                  </a:r>
                </a:p>
                <a:p>
                  <a:endParaRPr lang="fr-FR" altLang="en-US" sz="2400">
                    <a:latin typeface="Times New Roman" panose="02020603050405020304" pitchFamily="18" charset="0"/>
                  </a:endParaRPr>
                </a:p>
              </p:txBody>
            </p:sp>
            <p:sp>
              <p:nvSpPr>
                <p:cNvPr id="52350" name="Rectangle 12">
                  <a:extLst>
                    <a:ext uri="{FF2B5EF4-FFF2-40B4-BE49-F238E27FC236}">
                      <a16:creationId xmlns:a16="http://schemas.microsoft.com/office/drawing/2014/main" id="{5FC019C8-6BE7-4082-9278-05C16050E608}"/>
                    </a:ext>
                  </a:extLst>
                </p:cNvPr>
                <p:cNvSpPr>
                  <a:spLocks noChangeArrowheads="1"/>
                </p:cNvSpPr>
                <p:nvPr/>
              </p:nvSpPr>
              <p:spPr bwMode="auto">
                <a:xfrm>
                  <a:off x="632"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4" name="Group 13">
                <a:extLst>
                  <a:ext uri="{FF2B5EF4-FFF2-40B4-BE49-F238E27FC236}">
                    <a16:creationId xmlns:a16="http://schemas.microsoft.com/office/drawing/2014/main" id="{78139479-5883-4E2E-9E6E-FB39A0BC8B6D}"/>
                  </a:ext>
                </a:extLst>
              </p:cNvPr>
              <p:cNvGrpSpPr>
                <a:grpSpLocks/>
              </p:cNvGrpSpPr>
              <p:nvPr/>
            </p:nvGrpSpPr>
            <p:grpSpPr bwMode="auto">
              <a:xfrm>
                <a:off x="948" y="0"/>
                <a:ext cx="316" cy="403"/>
                <a:chOff x="948" y="0"/>
                <a:chExt cx="316" cy="403"/>
              </a:xfrm>
            </p:grpSpPr>
            <p:sp>
              <p:nvSpPr>
                <p:cNvPr id="52347" name="Rectangle 14">
                  <a:extLst>
                    <a:ext uri="{FF2B5EF4-FFF2-40B4-BE49-F238E27FC236}">
                      <a16:creationId xmlns:a16="http://schemas.microsoft.com/office/drawing/2014/main" id="{1A828641-860F-4969-9C38-D4F3EEA03126}"/>
                    </a:ext>
                  </a:extLst>
                </p:cNvPr>
                <p:cNvSpPr>
                  <a:spLocks noChangeArrowheads="1"/>
                </p:cNvSpPr>
                <p:nvPr/>
              </p:nvSpPr>
              <p:spPr bwMode="auto">
                <a:xfrm>
                  <a:off x="976"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M3</a:t>
                  </a:r>
                </a:p>
                <a:p>
                  <a:endParaRPr lang="fr-FR" altLang="en-US" sz="2400">
                    <a:latin typeface="Times New Roman" panose="02020603050405020304" pitchFamily="18" charset="0"/>
                  </a:endParaRPr>
                </a:p>
              </p:txBody>
            </p:sp>
            <p:sp>
              <p:nvSpPr>
                <p:cNvPr id="52348" name="Rectangle 15">
                  <a:extLst>
                    <a:ext uri="{FF2B5EF4-FFF2-40B4-BE49-F238E27FC236}">
                      <a16:creationId xmlns:a16="http://schemas.microsoft.com/office/drawing/2014/main" id="{7BEC9C77-115A-47DB-92D9-D4ED7758E9E8}"/>
                    </a:ext>
                  </a:extLst>
                </p:cNvPr>
                <p:cNvSpPr>
                  <a:spLocks noChangeArrowheads="1"/>
                </p:cNvSpPr>
                <p:nvPr/>
              </p:nvSpPr>
              <p:spPr bwMode="auto">
                <a:xfrm>
                  <a:off x="948"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5" name="Group 16">
                <a:extLst>
                  <a:ext uri="{FF2B5EF4-FFF2-40B4-BE49-F238E27FC236}">
                    <a16:creationId xmlns:a16="http://schemas.microsoft.com/office/drawing/2014/main" id="{F8E83470-D69E-4094-8DC1-DC922612B0A9}"/>
                  </a:ext>
                </a:extLst>
              </p:cNvPr>
              <p:cNvGrpSpPr>
                <a:grpSpLocks/>
              </p:cNvGrpSpPr>
              <p:nvPr/>
            </p:nvGrpSpPr>
            <p:grpSpPr bwMode="auto">
              <a:xfrm>
                <a:off x="0" y="403"/>
                <a:ext cx="316" cy="403"/>
                <a:chOff x="0" y="403"/>
                <a:chExt cx="316" cy="403"/>
              </a:xfrm>
            </p:grpSpPr>
            <p:sp>
              <p:nvSpPr>
                <p:cNvPr id="52345" name="Rectangle 17">
                  <a:extLst>
                    <a:ext uri="{FF2B5EF4-FFF2-40B4-BE49-F238E27FC236}">
                      <a16:creationId xmlns:a16="http://schemas.microsoft.com/office/drawing/2014/main" id="{132EE89C-57DA-4D3D-82E1-48882EB38B83}"/>
                    </a:ext>
                  </a:extLst>
                </p:cNvPr>
                <p:cNvSpPr>
                  <a:spLocks noChangeArrowheads="1"/>
                </p:cNvSpPr>
                <p:nvPr/>
              </p:nvSpPr>
              <p:spPr bwMode="auto">
                <a:xfrm>
                  <a:off x="28"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P1</a:t>
                  </a:r>
                </a:p>
                <a:p>
                  <a:endParaRPr lang="fr-FR" altLang="en-US" sz="2400">
                    <a:latin typeface="Times New Roman" panose="02020603050405020304" pitchFamily="18" charset="0"/>
                  </a:endParaRPr>
                </a:p>
              </p:txBody>
            </p:sp>
            <p:sp>
              <p:nvSpPr>
                <p:cNvPr id="52346" name="Rectangle 18">
                  <a:extLst>
                    <a:ext uri="{FF2B5EF4-FFF2-40B4-BE49-F238E27FC236}">
                      <a16:creationId xmlns:a16="http://schemas.microsoft.com/office/drawing/2014/main" id="{0956D580-7ED1-4527-BE4D-D8687C4C0219}"/>
                    </a:ext>
                  </a:extLst>
                </p:cNvPr>
                <p:cNvSpPr>
                  <a:spLocks noChangeArrowheads="1"/>
                </p:cNvSpPr>
                <p:nvPr/>
              </p:nvSpPr>
              <p:spPr bwMode="auto">
                <a:xfrm>
                  <a:off x="0"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6" name="Group 19">
                <a:extLst>
                  <a:ext uri="{FF2B5EF4-FFF2-40B4-BE49-F238E27FC236}">
                    <a16:creationId xmlns:a16="http://schemas.microsoft.com/office/drawing/2014/main" id="{4B3A6C27-3361-4BFB-81EC-ABBD6F2B416B}"/>
                  </a:ext>
                </a:extLst>
              </p:cNvPr>
              <p:cNvGrpSpPr>
                <a:grpSpLocks/>
              </p:cNvGrpSpPr>
              <p:nvPr/>
            </p:nvGrpSpPr>
            <p:grpSpPr bwMode="auto">
              <a:xfrm>
                <a:off x="316" y="403"/>
                <a:ext cx="316" cy="403"/>
                <a:chOff x="316" y="403"/>
                <a:chExt cx="316" cy="403"/>
              </a:xfrm>
            </p:grpSpPr>
            <p:sp>
              <p:nvSpPr>
                <p:cNvPr id="52343" name="Rectangle 20">
                  <a:extLst>
                    <a:ext uri="{FF2B5EF4-FFF2-40B4-BE49-F238E27FC236}">
                      <a16:creationId xmlns:a16="http://schemas.microsoft.com/office/drawing/2014/main" id="{22DC5270-A69E-473E-B41D-1C4EF31243C0}"/>
                    </a:ext>
                  </a:extLst>
                </p:cNvPr>
                <p:cNvSpPr>
                  <a:spLocks noChangeArrowheads="1"/>
                </p:cNvSpPr>
                <p:nvPr/>
              </p:nvSpPr>
              <p:spPr bwMode="auto">
                <a:xfrm>
                  <a:off x="344"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44" name="Rectangle 21">
                  <a:extLst>
                    <a:ext uri="{FF2B5EF4-FFF2-40B4-BE49-F238E27FC236}">
                      <a16:creationId xmlns:a16="http://schemas.microsoft.com/office/drawing/2014/main" id="{B4791135-B3E3-4D6E-9941-A9D20C20D18E}"/>
                    </a:ext>
                  </a:extLst>
                </p:cNvPr>
                <p:cNvSpPr>
                  <a:spLocks noChangeArrowheads="1"/>
                </p:cNvSpPr>
                <p:nvPr/>
              </p:nvSpPr>
              <p:spPr bwMode="auto">
                <a:xfrm>
                  <a:off x="316"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7" name="Group 22">
                <a:extLst>
                  <a:ext uri="{FF2B5EF4-FFF2-40B4-BE49-F238E27FC236}">
                    <a16:creationId xmlns:a16="http://schemas.microsoft.com/office/drawing/2014/main" id="{7F666D76-EB52-4076-814C-482C95A57563}"/>
                  </a:ext>
                </a:extLst>
              </p:cNvPr>
              <p:cNvGrpSpPr>
                <a:grpSpLocks/>
              </p:cNvGrpSpPr>
              <p:nvPr/>
            </p:nvGrpSpPr>
            <p:grpSpPr bwMode="auto">
              <a:xfrm>
                <a:off x="632" y="403"/>
                <a:ext cx="316" cy="403"/>
                <a:chOff x="632" y="403"/>
                <a:chExt cx="316" cy="403"/>
              </a:xfrm>
            </p:grpSpPr>
            <p:sp>
              <p:nvSpPr>
                <p:cNvPr id="52341" name="Rectangle 23">
                  <a:extLst>
                    <a:ext uri="{FF2B5EF4-FFF2-40B4-BE49-F238E27FC236}">
                      <a16:creationId xmlns:a16="http://schemas.microsoft.com/office/drawing/2014/main" id="{BF311B6A-86E2-41F6-9804-2C99DCE16BCB}"/>
                    </a:ext>
                  </a:extLst>
                </p:cNvPr>
                <p:cNvSpPr>
                  <a:spLocks noChangeArrowheads="1"/>
                </p:cNvSpPr>
                <p:nvPr/>
              </p:nvSpPr>
              <p:spPr bwMode="auto">
                <a:xfrm>
                  <a:off x="660"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42" name="Rectangle 24">
                  <a:extLst>
                    <a:ext uri="{FF2B5EF4-FFF2-40B4-BE49-F238E27FC236}">
                      <a16:creationId xmlns:a16="http://schemas.microsoft.com/office/drawing/2014/main" id="{5D2844CE-F571-4342-A656-2011E3F59E27}"/>
                    </a:ext>
                  </a:extLst>
                </p:cNvPr>
                <p:cNvSpPr>
                  <a:spLocks noChangeArrowheads="1"/>
                </p:cNvSpPr>
                <p:nvPr/>
              </p:nvSpPr>
              <p:spPr bwMode="auto">
                <a:xfrm>
                  <a:off x="632"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8" name="Group 25">
                <a:extLst>
                  <a:ext uri="{FF2B5EF4-FFF2-40B4-BE49-F238E27FC236}">
                    <a16:creationId xmlns:a16="http://schemas.microsoft.com/office/drawing/2014/main" id="{6547C173-30DC-479F-85B7-D3CFCA60EBAF}"/>
                  </a:ext>
                </a:extLst>
              </p:cNvPr>
              <p:cNvGrpSpPr>
                <a:grpSpLocks/>
              </p:cNvGrpSpPr>
              <p:nvPr/>
            </p:nvGrpSpPr>
            <p:grpSpPr bwMode="auto">
              <a:xfrm>
                <a:off x="948" y="403"/>
                <a:ext cx="316" cy="403"/>
                <a:chOff x="948" y="403"/>
                <a:chExt cx="316" cy="403"/>
              </a:xfrm>
            </p:grpSpPr>
            <p:sp>
              <p:nvSpPr>
                <p:cNvPr id="52339" name="Rectangle 26">
                  <a:extLst>
                    <a:ext uri="{FF2B5EF4-FFF2-40B4-BE49-F238E27FC236}">
                      <a16:creationId xmlns:a16="http://schemas.microsoft.com/office/drawing/2014/main" id="{AD814370-2DD7-4B1F-A520-B4CBB9850E3F}"/>
                    </a:ext>
                  </a:extLst>
                </p:cNvPr>
                <p:cNvSpPr>
                  <a:spLocks noChangeArrowheads="1"/>
                </p:cNvSpPr>
                <p:nvPr/>
              </p:nvSpPr>
              <p:spPr bwMode="auto">
                <a:xfrm>
                  <a:off x="976"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40" name="Rectangle 27">
                  <a:extLst>
                    <a:ext uri="{FF2B5EF4-FFF2-40B4-BE49-F238E27FC236}">
                      <a16:creationId xmlns:a16="http://schemas.microsoft.com/office/drawing/2014/main" id="{EC5B15D3-0E25-474A-A20D-35AF4F9CE918}"/>
                    </a:ext>
                  </a:extLst>
                </p:cNvPr>
                <p:cNvSpPr>
                  <a:spLocks noChangeArrowheads="1"/>
                </p:cNvSpPr>
                <p:nvPr/>
              </p:nvSpPr>
              <p:spPr bwMode="auto">
                <a:xfrm>
                  <a:off x="948"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09" name="Group 28">
                <a:extLst>
                  <a:ext uri="{FF2B5EF4-FFF2-40B4-BE49-F238E27FC236}">
                    <a16:creationId xmlns:a16="http://schemas.microsoft.com/office/drawing/2014/main" id="{3D1C7D56-CB4D-4B17-949F-720812C849EC}"/>
                  </a:ext>
                </a:extLst>
              </p:cNvPr>
              <p:cNvGrpSpPr>
                <a:grpSpLocks/>
              </p:cNvGrpSpPr>
              <p:nvPr/>
            </p:nvGrpSpPr>
            <p:grpSpPr bwMode="auto">
              <a:xfrm>
                <a:off x="0" y="806"/>
                <a:ext cx="316" cy="403"/>
                <a:chOff x="0" y="806"/>
                <a:chExt cx="316" cy="403"/>
              </a:xfrm>
            </p:grpSpPr>
            <p:sp>
              <p:nvSpPr>
                <p:cNvPr id="52337" name="Rectangle 29">
                  <a:extLst>
                    <a:ext uri="{FF2B5EF4-FFF2-40B4-BE49-F238E27FC236}">
                      <a16:creationId xmlns:a16="http://schemas.microsoft.com/office/drawing/2014/main" id="{8EFAE97D-0CC1-4737-BAFC-F120ED6890A5}"/>
                    </a:ext>
                  </a:extLst>
                </p:cNvPr>
                <p:cNvSpPr>
                  <a:spLocks noChangeArrowheads="1"/>
                </p:cNvSpPr>
                <p:nvPr/>
              </p:nvSpPr>
              <p:spPr bwMode="auto">
                <a:xfrm>
                  <a:off x="28"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P2</a:t>
                  </a:r>
                </a:p>
                <a:p>
                  <a:endParaRPr lang="fr-FR" altLang="en-US" sz="2400">
                    <a:latin typeface="Times New Roman" panose="02020603050405020304" pitchFamily="18" charset="0"/>
                  </a:endParaRPr>
                </a:p>
              </p:txBody>
            </p:sp>
            <p:sp>
              <p:nvSpPr>
                <p:cNvPr id="52338" name="Rectangle 30">
                  <a:extLst>
                    <a:ext uri="{FF2B5EF4-FFF2-40B4-BE49-F238E27FC236}">
                      <a16:creationId xmlns:a16="http://schemas.microsoft.com/office/drawing/2014/main" id="{6CBC41F5-5E18-4D70-A555-8D1977FDD82C}"/>
                    </a:ext>
                  </a:extLst>
                </p:cNvPr>
                <p:cNvSpPr>
                  <a:spLocks noChangeArrowheads="1"/>
                </p:cNvSpPr>
                <p:nvPr/>
              </p:nvSpPr>
              <p:spPr bwMode="auto">
                <a:xfrm>
                  <a:off x="0"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10" name="Group 31">
                <a:extLst>
                  <a:ext uri="{FF2B5EF4-FFF2-40B4-BE49-F238E27FC236}">
                    <a16:creationId xmlns:a16="http://schemas.microsoft.com/office/drawing/2014/main" id="{53D90456-2F26-43A6-A376-E9C6EB638FF5}"/>
                  </a:ext>
                </a:extLst>
              </p:cNvPr>
              <p:cNvGrpSpPr>
                <a:grpSpLocks/>
              </p:cNvGrpSpPr>
              <p:nvPr/>
            </p:nvGrpSpPr>
            <p:grpSpPr bwMode="auto">
              <a:xfrm>
                <a:off x="316" y="806"/>
                <a:ext cx="316" cy="403"/>
                <a:chOff x="316" y="806"/>
                <a:chExt cx="316" cy="403"/>
              </a:xfrm>
            </p:grpSpPr>
            <p:sp>
              <p:nvSpPr>
                <p:cNvPr id="52333" name="Rectangle 32">
                  <a:extLst>
                    <a:ext uri="{FF2B5EF4-FFF2-40B4-BE49-F238E27FC236}">
                      <a16:creationId xmlns:a16="http://schemas.microsoft.com/office/drawing/2014/main" id="{9EA75F8C-7766-4CDC-B962-57E07C9B7EBB}"/>
                    </a:ext>
                  </a:extLst>
                </p:cNvPr>
                <p:cNvSpPr>
                  <a:spLocks noChangeArrowheads="1"/>
                </p:cNvSpPr>
                <p:nvPr/>
              </p:nvSpPr>
              <p:spPr bwMode="auto">
                <a:xfrm>
                  <a:off x="316"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334" name="Group 33">
                  <a:extLst>
                    <a:ext uri="{FF2B5EF4-FFF2-40B4-BE49-F238E27FC236}">
                      <a16:creationId xmlns:a16="http://schemas.microsoft.com/office/drawing/2014/main" id="{D4E23966-E705-44D3-AB16-B5D7F4F45A7C}"/>
                    </a:ext>
                  </a:extLst>
                </p:cNvPr>
                <p:cNvGrpSpPr>
                  <a:grpSpLocks/>
                </p:cNvGrpSpPr>
                <p:nvPr/>
              </p:nvGrpSpPr>
              <p:grpSpPr bwMode="auto">
                <a:xfrm>
                  <a:off x="316" y="806"/>
                  <a:ext cx="316" cy="403"/>
                  <a:chOff x="316" y="806"/>
                  <a:chExt cx="316" cy="403"/>
                </a:xfrm>
              </p:grpSpPr>
              <p:sp>
                <p:nvSpPr>
                  <p:cNvPr id="52335" name="Rectangle 34">
                    <a:extLst>
                      <a:ext uri="{FF2B5EF4-FFF2-40B4-BE49-F238E27FC236}">
                        <a16:creationId xmlns:a16="http://schemas.microsoft.com/office/drawing/2014/main" id="{91BF7A27-2814-4F3F-9378-F44A69691BEC}"/>
                      </a:ext>
                    </a:extLst>
                  </p:cNvPr>
                  <p:cNvSpPr>
                    <a:spLocks noChangeArrowheads="1"/>
                  </p:cNvSpPr>
                  <p:nvPr/>
                </p:nvSpPr>
                <p:spPr bwMode="auto">
                  <a:xfrm>
                    <a:off x="344"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36" name="Rectangle 35">
                    <a:extLst>
                      <a:ext uri="{FF2B5EF4-FFF2-40B4-BE49-F238E27FC236}">
                        <a16:creationId xmlns:a16="http://schemas.microsoft.com/office/drawing/2014/main" id="{AED913F3-E942-4DC1-A718-90EFDFA3AE2C}"/>
                      </a:ext>
                    </a:extLst>
                  </p:cNvPr>
                  <p:cNvSpPr>
                    <a:spLocks noChangeArrowheads="1"/>
                  </p:cNvSpPr>
                  <p:nvPr/>
                </p:nvSpPr>
                <p:spPr bwMode="auto">
                  <a:xfrm>
                    <a:off x="316"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311" name="Group 36">
                <a:extLst>
                  <a:ext uri="{FF2B5EF4-FFF2-40B4-BE49-F238E27FC236}">
                    <a16:creationId xmlns:a16="http://schemas.microsoft.com/office/drawing/2014/main" id="{E5C1EF31-7C9C-4279-B36E-39D96F375057}"/>
                  </a:ext>
                </a:extLst>
              </p:cNvPr>
              <p:cNvGrpSpPr>
                <a:grpSpLocks/>
              </p:cNvGrpSpPr>
              <p:nvPr/>
            </p:nvGrpSpPr>
            <p:grpSpPr bwMode="auto">
              <a:xfrm>
                <a:off x="632" y="806"/>
                <a:ext cx="316" cy="403"/>
                <a:chOff x="632" y="806"/>
                <a:chExt cx="316" cy="403"/>
              </a:xfrm>
            </p:grpSpPr>
            <p:sp>
              <p:nvSpPr>
                <p:cNvPr id="52329" name="Rectangle 37">
                  <a:extLst>
                    <a:ext uri="{FF2B5EF4-FFF2-40B4-BE49-F238E27FC236}">
                      <a16:creationId xmlns:a16="http://schemas.microsoft.com/office/drawing/2014/main" id="{78C43EB6-AB39-4905-971F-6745D854B232}"/>
                    </a:ext>
                  </a:extLst>
                </p:cNvPr>
                <p:cNvSpPr>
                  <a:spLocks noChangeArrowheads="1"/>
                </p:cNvSpPr>
                <p:nvPr/>
              </p:nvSpPr>
              <p:spPr bwMode="auto">
                <a:xfrm>
                  <a:off x="632"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330" name="Group 38">
                  <a:extLst>
                    <a:ext uri="{FF2B5EF4-FFF2-40B4-BE49-F238E27FC236}">
                      <a16:creationId xmlns:a16="http://schemas.microsoft.com/office/drawing/2014/main" id="{728E54B3-9FB3-41AB-A60B-13EF05E273FC}"/>
                    </a:ext>
                  </a:extLst>
                </p:cNvPr>
                <p:cNvGrpSpPr>
                  <a:grpSpLocks/>
                </p:cNvGrpSpPr>
                <p:nvPr/>
              </p:nvGrpSpPr>
              <p:grpSpPr bwMode="auto">
                <a:xfrm>
                  <a:off x="632" y="806"/>
                  <a:ext cx="316" cy="403"/>
                  <a:chOff x="632" y="806"/>
                  <a:chExt cx="316" cy="403"/>
                </a:xfrm>
              </p:grpSpPr>
              <p:sp>
                <p:nvSpPr>
                  <p:cNvPr id="52331" name="Rectangle 39">
                    <a:extLst>
                      <a:ext uri="{FF2B5EF4-FFF2-40B4-BE49-F238E27FC236}">
                        <a16:creationId xmlns:a16="http://schemas.microsoft.com/office/drawing/2014/main" id="{27BA6F19-A973-41B9-9FAC-355AFB24B056}"/>
                      </a:ext>
                    </a:extLst>
                  </p:cNvPr>
                  <p:cNvSpPr>
                    <a:spLocks noChangeArrowheads="1"/>
                  </p:cNvSpPr>
                  <p:nvPr/>
                </p:nvSpPr>
                <p:spPr bwMode="auto">
                  <a:xfrm>
                    <a:off x="660"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32" name="Rectangle 40">
                    <a:extLst>
                      <a:ext uri="{FF2B5EF4-FFF2-40B4-BE49-F238E27FC236}">
                        <a16:creationId xmlns:a16="http://schemas.microsoft.com/office/drawing/2014/main" id="{B9929EEC-DFE2-4A56-BEA2-2DBC23EBA0CD}"/>
                      </a:ext>
                    </a:extLst>
                  </p:cNvPr>
                  <p:cNvSpPr>
                    <a:spLocks noChangeArrowheads="1"/>
                  </p:cNvSpPr>
                  <p:nvPr/>
                </p:nvSpPr>
                <p:spPr bwMode="auto">
                  <a:xfrm>
                    <a:off x="632"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312" name="Group 41">
                <a:extLst>
                  <a:ext uri="{FF2B5EF4-FFF2-40B4-BE49-F238E27FC236}">
                    <a16:creationId xmlns:a16="http://schemas.microsoft.com/office/drawing/2014/main" id="{DB931CD8-912E-454F-AFF8-15D052FD86CE}"/>
                  </a:ext>
                </a:extLst>
              </p:cNvPr>
              <p:cNvGrpSpPr>
                <a:grpSpLocks/>
              </p:cNvGrpSpPr>
              <p:nvPr/>
            </p:nvGrpSpPr>
            <p:grpSpPr bwMode="auto">
              <a:xfrm>
                <a:off x="948" y="806"/>
                <a:ext cx="316" cy="403"/>
                <a:chOff x="948" y="806"/>
                <a:chExt cx="316" cy="403"/>
              </a:xfrm>
            </p:grpSpPr>
            <p:sp>
              <p:nvSpPr>
                <p:cNvPr id="52325" name="Rectangle 42">
                  <a:extLst>
                    <a:ext uri="{FF2B5EF4-FFF2-40B4-BE49-F238E27FC236}">
                      <a16:creationId xmlns:a16="http://schemas.microsoft.com/office/drawing/2014/main" id="{DFF7CC4D-B599-4963-ABE4-20C17605CEDF}"/>
                    </a:ext>
                  </a:extLst>
                </p:cNvPr>
                <p:cNvSpPr>
                  <a:spLocks noChangeArrowheads="1"/>
                </p:cNvSpPr>
                <p:nvPr/>
              </p:nvSpPr>
              <p:spPr bwMode="auto">
                <a:xfrm>
                  <a:off x="948"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326" name="Group 43">
                  <a:extLst>
                    <a:ext uri="{FF2B5EF4-FFF2-40B4-BE49-F238E27FC236}">
                      <a16:creationId xmlns:a16="http://schemas.microsoft.com/office/drawing/2014/main" id="{484A3DEF-2119-48F5-8601-40FA85C92402}"/>
                    </a:ext>
                  </a:extLst>
                </p:cNvPr>
                <p:cNvGrpSpPr>
                  <a:grpSpLocks/>
                </p:cNvGrpSpPr>
                <p:nvPr/>
              </p:nvGrpSpPr>
              <p:grpSpPr bwMode="auto">
                <a:xfrm>
                  <a:off x="948" y="806"/>
                  <a:ext cx="316" cy="403"/>
                  <a:chOff x="948" y="806"/>
                  <a:chExt cx="316" cy="403"/>
                </a:xfrm>
              </p:grpSpPr>
              <p:sp>
                <p:nvSpPr>
                  <p:cNvPr id="52327" name="Rectangle 44">
                    <a:extLst>
                      <a:ext uri="{FF2B5EF4-FFF2-40B4-BE49-F238E27FC236}">
                        <a16:creationId xmlns:a16="http://schemas.microsoft.com/office/drawing/2014/main" id="{7467FE16-CE02-4B58-934D-3FD612B84A74}"/>
                      </a:ext>
                    </a:extLst>
                  </p:cNvPr>
                  <p:cNvSpPr>
                    <a:spLocks noChangeArrowheads="1"/>
                  </p:cNvSpPr>
                  <p:nvPr/>
                </p:nvSpPr>
                <p:spPr bwMode="auto">
                  <a:xfrm>
                    <a:off x="976"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28" name="Rectangle 45">
                    <a:extLst>
                      <a:ext uri="{FF2B5EF4-FFF2-40B4-BE49-F238E27FC236}">
                        <a16:creationId xmlns:a16="http://schemas.microsoft.com/office/drawing/2014/main" id="{47E8F0C7-9B16-400A-9201-5295B3EB24A0}"/>
                      </a:ext>
                    </a:extLst>
                  </p:cNvPr>
                  <p:cNvSpPr>
                    <a:spLocks noChangeArrowheads="1"/>
                  </p:cNvSpPr>
                  <p:nvPr/>
                </p:nvSpPr>
                <p:spPr bwMode="auto">
                  <a:xfrm>
                    <a:off x="948"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313" name="Group 46">
                <a:extLst>
                  <a:ext uri="{FF2B5EF4-FFF2-40B4-BE49-F238E27FC236}">
                    <a16:creationId xmlns:a16="http://schemas.microsoft.com/office/drawing/2014/main" id="{DFBE0E22-7BE9-4195-B2C7-2731689DC412}"/>
                  </a:ext>
                </a:extLst>
              </p:cNvPr>
              <p:cNvGrpSpPr>
                <a:grpSpLocks/>
              </p:cNvGrpSpPr>
              <p:nvPr/>
            </p:nvGrpSpPr>
            <p:grpSpPr bwMode="auto">
              <a:xfrm>
                <a:off x="0" y="1209"/>
                <a:ext cx="316" cy="403"/>
                <a:chOff x="0" y="1209"/>
                <a:chExt cx="316" cy="403"/>
              </a:xfrm>
            </p:grpSpPr>
            <p:sp>
              <p:nvSpPr>
                <p:cNvPr id="52323" name="Rectangle 47">
                  <a:extLst>
                    <a:ext uri="{FF2B5EF4-FFF2-40B4-BE49-F238E27FC236}">
                      <a16:creationId xmlns:a16="http://schemas.microsoft.com/office/drawing/2014/main" id="{3FCCC979-0D78-4E93-AD3D-612794B21329}"/>
                    </a:ext>
                  </a:extLst>
                </p:cNvPr>
                <p:cNvSpPr>
                  <a:spLocks noChangeArrowheads="1"/>
                </p:cNvSpPr>
                <p:nvPr/>
              </p:nvSpPr>
              <p:spPr bwMode="auto">
                <a:xfrm>
                  <a:off x="28"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P3</a:t>
                  </a:r>
                </a:p>
                <a:p>
                  <a:endParaRPr lang="fr-FR" altLang="en-US" sz="2400">
                    <a:latin typeface="Times New Roman" panose="02020603050405020304" pitchFamily="18" charset="0"/>
                  </a:endParaRPr>
                </a:p>
              </p:txBody>
            </p:sp>
            <p:sp>
              <p:nvSpPr>
                <p:cNvPr id="52324" name="Rectangle 48">
                  <a:extLst>
                    <a:ext uri="{FF2B5EF4-FFF2-40B4-BE49-F238E27FC236}">
                      <a16:creationId xmlns:a16="http://schemas.microsoft.com/office/drawing/2014/main" id="{8CA06826-DDDB-4BD8-A911-BC566B4E39FA}"/>
                    </a:ext>
                  </a:extLst>
                </p:cNvPr>
                <p:cNvSpPr>
                  <a:spLocks noChangeArrowheads="1"/>
                </p:cNvSpPr>
                <p:nvPr/>
              </p:nvSpPr>
              <p:spPr bwMode="auto">
                <a:xfrm>
                  <a:off x="0"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14" name="Group 49">
                <a:extLst>
                  <a:ext uri="{FF2B5EF4-FFF2-40B4-BE49-F238E27FC236}">
                    <a16:creationId xmlns:a16="http://schemas.microsoft.com/office/drawing/2014/main" id="{599A5175-E163-493F-9A39-7AF03257CB0A}"/>
                  </a:ext>
                </a:extLst>
              </p:cNvPr>
              <p:cNvGrpSpPr>
                <a:grpSpLocks/>
              </p:cNvGrpSpPr>
              <p:nvPr/>
            </p:nvGrpSpPr>
            <p:grpSpPr bwMode="auto">
              <a:xfrm>
                <a:off x="316" y="1209"/>
                <a:ext cx="316" cy="403"/>
                <a:chOff x="316" y="1209"/>
                <a:chExt cx="316" cy="403"/>
              </a:xfrm>
            </p:grpSpPr>
            <p:sp>
              <p:nvSpPr>
                <p:cNvPr id="52321" name="Rectangle 50">
                  <a:extLst>
                    <a:ext uri="{FF2B5EF4-FFF2-40B4-BE49-F238E27FC236}">
                      <a16:creationId xmlns:a16="http://schemas.microsoft.com/office/drawing/2014/main" id="{73F8C8C0-58EA-43CA-A024-8C06F2142D0D}"/>
                    </a:ext>
                  </a:extLst>
                </p:cNvPr>
                <p:cNvSpPr>
                  <a:spLocks noChangeArrowheads="1"/>
                </p:cNvSpPr>
                <p:nvPr/>
              </p:nvSpPr>
              <p:spPr bwMode="auto">
                <a:xfrm>
                  <a:off x="344"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22" name="Rectangle 51">
                  <a:extLst>
                    <a:ext uri="{FF2B5EF4-FFF2-40B4-BE49-F238E27FC236}">
                      <a16:creationId xmlns:a16="http://schemas.microsoft.com/office/drawing/2014/main" id="{1BC4D124-082B-4522-9C8D-C5F3EB3D7F00}"/>
                    </a:ext>
                  </a:extLst>
                </p:cNvPr>
                <p:cNvSpPr>
                  <a:spLocks noChangeArrowheads="1"/>
                </p:cNvSpPr>
                <p:nvPr/>
              </p:nvSpPr>
              <p:spPr bwMode="auto">
                <a:xfrm>
                  <a:off x="316"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15" name="Group 52">
                <a:extLst>
                  <a:ext uri="{FF2B5EF4-FFF2-40B4-BE49-F238E27FC236}">
                    <a16:creationId xmlns:a16="http://schemas.microsoft.com/office/drawing/2014/main" id="{180714DD-8C96-4E21-89A0-0D5DDB98899A}"/>
                  </a:ext>
                </a:extLst>
              </p:cNvPr>
              <p:cNvGrpSpPr>
                <a:grpSpLocks/>
              </p:cNvGrpSpPr>
              <p:nvPr/>
            </p:nvGrpSpPr>
            <p:grpSpPr bwMode="auto">
              <a:xfrm>
                <a:off x="632" y="1209"/>
                <a:ext cx="316" cy="403"/>
                <a:chOff x="632" y="1209"/>
                <a:chExt cx="316" cy="403"/>
              </a:xfrm>
            </p:grpSpPr>
            <p:sp>
              <p:nvSpPr>
                <p:cNvPr id="52319" name="Rectangle 53">
                  <a:extLst>
                    <a:ext uri="{FF2B5EF4-FFF2-40B4-BE49-F238E27FC236}">
                      <a16:creationId xmlns:a16="http://schemas.microsoft.com/office/drawing/2014/main" id="{01AA681C-8A89-4733-B8F7-B671E277B71C}"/>
                    </a:ext>
                  </a:extLst>
                </p:cNvPr>
                <p:cNvSpPr>
                  <a:spLocks noChangeArrowheads="1"/>
                </p:cNvSpPr>
                <p:nvPr/>
              </p:nvSpPr>
              <p:spPr bwMode="auto">
                <a:xfrm>
                  <a:off x="660"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20" name="Rectangle 54">
                  <a:extLst>
                    <a:ext uri="{FF2B5EF4-FFF2-40B4-BE49-F238E27FC236}">
                      <a16:creationId xmlns:a16="http://schemas.microsoft.com/office/drawing/2014/main" id="{6AEF5C20-99F5-48F4-9E9C-AB49B16A76E3}"/>
                    </a:ext>
                  </a:extLst>
                </p:cNvPr>
                <p:cNvSpPr>
                  <a:spLocks noChangeArrowheads="1"/>
                </p:cNvSpPr>
                <p:nvPr/>
              </p:nvSpPr>
              <p:spPr bwMode="auto">
                <a:xfrm>
                  <a:off x="632"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316" name="Group 55">
                <a:extLst>
                  <a:ext uri="{FF2B5EF4-FFF2-40B4-BE49-F238E27FC236}">
                    <a16:creationId xmlns:a16="http://schemas.microsoft.com/office/drawing/2014/main" id="{944E0497-6E16-474B-AF81-83C8B32F37C8}"/>
                  </a:ext>
                </a:extLst>
              </p:cNvPr>
              <p:cNvGrpSpPr>
                <a:grpSpLocks/>
              </p:cNvGrpSpPr>
              <p:nvPr/>
            </p:nvGrpSpPr>
            <p:grpSpPr bwMode="auto">
              <a:xfrm>
                <a:off x="948" y="1209"/>
                <a:ext cx="316" cy="403"/>
                <a:chOff x="948" y="1209"/>
                <a:chExt cx="316" cy="403"/>
              </a:xfrm>
            </p:grpSpPr>
            <p:sp>
              <p:nvSpPr>
                <p:cNvPr id="52317" name="Rectangle 56">
                  <a:extLst>
                    <a:ext uri="{FF2B5EF4-FFF2-40B4-BE49-F238E27FC236}">
                      <a16:creationId xmlns:a16="http://schemas.microsoft.com/office/drawing/2014/main" id="{293BCBF1-D5BC-44C8-B119-A7022C475FDF}"/>
                    </a:ext>
                  </a:extLst>
                </p:cNvPr>
                <p:cNvSpPr>
                  <a:spLocks noChangeArrowheads="1"/>
                </p:cNvSpPr>
                <p:nvPr/>
              </p:nvSpPr>
              <p:spPr bwMode="auto">
                <a:xfrm>
                  <a:off x="976"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318" name="Rectangle 57">
                  <a:extLst>
                    <a:ext uri="{FF2B5EF4-FFF2-40B4-BE49-F238E27FC236}">
                      <a16:creationId xmlns:a16="http://schemas.microsoft.com/office/drawing/2014/main" id="{3312D1C4-4576-4CBE-A02B-7C7D4E8F6EC2}"/>
                    </a:ext>
                  </a:extLst>
                </p:cNvPr>
                <p:cNvSpPr>
                  <a:spLocks noChangeArrowheads="1"/>
                </p:cNvSpPr>
                <p:nvPr/>
              </p:nvSpPr>
              <p:spPr bwMode="auto">
                <a:xfrm>
                  <a:off x="948"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sp>
          <p:nvSpPr>
            <p:cNvPr id="52300" name="Rectangle 58">
              <a:extLst>
                <a:ext uri="{FF2B5EF4-FFF2-40B4-BE49-F238E27FC236}">
                  <a16:creationId xmlns:a16="http://schemas.microsoft.com/office/drawing/2014/main" id="{7E4176D3-A95B-4395-A771-D2D5D77C091E}"/>
                </a:ext>
              </a:extLst>
            </p:cNvPr>
            <p:cNvSpPr>
              <a:spLocks noChangeArrowheads="1"/>
            </p:cNvSpPr>
            <p:nvPr/>
          </p:nvSpPr>
          <p:spPr bwMode="auto">
            <a:xfrm>
              <a:off x="-3" y="-3"/>
              <a:ext cx="1270" cy="1618"/>
            </a:xfrm>
            <a:prstGeom prst="rect">
              <a:avLst/>
            </a:prstGeom>
            <a:noFill/>
            <a:ln w="11112"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52228" name="Rectangle 59">
            <a:extLst>
              <a:ext uri="{FF2B5EF4-FFF2-40B4-BE49-F238E27FC236}">
                <a16:creationId xmlns:a16="http://schemas.microsoft.com/office/drawing/2014/main" id="{EC18778A-7C91-4E22-B3D4-731A24EFEEFD}"/>
              </a:ext>
            </a:extLst>
          </p:cNvPr>
          <p:cNvSpPr>
            <a:spLocks noChangeArrowheads="1"/>
          </p:cNvSpPr>
          <p:nvPr/>
        </p:nvSpPr>
        <p:spPr bwMode="auto">
          <a:xfrm>
            <a:off x="3581400" y="1484313"/>
            <a:ext cx="5311775" cy="1447800"/>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a:solidFill>
                  <a:srgbClr val="000066"/>
                </a:solidFill>
                <a:latin typeface="Verdana" panose="020B0604030504040204" pitchFamily="34" charset="0"/>
              </a:rPr>
              <a:t>Spécialisation par produit</a:t>
            </a:r>
          </a:p>
          <a:p>
            <a:pPr eaLnBrk="1" hangingPunct="1"/>
            <a:r>
              <a:rPr lang="fr-FR" altLang="en-US" sz="1600">
                <a:latin typeface="Verdana" panose="020B0604030504040204" pitchFamily="34" charset="0"/>
              </a:rPr>
              <a:t>Entreprise se concentrant sur un seul produit</a:t>
            </a:r>
          </a:p>
          <a:p>
            <a:pPr eaLnBrk="1" hangingPunct="1"/>
            <a:r>
              <a:rPr lang="fr-FR" altLang="en-US" sz="1600">
                <a:latin typeface="Verdana" panose="020B0604030504040204" pitchFamily="34" charset="0"/>
              </a:rPr>
              <a:t>L’entreprise gagne en notoriété</a:t>
            </a:r>
          </a:p>
          <a:p>
            <a:pPr eaLnBrk="1" hangingPunct="1"/>
            <a:r>
              <a:rPr lang="fr-FR" altLang="en-US" sz="1600">
                <a:latin typeface="Verdana" panose="020B0604030504040204" pitchFamily="34" charset="0"/>
              </a:rPr>
              <a:t>Risque : obsolescence du produit ou changement</a:t>
            </a:r>
          </a:p>
          <a:p>
            <a:pPr eaLnBrk="1" hangingPunct="1"/>
            <a:r>
              <a:rPr lang="fr-FR" altLang="en-US" sz="1600">
                <a:latin typeface="Verdana" panose="020B0604030504040204" pitchFamily="34" charset="0"/>
              </a:rPr>
              <a:t>Des goûts des consommateurs</a:t>
            </a:r>
          </a:p>
        </p:txBody>
      </p:sp>
      <p:grpSp>
        <p:nvGrpSpPr>
          <p:cNvPr id="52229" name="Group 60">
            <a:extLst>
              <a:ext uri="{FF2B5EF4-FFF2-40B4-BE49-F238E27FC236}">
                <a16:creationId xmlns:a16="http://schemas.microsoft.com/office/drawing/2014/main" id="{C6F2FE3A-DB9F-4B62-8F94-7F2A2E729B84}"/>
              </a:ext>
            </a:extLst>
          </p:cNvPr>
          <p:cNvGrpSpPr>
            <a:grpSpLocks/>
          </p:cNvGrpSpPr>
          <p:nvPr/>
        </p:nvGrpSpPr>
        <p:grpSpPr bwMode="auto">
          <a:xfrm>
            <a:off x="762000" y="3776663"/>
            <a:ext cx="2514600" cy="1524000"/>
            <a:chOff x="-3" y="-3"/>
            <a:chExt cx="1270" cy="1618"/>
          </a:xfrm>
        </p:grpSpPr>
        <p:grpSp>
          <p:nvGrpSpPr>
            <p:cNvPr id="52231" name="Group 61">
              <a:extLst>
                <a:ext uri="{FF2B5EF4-FFF2-40B4-BE49-F238E27FC236}">
                  <a16:creationId xmlns:a16="http://schemas.microsoft.com/office/drawing/2014/main" id="{9B638097-9329-4652-AD8A-5E46A2304EC0}"/>
                </a:ext>
              </a:extLst>
            </p:cNvPr>
            <p:cNvGrpSpPr>
              <a:grpSpLocks/>
            </p:cNvGrpSpPr>
            <p:nvPr/>
          </p:nvGrpSpPr>
          <p:grpSpPr bwMode="auto">
            <a:xfrm>
              <a:off x="0" y="0"/>
              <a:ext cx="1264" cy="1612"/>
              <a:chOff x="0" y="0"/>
              <a:chExt cx="1264" cy="1612"/>
            </a:xfrm>
          </p:grpSpPr>
          <p:grpSp>
            <p:nvGrpSpPr>
              <p:cNvPr id="52233" name="Group 62">
                <a:extLst>
                  <a:ext uri="{FF2B5EF4-FFF2-40B4-BE49-F238E27FC236}">
                    <a16:creationId xmlns:a16="http://schemas.microsoft.com/office/drawing/2014/main" id="{B6917F9B-6134-44F0-BA49-9526AEDE1C1A}"/>
                  </a:ext>
                </a:extLst>
              </p:cNvPr>
              <p:cNvGrpSpPr>
                <a:grpSpLocks/>
              </p:cNvGrpSpPr>
              <p:nvPr/>
            </p:nvGrpSpPr>
            <p:grpSpPr bwMode="auto">
              <a:xfrm>
                <a:off x="0" y="0"/>
                <a:ext cx="316" cy="403"/>
                <a:chOff x="0" y="0"/>
                <a:chExt cx="316" cy="403"/>
              </a:xfrm>
            </p:grpSpPr>
            <p:sp>
              <p:nvSpPr>
                <p:cNvPr id="52297" name="Rectangle 63">
                  <a:extLst>
                    <a:ext uri="{FF2B5EF4-FFF2-40B4-BE49-F238E27FC236}">
                      <a16:creationId xmlns:a16="http://schemas.microsoft.com/office/drawing/2014/main" id="{4E9169D3-C6A8-44AA-8142-5D08C860A79C}"/>
                    </a:ext>
                  </a:extLst>
                </p:cNvPr>
                <p:cNvSpPr>
                  <a:spLocks noChangeArrowheads="1"/>
                </p:cNvSpPr>
                <p:nvPr/>
              </p:nvSpPr>
              <p:spPr bwMode="auto">
                <a:xfrm>
                  <a:off x="28"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98" name="Rectangle 64">
                  <a:extLst>
                    <a:ext uri="{FF2B5EF4-FFF2-40B4-BE49-F238E27FC236}">
                      <a16:creationId xmlns:a16="http://schemas.microsoft.com/office/drawing/2014/main" id="{F9E15712-562B-4677-A5B4-6789F51FE319}"/>
                    </a:ext>
                  </a:extLst>
                </p:cNvPr>
                <p:cNvSpPr>
                  <a:spLocks noChangeArrowheads="1"/>
                </p:cNvSpPr>
                <p:nvPr/>
              </p:nvSpPr>
              <p:spPr bwMode="auto">
                <a:xfrm>
                  <a:off x="0"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34" name="Group 65">
                <a:extLst>
                  <a:ext uri="{FF2B5EF4-FFF2-40B4-BE49-F238E27FC236}">
                    <a16:creationId xmlns:a16="http://schemas.microsoft.com/office/drawing/2014/main" id="{AD359C04-8CC7-43DE-89A3-827194560418}"/>
                  </a:ext>
                </a:extLst>
              </p:cNvPr>
              <p:cNvGrpSpPr>
                <a:grpSpLocks/>
              </p:cNvGrpSpPr>
              <p:nvPr/>
            </p:nvGrpSpPr>
            <p:grpSpPr bwMode="auto">
              <a:xfrm>
                <a:off x="316" y="0"/>
                <a:ext cx="316" cy="403"/>
                <a:chOff x="316" y="0"/>
                <a:chExt cx="316" cy="403"/>
              </a:xfrm>
            </p:grpSpPr>
            <p:sp>
              <p:nvSpPr>
                <p:cNvPr id="52295" name="Rectangle 66">
                  <a:extLst>
                    <a:ext uri="{FF2B5EF4-FFF2-40B4-BE49-F238E27FC236}">
                      <a16:creationId xmlns:a16="http://schemas.microsoft.com/office/drawing/2014/main" id="{74D3FFB6-54F7-48D0-BEEE-454FAAF92612}"/>
                    </a:ext>
                  </a:extLst>
                </p:cNvPr>
                <p:cNvSpPr>
                  <a:spLocks noChangeArrowheads="1"/>
                </p:cNvSpPr>
                <p:nvPr/>
              </p:nvSpPr>
              <p:spPr bwMode="auto">
                <a:xfrm>
                  <a:off x="344"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M1</a:t>
                  </a:r>
                </a:p>
                <a:p>
                  <a:endParaRPr lang="fr-FR" altLang="en-US" sz="2400">
                    <a:latin typeface="Times New Roman" panose="02020603050405020304" pitchFamily="18" charset="0"/>
                  </a:endParaRPr>
                </a:p>
              </p:txBody>
            </p:sp>
            <p:sp>
              <p:nvSpPr>
                <p:cNvPr id="52296" name="Rectangle 67">
                  <a:extLst>
                    <a:ext uri="{FF2B5EF4-FFF2-40B4-BE49-F238E27FC236}">
                      <a16:creationId xmlns:a16="http://schemas.microsoft.com/office/drawing/2014/main" id="{EC104F07-EB08-4623-81DE-C87DBFBC7F49}"/>
                    </a:ext>
                  </a:extLst>
                </p:cNvPr>
                <p:cNvSpPr>
                  <a:spLocks noChangeArrowheads="1"/>
                </p:cNvSpPr>
                <p:nvPr/>
              </p:nvSpPr>
              <p:spPr bwMode="auto">
                <a:xfrm>
                  <a:off x="316"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35" name="Group 68">
                <a:extLst>
                  <a:ext uri="{FF2B5EF4-FFF2-40B4-BE49-F238E27FC236}">
                    <a16:creationId xmlns:a16="http://schemas.microsoft.com/office/drawing/2014/main" id="{6743FC4B-062D-40B2-8DF8-A6798D2EB9EC}"/>
                  </a:ext>
                </a:extLst>
              </p:cNvPr>
              <p:cNvGrpSpPr>
                <a:grpSpLocks/>
              </p:cNvGrpSpPr>
              <p:nvPr/>
            </p:nvGrpSpPr>
            <p:grpSpPr bwMode="auto">
              <a:xfrm>
                <a:off x="632" y="0"/>
                <a:ext cx="316" cy="403"/>
                <a:chOff x="632" y="0"/>
                <a:chExt cx="316" cy="403"/>
              </a:xfrm>
            </p:grpSpPr>
            <p:sp>
              <p:nvSpPr>
                <p:cNvPr id="52293" name="Rectangle 69">
                  <a:extLst>
                    <a:ext uri="{FF2B5EF4-FFF2-40B4-BE49-F238E27FC236}">
                      <a16:creationId xmlns:a16="http://schemas.microsoft.com/office/drawing/2014/main" id="{6DFC94ED-0249-4BCC-9F4F-2DF5F29612F6}"/>
                    </a:ext>
                  </a:extLst>
                </p:cNvPr>
                <p:cNvSpPr>
                  <a:spLocks noChangeArrowheads="1"/>
                </p:cNvSpPr>
                <p:nvPr/>
              </p:nvSpPr>
              <p:spPr bwMode="auto">
                <a:xfrm>
                  <a:off x="660"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M2</a:t>
                  </a:r>
                </a:p>
                <a:p>
                  <a:endParaRPr lang="fr-FR" altLang="en-US" sz="2400">
                    <a:latin typeface="Times New Roman" panose="02020603050405020304" pitchFamily="18" charset="0"/>
                  </a:endParaRPr>
                </a:p>
              </p:txBody>
            </p:sp>
            <p:sp>
              <p:nvSpPr>
                <p:cNvPr id="52294" name="Rectangle 70">
                  <a:extLst>
                    <a:ext uri="{FF2B5EF4-FFF2-40B4-BE49-F238E27FC236}">
                      <a16:creationId xmlns:a16="http://schemas.microsoft.com/office/drawing/2014/main" id="{3D11AC22-0344-40E7-9A52-241D039A812E}"/>
                    </a:ext>
                  </a:extLst>
                </p:cNvPr>
                <p:cNvSpPr>
                  <a:spLocks noChangeArrowheads="1"/>
                </p:cNvSpPr>
                <p:nvPr/>
              </p:nvSpPr>
              <p:spPr bwMode="auto">
                <a:xfrm>
                  <a:off x="632"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36" name="Group 71">
                <a:extLst>
                  <a:ext uri="{FF2B5EF4-FFF2-40B4-BE49-F238E27FC236}">
                    <a16:creationId xmlns:a16="http://schemas.microsoft.com/office/drawing/2014/main" id="{9DD1F4D4-AB09-45DB-91ED-5439D4DED883}"/>
                  </a:ext>
                </a:extLst>
              </p:cNvPr>
              <p:cNvGrpSpPr>
                <a:grpSpLocks/>
              </p:cNvGrpSpPr>
              <p:nvPr/>
            </p:nvGrpSpPr>
            <p:grpSpPr bwMode="auto">
              <a:xfrm>
                <a:off x="948" y="0"/>
                <a:ext cx="316" cy="403"/>
                <a:chOff x="948" y="0"/>
                <a:chExt cx="316" cy="403"/>
              </a:xfrm>
            </p:grpSpPr>
            <p:sp>
              <p:nvSpPr>
                <p:cNvPr id="52291" name="Rectangle 72">
                  <a:extLst>
                    <a:ext uri="{FF2B5EF4-FFF2-40B4-BE49-F238E27FC236}">
                      <a16:creationId xmlns:a16="http://schemas.microsoft.com/office/drawing/2014/main" id="{05248777-9927-4B1A-9C16-9AED8D32E17F}"/>
                    </a:ext>
                  </a:extLst>
                </p:cNvPr>
                <p:cNvSpPr>
                  <a:spLocks noChangeArrowheads="1"/>
                </p:cNvSpPr>
                <p:nvPr/>
              </p:nvSpPr>
              <p:spPr bwMode="auto">
                <a:xfrm>
                  <a:off x="976" y="0"/>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M3</a:t>
                  </a:r>
                </a:p>
                <a:p>
                  <a:endParaRPr lang="fr-FR" altLang="en-US" sz="2400">
                    <a:latin typeface="Times New Roman" panose="02020603050405020304" pitchFamily="18" charset="0"/>
                  </a:endParaRPr>
                </a:p>
              </p:txBody>
            </p:sp>
            <p:sp>
              <p:nvSpPr>
                <p:cNvPr id="52292" name="Rectangle 73">
                  <a:extLst>
                    <a:ext uri="{FF2B5EF4-FFF2-40B4-BE49-F238E27FC236}">
                      <a16:creationId xmlns:a16="http://schemas.microsoft.com/office/drawing/2014/main" id="{54955848-7963-4989-AC08-2A7C596DDD38}"/>
                    </a:ext>
                  </a:extLst>
                </p:cNvPr>
                <p:cNvSpPr>
                  <a:spLocks noChangeArrowheads="1"/>
                </p:cNvSpPr>
                <p:nvPr/>
              </p:nvSpPr>
              <p:spPr bwMode="auto">
                <a:xfrm>
                  <a:off x="948" y="0"/>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37" name="Group 74">
                <a:extLst>
                  <a:ext uri="{FF2B5EF4-FFF2-40B4-BE49-F238E27FC236}">
                    <a16:creationId xmlns:a16="http://schemas.microsoft.com/office/drawing/2014/main" id="{69E2ADAD-E19A-4CF8-B03D-11861BBC365F}"/>
                  </a:ext>
                </a:extLst>
              </p:cNvPr>
              <p:cNvGrpSpPr>
                <a:grpSpLocks/>
              </p:cNvGrpSpPr>
              <p:nvPr/>
            </p:nvGrpSpPr>
            <p:grpSpPr bwMode="auto">
              <a:xfrm>
                <a:off x="0" y="403"/>
                <a:ext cx="316" cy="403"/>
                <a:chOff x="0" y="403"/>
                <a:chExt cx="316" cy="403"/>
              </a:xfrm>
            </p:grpSpPr>
            <p:sp>
              <p:nvSpPr>
                <p:cNvPr id="52289" name="Rectangle 75">
                  <a:extLst>
                    <a:ext uri="{FF2B5EF4-FFF2-40B4-BE49-F238E27FC236}">
                      <a16:creationId xmlns:a16="http://schemas.microsoft.com/office/drawing/2014/main" id="{63B5F714-080D-47B4-B182-85FFF7638F89}"/>
                    </a:ext>
                  </a:extLst>
                </p:cNvPr>
                <p:cNvSpPr>
                  <a:spLocks noChangeArrowheads="1"/>
                </p:cNvSpPr>
                <p:nvPr/>
              </p:nvSpPr>
              <p:spPr bwMode="auto">
                <a:xfrm>
                  <a:off x="28" y="403"/>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P1</a:t>
                  </a:r>
                </a:p>
                <a:p>
                  <a:endParaRPr lang="fr-FR" altLang="en-US" sz="2400">
                    <a:latin typeface="Times New Roman" panose="02020603050405020304" pitchFamily="18" charset="0"/>
                  </a:endParaRPr>
                </a:p>
              </p:txBody>
            </p:sp>
            <p:sp>
              <p:nvSpPr>
                <p:cNvPr id="52290" name="Rectangle 76">
                  <a:extLst>
                    <a:ext uri="{FF2B5EF4-FFF2-40B4-BE49-F238E27FC236}">
                      <a16:creationId xmlns:a16="http://schemas.microsoft.com/office/drawing/2014/main" id="{5BA52883-906C-4EB3-9F4B-488ACB4FDEE1}"/>
                    </a:ext>
                  </a:extLst>
                </p:cNvPr>
                <p:cNvSpPr>
                  <a:spLocks noChangeArrowheads="1"/>
                </p:cNvSpPr>
                <p:nvPr/>
              </p:nvSpPr>
              <p:spPr bwMode="auto">
                <a:xfrm>
                  <a:off x="0"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38" name="Group 77">
                <a:extLst>
                  <a:ext uri="{FF2B5EF4-FFF2-40B4-BE49-F238E27FC236}">
                    <a16:creationId xmlns:a16="http://schemas.microsoft.com/office/drawing/2014/main" id="{FFC34130-708F-4CC4-B0AF-9A9EFD1CFB06}"/>
                  </a:ext>
                </a:extLst>
              </p:cNvPr>
              <p:cNvGrpSpPr>
                <a:grpSpLocks/>
              </p:cNvGrpSpPr>
              <p:nvPr/>
            </p:nvGrpSpPr>
            <p:grpSpPr bwMode="auto">
              <a:xfrm>
                <a:off x="316" y="403"/>
                <a:ext cx="316" cy="403"/>
                <a:chOff x="316" y="403"/>
                <a:chExt cx="316" cy="403"/>
              </a:xfrm>
            </p:grpSpPr>
            <p:sp>
              <p:nvSpPr>
                <p:cNvPr id="52285" name="Rectangle 78">
                  <a:extLst>
                    <a:ext uri="{FF2B5EF4-FFF2-40B4-BE49-F238E27FC236}">
                      <a16:creationId xmlns:a16="http://schemas.microsoft.com/office/drawing/2014/main" id="{7F4DD718-7401-4247-8207-F81464FFBB7E}"/>
                    </a:ext>
                  </a:extLst>
                </p:cNvPr>
                <p:cNvSpPr>
                  <a:spLocks noChangeArrowheads="1"/>
                </p:cNvSpPr>
                <p:nvPr/>
              </p:nvSpPr>
              <p:spPr bwMode="auto">
                <a:xfrm>
                  <a:off x="316" y="403"/>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86" name="Group 79">
                  <a:extLst>
                    <a:ext uri="{FF2B5EF4-FFF2-40B4-BE49-F238E27FC236}">
                      <a16:creationId xmlns:a16="http://schemas.microsoft.com/office/drawing/2014/main" id="{01637E6B-5743-4700-957A-38F18786A4E8}"/>
                    </a:ext>
                  </a:extLst>
                </p:cNvPr>
                <p:cNvGrpSpPr>
                  <a:grpSpLocks/>
                </p:cNvGrpSpPr>
                <p:nvPr/>
              </p:nvGrpSpPr>
              <p:grpSpPr bwMode="auto">
                <a:xfrm>
                  <a:off x="316" y="403"/>
                  <a:ext cx="316" cy="403"/>
                  <a:chOff x="316" y="403"/>
                  <a:chExt cx="316" cy="403"/>
                </a:xfrm>
              </p:grpSpPr>
              <p:sp>
                <p:nvSpPr>
                  <p:cNvPr id="52287" name="Rectangle 80">
                    <a:extLst>
                      <a:ext uri="{FF2B5EF4-FFF2-40B4-BE49-F238E27FC236}">
                        <a16:creationId xmlns:a16="http://schemas.microsoft.com/office/drawing/2014/main" id="{E6E9A449-6E93-4095-9472-0BBAB86F2070}"/>
                      </a:ext>
                    </a:extLst>
                  </p:cNvPr>
                  <p:cNvSpPr>
                    <a:spLocks noChangeArrowheads="1"/>
                  </p:cNvSpPr>
                  <p:nvPr/>
                </p:nvSpPr>
                <p:spPr bwMode="auto">
                  <a:xfrm>
                    <a:off x="344" y="403"/>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88" name="Rectangle 81">
                    <a:extLst>
                      <a:ext uri="{FF2B5EF4-FFF2-40B4-BE49-F238E27FC236}">
                        <a16:creationId xmlns:a16="http://schemas.microsoft.com/office/drawing/2014/main" id="{2BC6772B-AD2C-4F4A-AD8B-93CFB81386EE}"/>
                      </a:ext>
                    </a:extLst>
                  </p:cNvPr>
                  <p:cNvSpPr>
                    <a:spLocks noChangeArrowheads="1"/>
                  </p:cNvSpPr>
                  <p:nvPr/>
                </p:nvSpPr>
                <p:spPr bwMode="auto">
                  <a:xfrm>
                    <a:off x="316"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39" name="Group 82">
                <a:extLst>
                  <a:ext uri="{FF2B5EF4-FFF2-40B4-BE49-F238E27FC236}">
                    <a16:creationId xmlns:a16="http://schemas.microsoft.com/office/drawing/2014/main" id="{EF3AE108-F7E0-42C9-A3A4-6FF68DC9BD31}"/>
                  </a:ext>
                </a:extLst>
              </p:cNvPr>
              <p:cNvGrpSpPr>
                <a:grpSpLocks/>
              </p:cNvGrpSpPr>
              <p:nvPr/>
            </p:nvGrpSpPr>
            <p:grpSpPr bwMode="auto">
              <a:xfrm>
                <a:off x="632" y="403"/>
                <a:ext cx="316" cy="403"/>
                <a:chOff x="632" y="403"/>
                <a:chExt cx="316" cy="403"/>
              </a:xfrm>
            </p:grpSpPr>
            <p:sp>
              <p:nvSpPr>
                <p:cNvPr id="52281" name="Rectangle 83">
                  <a:extLst>
                    <a:ext uri="{FF2B5EF4-FFF2-40B4-BE49-F238E27FC236}">
                      <a16:creationId xmlns:a16="http://schemas.microsoft.com/office/drawing/2014/main" id="{FBB843D7-29FF-4E2F-9E13-DA097E6EA1D3}"/>
                    </a:ext>
                  </a:extLst>
                </p:cNvPr>
                <p:cNvSpPr>
                  <a:spLocks noChangeArrowheads="1"/>
                </p:cNvSpPr>
                <p:nvPr/>
              </p:nvSpPr>
              <p:spPr bwMode="auto">
                <a:xfrm>
                  <a:off x="632" y="403"/>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82" name="Group 84">
                  <a:extLst>
                    <a:ext uri="{FF2B5EF4-FFF2-40B4-BE49-F238E27FC236}">
                      <a16:creationId xmlns:a16="http://schemas.microsoft.com/office/drawing/2014/main" id="{B838F79D-00BB-4C46-97BB-319702EE8DCC}"/>
                    </a:ext>
                  </a:extLst>
                </p:cNvPr>
                <p:cNvGrpSpPr>
                  <a:grpSpLocks/>
                </p:cNvGrpSpPr>
                <p:nvPr/>
              </p:nvGrpSpPr>
              <p:grpSpPr bwMode="auto">
                <a:xfrm>
                  <a:off x="632" y="403"/>
                  <a:ext cx="316" cy="403"/>
                  <a:chOff x="632" y="403"/>
                  <a:chExt cx="316" cy="403"/>
                </a:xfrm>
              </p:grpSpPr>
              <p:sp>
                <p:nvSpPr>
                  <p:cNvPr id="52283" name="Rectangle 85">
                    <a:extLst>
                      <a:ext uri="{FF2B5EF4-FFF2-40B4-BE49-F238E27FC236}">
                        <a16:creationId xmlns:a16="http://schemas.microsoft.com/office/drawing/2014/main" id="{C4EF026A-E06D-4029-B15B-636D8C8E8FE5}"/>
                      </a:ext>
                    </a:extLst>
                  </p:cNvPr>
                  <p:cNvSpPr>
                    <a:spLocks noChangeArrowheads="1"/>
                  </p:cNvSpPr>
                  <p:nvPr/>
                </p:nvSpPr>
                <p:spPr bwMode="auto">
                  <a:xfrm>
                    <a:off x="660" y="403"/>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84" name="Rectangle 86">
                    <a:extLst>
                      <a:ext uri="{FF2B5EF4-FFF2-40B4-BE49-F238E27FC236}">
                        <a16:creationId xmlns:a16="http://schemas.microsoft.com/office/drawing/2014/main" id="{EA7E69AE-6420-4EE1-8802-882EAB8E7BBB}"/>
                      </a:ext>
                    </a:extLst>
                  </p:cNvPr>
                  <p:cNvSpPr>
                    <a:spLocks noChangeArrowheads="1"/>
                  </p:cNvSpPr>
                  <p:nvPr/>
                </p:nvSpPr>
                <p:spPr bwMode="auto">
                  <a:xfrm>
                    <a:off x="632"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0" name="Group 87">
                <a:extLst>
                  <a:ext uri="{FF2B5EF4-FFF2-40B4-BE49-F238E27FC236}">
                    <a16:creationId xmlns:a16="http://schemas.microsoft.com/office/drawing/2014/main" id="{D5B582B3-A986-4088-BD82-39E9BF88A473}"/>
                  </a:ext>
                </a:extLst>
              </p:cNvPr>
              <p:cNvGrpSpPr>
                <a:grpSpLocks/>
              </p:cNvGrpSpPr>
              <p:nvPr/>
            </p:nvGrpSpPr>
            <p:grpSpPr bwMode="auto">
              <a:xfrm>
                <a:off x="948" y="403"/>
                <a:ext cx="316" cy="403"/>
                <a:chOff x="948" y="403"/>
                <a:chExt cx="316" cy="403"/>
              </a:xfrm>
            </p:grpSpPr>
            <p:sp>
              <p:nvSpPr>
                <p:cNvPr id="52277" name="Rectangle 88">
                  <a:extLst>
                    <a:ext uri="{FF2B5EF4-FFF2-40B4-BE49-F238E27FC236}">
                      <a16:creationId xmlns:a16="http://schemas.microsoft.com/office/drawing/2014/main" id="{7A4A58D8-E926-4250-8638-9832E552CF91}"/>
                    </a:ext>
                  </a:extLst>
                </p:cNvPr>
                <p:cNvSpPr>
                  <a:spLocks noChangeArrowheads="1"/>
                </p:cNvSpPr>
                <p:nvPr/>
              </p:nvSpPr>
              <p:spPr bwMode="auto">
                <a:xfrm>
                  <a:off x="948" y="403"/>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78" name="Group 89">
                  <a:extLst>
                    <a:ext uri="{FF2B5EF4-FFF2-40B4-BE49-F238E27FC236}">
                      <a16:creationId xmlns:a16="http://schemas.microsoft.com/office/drawing/2014/main" id="{8D4B8119-4D27-4D82-84AA-2FE998CFC97F}"/>
                    </a:ext>
                  </a:extLst>
                </p:cNvPr>
                <p:cNvGrpSpPr>
                  <a:grpSpLocks/>
                </p:cNvGrpSpPr>
                <p:nvPr/>
              </p:nvGrpSpPr>
              <p:grpSpPr bwMode="auto">
                <a:xfrm>
                  <a:off x="948" y="403"/>
                  <a:ext cx="316" cy="403"/>
                  <a:chOff x="948" y="403"/>
                  <a:chExt cx="316" cy="403"/>
                </a:xfrm>
              </p:grpSpPr>
              <p:sp>
                <p:nvSpPr>
                  <p:cNvPr id="52279" name="Rectangle 90">
                    <a:extLst>
                      <a:ext uri="{FF2B5EF4-FFF2-40B4-BE49-F238E27FC236}">
                        <a16:creationId xmlns:a16="http://schemas.microsoft.com/office/drawing/2014/main" id="{C7BEF46A-5BB8-44C2-A0C5-EBFC5489B360}"/>
                      </a:ext>
                    </a:extLst>
                  </p:cNvPr>
                  <p:cNvSpPr>
                    <a:spLocks noChangeArrowheads="1"/>
                  </p:cNvSpPr>
                  <p:nvPr/>
                </p:nvSpPr>
                <p:spPr bwMode="auto">
                  <a:xfrm>
                    <a:off x="976" y="403"/>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80" name="Rectangle 91">
                    <a:extLst>
                      <a:ext uri="{FF2B5EF4-FFF2-40B4-BE49-F238E27FC236}">
                        <a16:creationId xmlns:a16="http://schemas.microsoft.com/office/drawing/2014/main" id="{1578CCA8-B186-4FA8-ADA7-74DCB805E96F}"/>
                      </a:ext>
                    </a:extLst>
                  </p:cNvPr>
                  <p:cNvSpPr>
                    <a:spLocks noChangeArrowheads="1"/>
                  </p:cNvSpPr>
                  <p:nvPr/>
                </p:nvSpPr>
                <p:spPr bwMode="auto">
                  <a:xfrm>
                    <a:off x="948" y="403"/>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1" name="Group 92">
                <a:extLst>
                  <a:ext uri="{FF2B5EF4-FFF2-40B4-BE49-F238E27FC236}">
                    <a16:creationId xmlns:a16="http://schemas.microsoft.com/office/drawing/2014/main" id="{54E7B4B7-2593-43A2-88F4-2960C41FCECB}"/>
                  </a:ext>
                </a:extLst>
              </p:cNvPr>
              <p:cNvGrpSpPr>
                <a:grpSpLocks/>
              </p:cNvGrpSpPr>
              <p:nvPr/>
            </p:nvGrpSpPr>
            <p:grpSpPr bwMode="auto">
              <a:xfrm>
                <a:off x="0" y="806"/>
                <a:ext cx="316" cy="403"/>
                <a:chOff x="0" y="806"/>
                <a:chExt cx="316" cy="403"/>
              </a:xfrm>
            </p:grpSpPr>
            <p:sp>
              <p:nvSpPr>
                <p:cNvPr id="52275" name="Rectangle 93">
                  <a:extLst>
                    <a:ext uri="{FF2B5EF4-FFF2-40B4-BE49-F238E27FC236}">
                      <a16:creationId xmlns:a16="http://schemas.microsoft.com/office/drawing/2014/main" id="{19B11F04-4BB8-426A-9BDB-C2681C106B4F}"/>
                    </a:ext>
                  </a:extLst>
                </p:cNvPr>
                <p:cNvSpPr>
                  <a:spLocks noChangeArrowheads="1"/>
                </p:cNvSpPr>
                <p:nvPr/>
              </p:nvSpPr>
              <p:spPr bwMode="auto">
                <a:xfrm>
                  <a:off x="28" y="806"/>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P2</a:t>
                  </a:r>
                </a:p>
                <a:p>
                  <a:endParaRPr lang="fr-FR" altLang="en-US" sz="2400">
                    <a:latin typeface="Times New Roman" panose="02020603050405020304" pitchFamily="18" charset="0"/>
                  </a:endParaRPr>
                </a:p>
              </p:txBody>
            </p:sp>
            <p:sp>
              <p:nvSpPr>
                <p:cNvPr id="52276" name="Rectangle 94">
                  <a:extLst>
                    <a:ext uri="{FF2B5EF4-FFF2-40B4-BE49-F238E27FC236}">
                      <a16:creationId xmlns:a16="http://schemas.microsoft.com/office/drawing/2014/main" id="{D4723198-6E7C-4B73-A2A2-BD629D9E8805}"/>
                    </a:ext>
                  </a:extLst>
                </p:cNvPr>
                <p:cNvSpPr>
                  <a:spLocks noChangeArrowheads="1"/>
                </p:cNvSpPr>
                <p:nvPr/>
              </p:nvSpPr>
              <p:spPr bwMode="auto">
                <a:xfrm>
                  <a:off x="0"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42" name="Group 95">
                <a:extLst>
                  <a:ext uri="{FF2B5EF4-FFF2-40B4-BE49-F238E27FC236}">
                    <a16:creationId xmlns:a16="http://schemas.microsoft.com/office/drawing/2014/main" id="{3BB5F5AB-F723-49E0-B9F0-30089852DE45}"/>
                  </a:ext>
                </a:extLst>
              </p:cNvPr>
              <p:cNvGrpSpPr>
                <a:grpSpLocks/>
              </p:cNvGrpSpPr>
              <p:nvPr/>
            </p:nvGrpSpPr>
            <p:grpSpPr bwMode="auto">
              <a:xfrm>
                <a:off x="316" y="806"/>
                <a:ext cx="316" cy="403"/>
                <a:chOff x="316" y="806"/>
                <a:chExt cx="316" cy="403"/>
              </a:xfrm>
            </p:grpSpPr>
            <p:sp>
              <p:nvSpPr>
                <p:cNvPr id="52271" name="Rectangle 96">
                  <a:extLst>
                    <a:ext uri="{FF2B5EF4-FFF2-40B4-BE49-F238E27FC236}">
                      <a16:creationId xmlns:a16="http://schemas.microsoft.com/office/drawing/2014/main" id="{1B1395A5-6B75-4FAD-B712-12DB68FDD71A}"/>
                    </a:ext>
                  </a:extLst>
                </p:cNvPr>
                <p:cNvSpPr>
                  <a:spLocks noChangeArrowheads="1"/>
                </p:cNvSpPr>
                <p:nvPr/>
              </p:nvSpPr>
              <p:spPr bwMode="auto">
                <a:xfrm>
                  <a:off x="316"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72" name="Group 97">
                  <a:extLst>
                    <a:ext uri="{FF2B5EF4-FFF2-40B4-BE49-F238E27FC236}">
                      <a16:creationId xmlns:a16="http://schemas.microsoft.com/office/drawing/2014/main" id="{48889A71-4421-47A5-B063-A5266A45DA77}"/>
                    </a:ext>
                  </a:extLst>
                </p:cNvPr>
                <p:cNvGrpSpPr>
                  <a:grpSpLocks/>
                </p:cNvGrpSpPr>
                <p:nvPr/>
              </p:nvGrpSpPr>
              <p:grpSpPr bwMode="auto">
                <a:xfrm>
                  <a:off x="316" y="806"/>
                  <a:ext cx="316" cy="403"/>
                  <a:chOff x="316" y="806"/>
                  <a:chExt cx="316" cy="403"/>
                </a:xfrm>
              </p:grpSpPr>
              <p:sp>
                <p:nvSpPr>
                  <p:cNvPr id="52273" name="Rectangle 98">
                    <a:extLst>
                      <a:ext uri="{FF2B5EF4-FFF2-40B4-BE49-F238E27FC236}">
                        <a16:creationId xmlns:a16="http://schemas.microsoft.com/office/drawing/2014/main" id="{AA49FE33-8383-427A-9205-F553B5673913}"/>
                      </a:ext>
                    </a:extLst>
                  </p:cNvPr>
                  <p:cNvSpPr>
                    <a:spLocks noChangeArrowheads="1"/>
                  </p:cNvSpPr>
                  <p:nvPr/>
                </p:nvSpPr>
                <p:spPr bwMode="auto">
                  <a:xfrm>
                    <a:off x="344"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74" name="Rectangle 99">
                    <a:extLst>
                      <a:ext uri="{FF2B5EF4-FFF2-40B4-BE49-F238E27FC236}">
                        <a16:creationId xmlns:a16="http://schemas.microsoft.com/office/drawing/2014/main" id="{849D18C6-BCC3-440B-8573-9146E5D0EA9B}"/>
                      </a:ext>
                    </a:extLst>
                  </p:cNvPr>
                  <p:cNvSpPr>
                    <a:spLocks noChangeArrowheads="1"/>
                  </p:cNvSpPr>
                  <p:nvPr/>
                </p:nvSpPr>
                <p:spPr bwMode="auto">
                  <a:xfrm>
                    <a:off x="316"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3" name="Group 100">
                <a:extLst>
                  <a:ext uri="{FF2B5EF4-FFF2-40B4-BE49-F238E27FC236}">
                    <a16:creationId xmlns:a16="http://schemas.microsoft.com/office/drawing/2014/main" id="{29BE0AC2-FE1D-4550-97E6-38C56F0A9866}"/>
                  </a:ext>
                </a:extLst>
              </p:cNvPr>
              <p:cNvGrpSpPr>
                <a:grpSpLocks/>
              </p:cNvGrpSpPr>
              <p:nvPr/>
            </p:nvGrpSpPr>
            <p:grpSpPr bwMode="auto">
              <a:xfrm>
                <a:off x="632" y="806"/>
                <a:ext cx="316" cy="403"/>
                <a:chOff x="632" y="806"/>
                <a:chExt cx="316" cy="403"/>
              </a:xfrm>
            </p:grpSpPr>
            <p:sp>
              <p:nvSpPr>
                <p:cNvPr id="52267" name="Rectangle 101">
                  <a:extLst>
                    <a:ext uri="{FF2B5EF4-FFF2-40B4-BE49-F238E27FC236}">
                      <a16:creationId xmlns:a16="http://schemas.microsoft.com/office/drawing/2014/main" id="{4CE9D990-6CBE-4770-B348-B737812EC750}"/>
                    </a:ext>
                  </a:extLst>
                </p:cNvPr>
                <p:cNvSpPr>
                  <a:spLocks noChangeArrowheads="1"/>
                </p:cNvSpPr>
                <p:nvPr/>
              </p:nvSpPr>
              <p:spPr bwMode="auto">
                <a:xfrm>
                  <a:off x="632"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68" name="Group 102">
                  <a:extLst>
                    <a:ext uri="{FF2B5EF4-FFF2-40B4-BE49-F238E27FC236}">
                      <a16:creationId xmlns:a16="http://schemas.microsoft.com/office/drawing/2014/main" id="{75424ACD-8D60-4BFE-A8FD-56C366C354AA}"/>
                    </a:ext>
                  </a:extLst>
                </p:cNvPr>
                <p:cNvGrpSpPr>
                  <a:grpSpLocks/>
                </p:cNvGrpSpPr>
                <p:nvPr/>
              </p:nvGrpSpPr>
              <p:grpSpPr bwMode="auto">
                <a:xfrm>
                  <a:off x="632" y="806"/>
                  <a:ext cx="316" cy="403"/>
                  <a:chOff x="632" y="806"/>
                  <a:chExt cx="316" cy="403"/>
                </a:xfrm>
              </p:grpSpPr>
              <p:sp>
                <p:nvSpPr>
                  <p:cNvPr id="52269" name="Rectangle 103">
                    <a:extLst>
                      <a:ext uri="{FF2B5EF4-FFF2-40B4-BE49-F238E27FC236}">
                        <a16:creationId xmlns:a16="http://schemas.microsoft.com/office/drawing/2014/main" id="{21B951AC-5347-4327-8E04-6298DF88730A}"/>
                      </a:ext>
                    </a:extLst>
                  </p:cNvPr>
                  <p:cNvSpPr>
                    <a:spLocks noChangeArrowheads="1"/>
                  </p:cNvSpPr>
                  <p:nvPr/>
                </p:nvSpPr>
                <p:spPr bwMode="auto">
                  <a:xfrm>
                    <a:off x="660"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70" name="Rectangle 104">
                    <a:extLst>
                      <a:ext uri="{FF2B5EF4-FFF2-40B4-BE49-F238E27FC236}">
                        <a16:creationId xmlns:a16="http://schemas.microsoft.com/office/drawing/2014/main" id="{FBB6165F-BF46-473D-B200-F4E8D4747F5E}"/>
                      </a:ext>
                    </a:extLst>
                  </p:cNvPr>
                  <p:cNvSpPr>
                    <a:spLocks noChangeArrowheads="1"/>
                  </p:cNvSpPr>
                  <p:nvPr/>
                </p:nvSpPr>
                <p:spPr bwMode="auto">
                  <a:xfrm>
                    <a:off x="632"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4" name="Group 105">
                <a:extLst>
                  <a:ext uri="{FF2B5EF4-FFF2-40B4-BE49-F238E27FC236}">
                    <a16:creationId xmlns:a16="http://schemas.microsoft.com/office/drawing/2014/main" id="{1D733147-B591-4FDB-B657-87AA67E55A7A}"/>
                  </a:ext>
                </a:extLst>
              </p:cNvPr>
              <p:cNvGrpSpPr>
                <a:grpSpLocks/>
              </p:cNvGrpSpPr>
              <p:nvPr/>
            </p:nvGrpSpPr>
            <p:grpSpPr bwMode="auto">
              <a:xfrm>
                <a:off x="948" y="806"/>
                <a:ext cx="316" cy="403"/>
                <a:chOff x="948" y="806"/>
                <a:chExt cx="316" cy="403"/>
              </a:xfrm>
            </p:grpSpPr>
            <p:sp>
              <p:nvSpPr>
                <p:cNvPr id="52263" name="Rectangle 106">
                  <a:extLst>
                    <a:ext uri="{FF2B5EF4-FFF2-40B4-BE49-F238E27FC236}">
                      <a16:creationId xmlns:a16="http://schemas.microsoft.com/office/drawing/2014/main" id="{EBAFC56F-51E1-4C71-857E-A4D877CEA184}"/>
                    </a:ext>
                  </a:extLst>
                </p:cNvPr>
                <p:cNvSpPr>
                  <a:spLocks noChangeArrowheads="1"/>
                </p:cNvSpPr>
                <p:nvPr/>
              </p:nvSpPr>
              <p:spPr bwMode="auto">
                <a:xfrm>
                  <a:off x="948" y="806"/>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64" name="Group 107">
                  <a:extLst>
                    <a:ext uri="{FF2B5EF4-FFF2-40B4-BE49-F238E27FC236}">
                      <a16:creationId xmlns:a16="http://schemas.microsoft.com/office/drawing/2014/main" id="{5FBA8DEC-53E6-4FE6-B3AE-75EBFE6FB98F}"/>
                    </a:ext>
                  </a:extLst>
                </p:cNvPr>
                <p:cNvGrpSpPr>
                  <a:grpSpLocks/>
                </p:cNvGrpSpPr>
                <p:nvPr/>
              </p:nvGrpSpPr>
              <p:grpSpPr bwMode="auto">
                <a:xfrm>
                  <a:off x="948" y="806"/>
                  <a:ext cx="316" cy="403"/>
                  <a:chOff x="948" y="806"/>
                  <a:chExt cx="316" cy="403"/>
                </a:xfrm>
              </p:grpSpPr>
              <p:sp>
                <p:nvSpPr>
                  <p:cNvPr id="52265" name="Rectangle 108">
                    <a:extLst>
                      <a:ext uri="{FF2B5EF4-FFF2-40B4-BE49-F238E27FC236}">
                        <a16:creationId xmlns:a16="http://schemas.microsoft.com/office/drawing/2014/main" id="{F3222784-20E3-4F5E-9413-217C8204929E}"/>
                      </a:ext>
                    </a:extLst>
                  </p:cNvPr>
                  <p:cNvSpPr>
                    <a:spLocks noChangeArrowheads="1"/>
                  </p:cNvSpPr>
                  <p:nvPr/>
                </p:nvSpPr>
                <p:spPr bwMode="auto">
                  <a:xfrm>
                    <a:off x="976" y="806"/>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66" name="Rectangle 109">
                    <a:extLst>
                      <a:ext uri="{FF2B5EF4-FFF2-40B4-BE49-F238E27FC236}">
                        <a16:creationId xmlns:a16="http://schemas.microsoft.com/office/drawing/2014/main" id="{F673933C-DC7C-46FC-BAD1-0C8D14A22076}"/>
                      </a:ext>
                    </a:extLst>
                  </p:cNvPr>
                  <p:cNvSpPr>
                    <a:spLocks noChangeArrowheads="1"/>
                  </p:cNvSpPr>
                  <p:nvPr/>
                </p:nvSpPr>
                <p:spPr bwMode="auto">
                  <a:xfrm>
                    <a:off x="948" y="806"/>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5" name="Group 110">
                <a:extLst>
                  <a:ext uri="{FF2B5EF4-FFF2-40B4-BE49-F238E27FC236}">
                    <a16:creationId xmlns:a16="http://schemas.microsoft.com/office/drawing/2014/main" id="{6B757A4C-CB77-4AB9-95ED-51AEB5770CE5}"/>
                  </a:ext>
                </a:extLst>
              </p:cNvPr>
              <p:cNvGrpSpPr>
                <a:grpSpLocks/>
              </p:cNvGrpSpPr>
              <p:nvPr/>
            </p:nvGrpSpPr>
            <p:grpSpPr bwMode="auto">
              <a:xfrm>
                <a:off x="0" y="1209"/>
                <a:ext cx="316" cy="403"/>
                <a:chOff x="0" y="1209"/>
                <a:chExt cx="316" cy="403"/>
              </a:xfrm>
            </p:grpSpPr>
            <p:sp>
              <p:nvSpPr>
                <p:cNvPr id="52261" name="Rectangle 111">
                  <a:extLst>
                    <a:ext uri="{FF2B5EF4-FFF2-40B4-BE49-F238E27FC236}">
                      <a16:creationId xmlns:a16="http://schemas.microsoft.com/office/drawing/2014/main" id="{72EC188E-FB7A-4BAB-97AB-30A32F09B463}"/>
                    </a:ext>
                  </a:extLst>
                </p:cNvPr>
                <p:cNvSpPr>
                  <a:spLocks noChangeArrowheads="1"/>
                </p:cNvSpPr>
                <p:nvPr/>
              </p:nvSpPr>
              <p:spPr bwMode="auto">
                <a:xfrm>
                  <a:off x="28" y="1209"/>
                  <a:ext cx="26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P3</a:t>
                  </a:r>
                </a:p>
                <a:p>
                  <a:endParaRPr lang="fr-FR" altLang="en-US" sz="2400">
                    <a:latin typeface="Times New Roman" panose="02020603050405020304" pitchFamily="18" charset="0"/>
                  </a:endParaRPr>
                </a:p>
              </p:txBody>
            </p:sp>
            <p:sp>
              <p:nvSpPr>
                <p:cNvPr id="52262" name="Rectangle 112">
                  <a:extLst>
                    <a:ext uri="{FF2B5EF4-FFF2-40B4-BE49-F238E27FC236}">
                      <a16:creationId xmlns:a16="http://schemas.microsoft.com/office/drawing/2014/main" id="{BE6A3F2C-2C9B-4647-9C25-6FC480378533}"/>
                    </a:ext>
                  </a:extLst>
                </p:cNvPr>
                <p:cNvSpPr>
                  <a:spLocks noChangeArrowheads="1"/>
                </p:cNvSpPr>
                <p:nvPr/>
              </p:nvSpPr>
              <p:spPr bwMode="auto">
                <a:xfrm>
                  <a:off x="0"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nvGrpSpPr>
              <p:cNvPr id="52246" name="Group 113">
                <a:extLst>
                  <a:ext uri="{FF2B5EF4-FFF2-40B4-BE49-F238E27FC236}">
                    <a16:creationId xmlns:a16="http://schemas.microsoft.com/office/drawing/2014/main" id="{1A685DE9-732F-4E26-A525-74E61B8E234F}"/>
                  </a:ext>
                </a:extLst>
              </p:cNvPr>
              <p:cNvGrpSpPr>
                <a:grpSpLocks/>
              </p:cNvGrpSpPr>
              <p:nvPr/>
            </p:nvGrpSpPr>
            <p:grpSpPr bwMode="auto">
              <a:xfrm>
                <a:off x="316" y="1209"/>
                <a:ext cx="316" cy="403"/>
                <a:chOff x="316" y="1209"/>
                <a:chExt cx="316" cy="403"/>
              </a:xfrm>
            </p:grpSpPr>
            <p:sp>
              <p:nvSpPr>
                <p:cNvPr id="52257" name="Rectangle 114">
                  <a:extLst>
                    <a:ext uri="{FF2B5EF4-FFF2-40B4-BE49-F238E27FC236}">
                      <a16:creationId xmlns:a16="http://schemas.microsoft.com/office/drawing/2014/main" id="{24825F13-A6DA-4FD2-8BBB-F7F836C67A1A}"/>
                    </a:ext>
                  </a:extLst>
                </p:cNvPr>
                <p:cNvSpPr>
                  <a:spLocks noChangeArrowheads="1"/>
                </p:cNvSpPr>
                <p:nvPr/>
              </p:nvSpPr>
              <p:spPr bwMode="auto">
                <a:xfrm>
                  <a:off x="316" y="1209"/>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58" name="Group 115">
                  <a:extLst>
                    <a:ext uri="{FF2B5EF4-FFF2-40B4-BE49-F238E27FC236}">
                      <a16:creationId xmlns:a16="http://schemas.microsoft.com/office/drawing/2014/main" id="{5D2E1801-7643-44A6-B698-A65ECFEEF27F}"/>
                    </a:ext>
                  </a:extLst>
                </p:cNvPr>
                <p:cNvGrpSpPr>
                  <a:grpSpLocks/>
                </p:cNvGrpSpPr>
                <p:nvPr/>
              </p:nvGrpSpPr>
              <p:grpSpPr bwMode="auto">
                <a:xfrm>
                  <a:off x="316" y="1209"/>
                  <a:ext cx="316" cy="403"/>
                  <a:chOff x="316" y="1209"/>
                  <a:chExt cx="316" cy="403"/>
                </a:xfrm>
              </p:grpSpPr>
              <p:sp>
                <p:nvSpPr>
                  <p:cNvPr id="52259" name="Rectangle 116">
                    <a:extLst>
                      <a:ext uri="{FF2B5EF4-FFF2-40B4-BE49-F238E27FC236}">
                        <a16:creationId xmlns:a16="http://schemas.microsoft.com/office/drawing/2014/main" id="{AEAB3966-257C-49D0-8241-EAE2A560DC9D}"/>
                      </a:ext>
                    </a:extLst>
                  </p:cNvPr>
                  <p:cNvSpPr>
                    <a:spLocks noChangeArrowheads="1"/>
                  </p:cNvSpPr>
                  <p:nvPr/>
                </p:nvSpPr>
                <p:spPr bwMode="auto">
                  <a:xfrm>
                    <a:off x="344" y="1209"/>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60" name="Rectangle 117">
                    <a:extLst>
                      <a:ext uri="{FF2B5EF4-FFF2-40B4-BE49-F238E27FC236}">
                        <a16:creationId xmlns:a16="http://schemas.microsoft.com/office/drawing/2014/main" id="{97C760B1-5A4B-4CDB-8698-F97668A18287}"/>
                      </a:ext>
                    </a:extLst>
                  </p:cNvPr>
                  <p:cNvSpPr>
                    <a:spLocks noChangeArrowheads="1"/>
                  </p:cNvSpPr>
                  <p:nvPr/>
                </p:nvSpPr>
                <p:spPr bwMode="auto">
                  <a:xfrm>
                    <a:off x="316"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7" name="Group 118">
                <a:extLst>
                  <a:ext uri="{FF2B5EF4-FFF2-40B4-BE49-F238E27FC236}">
                    <a16:creationId xmlns:a16="http://schemas.microsoft.com/office/drawing/2014/main" id="{6B4D9E8E-24C8-40B6-A39A-C19B2716E131}"/>
                  </a:ext>
                </a:extLst>
              </p:cNvPr>
              <p:cNvGrpSpPr>
                <a:grpSpLocks/>
              </p:cNvGrpSpPr>
              <p:nvPr/>
            </p:nvGrpSpPr>
            <p:grpSpPr bwMode="auto">
              <a:xfrm>
                <a:off x="632" y="1209"/>
                <a:ext cx="316" cy="403"/>
                <a:chOff x="632" y="1209"/>
                <a:chExt cx="316" cy="403"/>
              </a:xfrm>
            </p:grpSpPr>
            <p:sp>
              <p:nvSpPr>
                <p:cNvPr id="52253" name="Rectangle 119">
                  <a:extLst>
                    <a:ext uri="{FF2B5EF4-FFF2-40B4-BE49-F238E27FC236}">
                      <a16:creationId xmlns:a16="http://schemas.microsoft.com/office/drawing/2014/main" id="{DD42CF28-1625-4350-981D-CA4335D599FC}"/>
                    </a:ext>
                  </a:extLst>
                </p:cNvPr>
                <p:cNvSpPr>
                  <a:spLocks noChangeArrowheads="1"/>
                </p:cNvSpPr>
                <p:nvPr/>
              </p:nvSpPr>
              <p:spPr bwMode="auto">
                <a:xfrm>
                  <a:off x="632" y="1209"/>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54" name="Group 120">
                  <a:extLst>
                    <a:ext uri="{FF2B5EF4-FFF2-40B4-BE49-F238E27FC236}">
                      <a16:creationId xmlns:a16="http://schemas.microsoft.com/office/drawing/2014/main" id="{9B29E51E-A435-4ED7-A5DB-8A2AEF3D8CC8}"/>
                    </a:ext>
                  </a:extLst>
                </p:cNvPr>
                <p:cNvGrpSpPr>
                  <a:grpSpLocks/>
                </p:cNvGrpSpPr>
                <p:nvPr/>
              </p:nvGrpSpPr>
              <p:grpSpPr bwMode="auto">
                <a:xfrm>
                  <a:off x="632" y="1209"/>
                  <a:ext cx="316" cy="403"/>
                  <a:chOff x="632" y="1209"/>
                  <a:chExt cx="316" cy="403"/>
                </a:xfrm>
              </p:grpSpPr>
              <p:sp>
                <p:nvSpPr>
                  <p:cNvPr id="52255" name="Rectangle 121">
                    <a:extLst>
                      <a:ext uri="{FF2B5EF4-FFF2-40B4-BE49-F238E27FC236}">
                        <a16:creationId xmlns:a16="http://schemas.microsoft.com/office/drawing/2014/main" id="{12C54E2F-130F-4EF1-8F40-956A0EEF6A81}"/>
                      </a:ext>
                    </a:extLst>
                  </p:cNvPr>
                  <p:cNvSpPr>
                    <a:spLocks noChangeArrowheads="1"/>
                  </p:cNvSpPr>
                  <p:nvPr/>
                </p:nvSpPr>
                <p:spPr bwMode="auto">
                  <a:xfrm>
                    <a:off x="660" y="1209"/>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56" name="Rectangle 122">
                    <a:extLst>
                      <a:ext uri="{FF2B5EF4-FFF2-40B4-BE49-F238E27FC236}">
                        <a16:creationId xmlns:a16="http://schemas.microsoft.com/office/drawing/2014/main" id="{3B337D2B-A36A-4341-9131-6C4F81CC9DD3}"/>
                      </a:ext>
                    </a:extLst>
                  </p:cNvPr>
                  <p:cNvSpPr>
                    <a:spLocks noChangeArrowheads="1"/>
                  </p:cNvSpPr>
                  <p:nvPr/>
                </p:nvSpPr>
                <p:spPr bwMode="auto">
                  <a:xfrm>
                    <a:off x="632"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nvGrpSpPr>
              <p:cNvPr id="52248" name="Group 123">
                <a:extLst>
                  <a:ext uri="{FF2B5EF4-FFF2-40B4-BE49-F238E27FC236}">
                    <a16:creationId xmlns:a16="http://schemas.microsoft.com/office/drawing/2014/main" id="{7841279B-CEB7-4445-9715-BD5860E0DD36}"/>
                  </a:ext>
                </a:extLst>
              </p:cNvPr>
              <p:cNvGrpSpPr>
                <a:grpSpLocks/>
              </p:cNvGrpSpPr>
              <p:nvPr/>
            </p:nvGrpSpPr>
            <p:grpSpPr bwMode="auto">
              <a:xfrm>
                <a:off x="948" y="1209"/>
                <a:ext cx="316" cy="403"/>
                <a:chOff x="948" y="1209"/>
                <a:chExt cx="316" cy="403"/>
              </a:xfrm>
            </p:grpSpPr>
            <p:sp>
              <p:nvSpPr>
                <p:cNvPr id="52249" name="Rectangle 124">
                  <a:extLst>
                    <a:ext uri="{FF2B5EF4-FFF2-40B4-BE49-F238E27FC236}">
                      <a16:creationId xmlns:a16="http://schemas.microsoft.com/office/drawing/2014/main" id="{3BD8467D-71EC-4985-AF30-0A4558098387}"/>
                    </a:ext>
                  </a:extLst>
                </p:cNvPr>
                <p:cNvSpPr>
                  <a:spLocks noChangeArrowheads="1"/>
                </p:cNvSpPr>
                <p:nvPr/>
              </p:nvSpPr>
              <p:spPr bwMode="auto">
                <a:xfrm>
                  <a:off x="948" y="1209"/>
                  <a:ext cx="316"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nvGrpSpPr>
                <p:cNvPr id="52250" name="Group 125">
                  <a:extLst>
                    <a:ext uri="{FF2B5EF4-FFF2-40B4-BE49-F238E27FC236}">
                      <a16:creationId xmlns:a16="http://schemas.microsoft.com/office/drawing/2014/main" id="{19F4A0E0-1E55-46A3-B794-3BF95239EFFD}"/>
                    </a:ext>
                  </a:extLst>
                </p:cNvPr>
                <p:cNvGrpSpPr>
                  <a:grpSpLocks/>
                </p:cNvGrpSpPr>
                <p:nvPr/>
              </p:nvGrpSpPr>
              <p:grpSpPr bwMode="auto">
                <a:xfrm>
                  <a:off x="948" y="1209"/>
                  <a:ext cx="316" cy="403"/>
                  <a:chOff x="948" y="1209"/>
                  <a:chExt cx="316" cy="403"/>
                </a:xfrm>
              </p:grpSpPr>
              <p:sp>
                <p:nvSpPr>
                  <p:cNvPr id="52251" name="Rectangle 126">
                    <a:extLst>
                      <a:ext uri="{FF2B5EF4-FFF2-40B4-BE49-F238E27FC236}">
                        <a16:creationId xmlns:a16="http://schemas.microsoft.com/office/drawing/2014/main" id="{DBC09C10-4EDC-4E96-9C3E-C7AA4E511A16}"/>
                      </a:ext>
                    </a:extLst>
                  </p:cNvPr>
                  <p:cNvSpPr>
                    <a:spLocks noChangeArrowheads="1"/>
                  </p:cNvSpPr>
                  <p:nvPr/>
                </p:nvSpPr>
                <p:spPr bwMode="auto">
                  <a:xfrm>
                    <a:off x="976" y="1209"/>
                    <a:ext cx="260" cy="403"/>
                  </a:xfrm>
                  <a:prstGeom prst="rect">
                    <a:avLst/>
                  </a:prstGeom>
                  <a:solidFill>
                    <a:srgbClr val="FF0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1200">
                        <a:latin typeface="Times New Roman" panose="02020603050405020304" pitchFamily="18" charset="0"/>
                        <a:cs typeface="Times New Roman" panose="02020603050405020304" pitchFamily="18" charset="0"/>
                      </a:rPr>
                      <a:t> </a:t>
                    </a:r>
                  </a:p>
                  <a:p>
                    <a:endParaRPr lang="fr-FR" altLang="en-US" sz="2400">
                      <a:latin typeface="Times New Roman" panose="02020603050405020304" pitchFamily="18" charset="0"/>
                    </a:endParaRPr>
                  </a:p>
                </p:txBody>
              </p:sp>
              <p:sp>
                <p:nvSpPr>
                  <p:cNvPr id="52252" name="Rectangle 127">
                    <a:extLst>
                      <a:ext uri="{FF2B5EF4-FFF2-40B4-BE49-F238E27FC236}">
                        <a16:creationId xmlns:a16="http://schemas.microsoft.com/office/drawing/2014/main" id="{DEF64297-04E2-4C07-9AB6-939B44A061E2}"/>
                      </a:ext>
                    </a:extLst>
                  </p:cNvPr>
                  <p:cNvSpPr>
                    <a:spLocks noChangeArrowheads="1"/>
                  </p:cNvSpPr>
                  <p:nvPr/>
                </p:nvSpPr>
                <p:spPr bwMode="auto">
                  <a:xfrm>
                    <a:off x="948" y="1209"/>
                    <a:ext cx="316" cy="403"/>
                  </a:xfrm>
                  <a:prstGeom prst="rect">
                    <a:avLst/>
                  </a:prstGeom>
                  <a:noFill/>
                  <a:ln w="7"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grpSp>
        </p:grpSp>
        <p:sp>
          <p:nvSpPr>
            <p:cNvPr id="52232" name="Rectangle 128">
              <a:extLst>
                <a:ext uri="{FF2B5EF4-FFF2-40B4-BE49-F238E27FC236}">
                  <a16:creationId xmlns:a16="http://schemas.microsoft.com/office/drawing/2014/main" id="{B568DC88-86A0-467D-9012-B1AD8C353BF0}"/>
                </a:ext>
              </a:extLst>
            </p:cNvPr>
            <p:cNvSpPr>
              <a:spLocks noChangeArrowheads="1"/>
            </p:cNvSpPr>
            <p:nvPr/>
          </p:nvSpPr>
          <p:spPr bwMode="auto">
            <a:xfrm>
              <a:off x="-3" y="-3"/>
              <a:ext cx="1270" cy="1618"/>
            </a:xfrm>
            <a:prstGeom prst="rect">
              <a:avLst/>
            </a:prstGeom>
            <a:noFill/>
            <a:ln w="11112" cap="sq">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grpSp>
      <p:sp>
        <p:nvSpPr>
          <p:cNvPr id="52230" name="Rectangle 129">
            <a:extLst>
              <a:ext uri="{FF2B5EF4-FFF2-40B4-BE49-F238E27FC236}">
                <a16:creationId xmlns:a16="http://schemas.microsoft.com/office/drawing/2014/main" id="{36A0DC19-73A5-4CA9-A41C-1F61838493FD}"/>
              </a:ext>
            </a:extLst>
          </p:cNvPr>
          <p:cNvSpPr>
            <a:spLocks noChangeArrowheads="1"/>
          </p:cNvSpPr>
          <p:nvPr/>
        </p:nvSpPr>
        <p:spPr bwMode="auto">
          <a:xfrm>
            <a:off x="3635375" y="3789363"/>
            <a:ext cx="5162550" cy="1447800"/>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a:solidFill>
                  <a:srgbClr val="000066"/>
                </a:solidFill>
                <a:latin typeface="Verdana" panose="020B0604030504040204" pitchFamily="34" charset="0"/>
              </a:rPr>
              <a:t>Couverture globale</a:t>
            </a:r>
          </a:p>
          <a:p>
            <a:pPr eaLnBrk="1" hangingPunct="1"/>
            <a:r>
              <a:rPr lang="fr-FR" altLang="en-US" sz="1600">
                <a:latin typeface="Verdana" panose="020B0604030504040204" pitchFamily="34" charset="0"/>
              </a:rPr>
              <a:t>Attaque de l’ensemble des segments avec des produits spécifiques pour chaque marché</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numéro de diapositive 4">
            <a:extLst>
              <a:ext uri="{FF2B5EF4-FFF2-40B4-BE49-F238E27FC236}">
                <a16:creationId xmlns:a16="http://schemas.microsoft.com/office/drawing/2014/main" id="{34D13B4A-F17F-4E5E-A0CD-AC9156C2A0C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103CA51-6B49-4789-A3CA-D28BC78DEF2B}" type="slidenum">
              <a:rPr lang="fr-FR" altLang="en-US">
                <a:latin typeface="Arial Black" panose="020B0A04020102020204" pitchFamily="34" charset="0"/>
              </a:rPr>
              <a:pPr eaLnBrk="1" hangingPunct="1"/>
              <a:t>4</a:t>
            </a:fld>
            <a:endParaRPr lang="fr-FR" altLang="en-US">
              <a:latin typeface="Arial Black" panose="020B0A04020102020204" pitchFamily="34" charset="0"/>
            </a:endParaRPr>
          </a:p>
        </p:txBody>
      </p:sp>
      <p:sp>
        <p:nvSpPr>
          <p:cNvPr id="16387" name="Rectangle 2">
            <a:extLst>
              <a:ext uri="{FF2B5EF4-FFF2-40B4-BE49-F238E27FC236}">
                <a16:creationId xmlns:a16="http://schemas.microsoft.com/office/drawing/2014/main" id="{BEFEF571-BA59-46C2-B08F-05ACB54C27BB}"/>
              </a:ext>
            </a:extLst>
          </p:cNvPr>
          <p:cNvSpPr>
            <a:spLocks noGrp="1" noChangeArrowheads="1"/>
          </p:cNvSpPr>
          <p:nvPr>
            <p:ph type="title"/>
          </p:nvPr>
        </p:nvSpPr>
        <p:spPr>
          <a:xfrm>
            <a:off x="762000" y="457200"/>
            <a:ext cx="7772400" cy="8382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DEFINITION DE LA  PME</a:t>
            </a:r>
          </a:p>
        </p:txBody>
      </p:sp>
      <p:sp>
        <p:nvSpPr>
          <p:cNvPr id="16388" name="Rectangle 3">
            <a:extLst>
              <a:ext uri="{FF2B5EF4-FFF2-40B4-BE49-F238E27FC236}">
                <a16:creationId xmlns:a16="http://schemas.microsoft.com/office/drawing/2014/main" id="{A3B05981-F40C-4ADA-A0B7-F1E9968D0B12}"/>
              </a:ext>
            </a:extLst>
          </p:cNvPr>
          <p:cNvSpPr>
            <a:spLocks noGrp="1" noChangeArrowheads="1"/>
          </p:cNvSpPr>
          <p:nvPr>
            <p:ph type="body" idx="1"/>
          </p:nvPr>
        </p:nvSpPr>
        <p:spPr>
          <a:xfrm>
            <a:off x="388938" y="1957388"/>
            <a:ext cx="8359775" cy="2624137"/>
          </a:xfrm>
        </p:spPr>
        <p:txBody>
          <a:bodyPr/>
          <a:lstStyle/>
          <a:p>
            <a:pPr marL="0" indent="0" algn="just" eaLnBrk="1" hangingPunct="1">
              <a:buClr>
                <a:schemeClr val="hlink"/>
              </a:buClr>
              <a:buSzTx/>
              <a:buFont typeface="Wingdings" panose="05000000000000000000" pitchFamily="2" charset="2"/>
              <a:buNone/>
            </a:pPr>
            <a:r>
              <a:rPr lang="fr-FR" altLang="en-US" sz="2400"/>
              <a:t>PME existante ( &gt; 2 ans) , elle doit répondre aux conditions suivantes :</a:t>
            </a:r>
          </a:p>
          <a:p>
            <a:pPr marL="0" indent="0" eaLnBrk="1" hangingPunct="1">
              <a:buClr>
                <a:schemeClr val="hlink"/>
              </a:buClr>
              <a:buSzTx/>
              <a:buFont typeface="Wingdings" panose="05000000000000000000" pitchFamily="2" charset="2"/>
              <a:buNone/>
            </a:pPr>
            <a:endParaRPr lang="fr-FR" altLang="en-US" sz="2400"/>
          </a:p>
          <a:p>
            <a:pPr lvl="1" indent="-563563" algn="just" eaLnBrk="1" hangingPunct="1">
              <a:buClr>
                <a:srgbClr val="000066"/>
              </a:buClr>
              <a:buSzTx/>
              <a:buFont typeface="Wingdings" panose="05000000000000000000" pitchFamily="2" charset="2"/>
              <a:buChar char="è"/>
            </a:pPr>
            <a:r>
              <a:rPr lang="fr-FR" altLang="en-US" sz="2400"/>
              <a:t>Effectif &lt; 200 personnes.</a:t>
            </a:r>
          </a:p>
          <a:p>
            <a:pPr lvl="1" indent="-563563" algn="just" eaLnBrk="1" hangingPunct="1">
              <a:buClr>
                <a:srgbClr val="000066"/>
              </a:buClr>
              <a:buSzTx/>
              <a:buFont typeface="Wingdings" panose="05000000000000000000" pitchFamily="2" charset="2"/>
              <a:buChar char="è"/>
            </a:pPr>
            <a:r>
              <a:rPr lang="fr-FR" altLang="en-US" sz="2400"/>
              <a:t>CA annuel HT &lt; 75 MDH  ou    Total bilan &lt; 50 MDH</a:t>
            </a:r>
          </a:p>
          <a:p>
            <a:pPr lvl="1" indent="-563563" eaLnBrk="1" hangingPunct="1">
              <a:buSzTx/>
              <a:buFont typeface="Wingdings" panose="05000000000000000000" pitchFamily="2" charset="2"/>
              <a:buChar char="q"/>
            </a:pPr>
            <a:endParaRPr lang="fr-FR" altLang="en-US" sz="2400" u="sng"/>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u numéro de diapositive 4">
            <a:extLst>
              <a:ext uri="{FF2B5EF4-FFF2-40B4-BE49-F238E27FC236}">
                <a16:creationId xmlns:a16="http://schemas.microsoft.com/office/drawing/2014/main" id="{42601DEB-91D8-46BA-8181-925E48E6055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D610BB2-025E-44F7-8DC2-43C2D8635C60}" type="slidenum">
              <a:rPr lang="fr-FR" altLang="en-US">
                <a:latin typeface="Arial Black" panose="020B0A04020102020204" pitchFamily="34" charset="0"/>
              </a:rPr>
              <a:pPr eaLnBrk="1" hangingPunct="1"/>
              <a:t>40</a:t>
            </a:fld>
            <a:endParaRPr lang="fr-FR" altLang="en-US">
              <a:latin typeface="Arial Black" panose="020B0A04020102020204" pitchFamily="34" charset="0"/>
            </a:endParaRPr>
          </a:p>
        </p:txBody>
      </p:sp>
      <p:sp>
        <p:nvSpPr>
          <p:cNvPr id="53251" name="Rectangle 2">
            <a:extLst>
              <a:ext uri="{FF2B5EF4-FFF2-40B4-BE49-F238E27FC236}">
                <a16:creationId xmlns:a16="http://schemas.microsoft.com/office/drawing/2014/main" id="{C58B0292-BABC-4013-A9CA-15CC732E2E5D}"/>
              </a:ext>
            </a:extLst>
          </p:cNvPr>
          <p:cNvSpPr>
            <a:spLocks noGrp="1" noChangeArrowheads="1"/>
          </p:cNvSpPr>
          <p:nvPr>
            <p:ph type="title"/>
          </p:nvPr>
        </p:nvSpPr>
        <p:spPr>
          <a:xfrm>
            <a:off x="827088" y="582613"/>
            <a:ext cx="7859712" cy="595312"/>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POSITIONNEMENT</a:t>
            </a:r>
          </a:p>
        </p:txBody>
      </p:sp>
      <p:sp>
        <p:nvSpPr>
          <p:cNvPr id="53252" name="Rectangle 3">
            <a:extLst>
              <a:ext uri="{FF2B5EF4-FFF2-40B4-BE49-F238E27FC236}">
                <a16:creationId xmlns:a16="http://schemas.microsoft.com/office/drawing/2014/main" id="{B1638674-1E8C-4BD3-A61B-15C5D199578B}"/>
              </a:ext>
            </a:extLst>
          </p:cNvPr>
          <p:cNvSpPr>
            <a:spLocks noGrp="1" noChangeArrowheads="1"/>
          </p:cNvSpPr>
          <p:nvPr>
            <p:ph type="body" idx="1"/>
          </p:nvPr>
        </p:nvSpPr>
        <p:spPr>
          <a:xfrm>
            <a:off x="457200" y="1700213"/>
            <a:ext cx="8229600" cy="4256087"/>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Le positionnement est la conception d’un produit et de son image dans le but de lui donner une place déterminée dans l’esprit du consommateur cible</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Le positionnement peut se faire par :</a:t>
            </a:r>
          </a:p>
          <a:p>
            <a:pPr marL="1352550" lvl="1" indent="-54451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Le produit</a:t>
            </a:r>
          </a:p>
          <a:p>
            <a:pPr marL="1352550" lvl="1" indent="-54451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Le prix</a:t>
            </a:r>
          </a:p>
          <a:p>
            <a:pPr marL="1352550" lvl="1" indent="-54451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L’innovation</a:t>
            </a:r>
          </a:p>
          <a:p>
            <a:pPr marL="1352550" lvl="1" indent="-54451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Le mode de vente</a:t>
            </a:r>
          </a:p>
          <a:p>
            <a:pPr marL="1352550" lvl="1" indent="-54451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L’image symbolique de communication</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u numéro de diapositive 4">
            <a:extLst>
              <a:ext uri="{FF2B5EF4-FFF2-40B4-BE49-F238E27FC236}">
                <a16:creationId xmlns:a16="http://schemas.microsoft.com/office/drawing/2014/main" id="{344048FE-3BBF-4EC9-8702-DE1AAC44181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71FE91-4CF3-4B4A-BAF1-296F123B11BF}" type="slidenum">
              <a:rPr lang="fr-FR" altLang="en-US">
                <a:latin typeface="Arial Black" panose="020B0A04020102020204" pitchFamily="34" charset="0"/>
              </a:rPr>
              <a:pPr eaLnBrk="1" hangingPunct="1"/>
              <a:t>41</a:t>
            </a:fld>
            <a:endParaRPr lang="fr-FR" altLang="en-US">
              <a:latin typeface="Arial Black" panose="020B0A04020102020204" pitchFamily="34" charset="0"/>
            </a:endParaRPr>
          </a:p>
        </p:txBody>
      </p:sp>
      <p:sp>
        <p:nvSpPr>
          <p:cNvPr id="183298" name="Rectangle 2">
            <a:extLst>
              <a:ext uri="{FF2B5EF4-FFF2-40B4-BE49-F238E27FC236}">
                <a16:creationId xmlns:a16="http://schemas.microsoft.com/office/drawing/2014/main" id="{915B4EBE-CE95-4E89-A5F6-074FE5F84378}"/>
              </a:ext>
            </a:extLst>
          </p:cNvPr>
          <p:cNvSpPr>
            <a:spLocks noGrp="1" noChangeArrowheads="1"/>
          </p:cNvSpPr>
          <p:nvPr>
            <p:ph type="body" idx="1"/>
          </p:nvPr>
        </p:nvSpPr>
        <p:spPr>
          <a:xfrm>
            <a:off x="0" y="2562225"/>
            <a:ext cx="9144000" cy="2595563"/>
          </a:xfrm>
        </p:spPr>
        <p:txBody>
          <a:bodyPr wrap="none" anchor="ctr"/>
          <a:lstStyle/>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PARTIE 3</a:t>
            </a:r>
          </a:p>
          <a:p>
            <a:pPr marL="457200" indent="-457200" algn="ctr" eaLnBrk="1" hangingPunct="1">
              <a:spcBef>
                <a:spcPct val="0"/>
              </a:spcBef>
              <a:buClrTx/>
              <a:buSzTx/>
              <a:buFontTx/>
              <a:buNone/>
              <a:defRPr/>
            </a:pPr>
            <a:endParaRPr lang="fr-FR" sz="3600">
              <a:solidFill>
                <a:srgbClr val="993300"/>
              </a:solidFill>
              <a:effectLst>
                <a:outerShdw blurRad="38100" dist="38100" dir="2700000" algn="tl">
                  <a:srgbClr val="C0C0C0"/>
                </a:outerShdw>
              </a:effectLst>
              <a:latin typeface="Times New Roman" pitchFamily="18" charset="0"/>
            </a:endParaRPr>
          </a:p>
          <a:p>
            <a:pPr marL="457200" indent="-457200" algn="ctr" eaLnBrk="1" hangingPunct="1">
              <a:spcBef>
                <a:spcPct val="0"/>
              </a:spcBef>
              <a:buClrTx/>
              <a:buSzTx/>
              <a:buFontTx/>
              <a:buNone/>
              <a:defRPr/>
            </a:pPr>
            <a:r>
              <a:rPr lang="fr-FR" sz="3600">
                <a:solidFill>
                  <a:srgbClr val="993300"/>
                </a:solidFill>
                <a:effectLst>
                  <a:outerShdw blurRad="38100" dist="38100" dir="2700000" algn="tl">
                    <a:srgbClr val="C0C0C0"/>
                  </a:outerShdw>
                </a:effectLst>
                <a:latin typeface="Times New Roman" pitchFamily="18" charset="0"/>
              </a:rPr>
              <a:t>LES ACTIONS COMMERCIALES</a:t>
            </a:r>
          </a:p>
          <a:p>
            <a:pPr marL="457200" indent="-457200" algn="ctr" eaLnBrk="1" hangingPunct="1">
              <a:spcBef>
                <a:spcPct val="0"/>
              </a:spcBef>
              <a:buClrTx/>
              <a:buSzTx/>
              <a:buFontTx/>
              <a:buNone/>
              <a:defRPr/>
            </a:pPr>
            <a:endParaRPr lang="fr-FR" sz="3600">
              <a:solidFill>
                <a:srgbClr val="993300"/>
              </a:solidFill>
              <a:effectLst>
                <a:outerShdw blurRad="38100" dist="38100" dir="2700000" algn="tl">
                  <a:srgbClr val="C0C0C0"/>
                </a:outerShdw>
              </a:effectLst>
              <a:latin typeface="Times New Roman" pitchFamily="18" charset="0"/>
            </a:endParaRPr>
          </a:p>
          <a:p>
            <a:pPr marL="457200" indent="-457200" algn="ctr" eaLnBrk="1" hangingPunct="1">
              <a:spcBef>
                <a:spcPct val="0"/>
              </a:spcBef>
              <a:buClrTx/>
              <a:buSzTx/>
              <a:buFontTx/>
              <a:buNone/>
              <a:defRPr/>
            </a:pPr>
            <a:endParaRPr lang="fr-FR" sz="3600">
              <a:solidFill>
                <a:srgbClr val="993300"/>
              </a:solidFill>
              <a:effectLst>
                <a:outerShdw blurRad="38100" dist="38100" dir="2700000" algn="tl">
                  <a:srgbClr val="C0C0C0"/>
                </a:outerShdw>
              </a:effectLst>
              <a:latin typeface="Times New Roman" pitchFamily="18" charset="0"/>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u numéro de diapositive 4">
            <a:extLst>
              <a:ext uri="{FF2B5EF4-FFF2-40B4-BE49-F238E27FC236}">
                <a16:creationId xmlns:a16="http://schemas.microsoft.com/office/drawing/2014/main" id="{C0F7E639-E29F-4CEF-9A46-A4EAE2447EB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1374D0C-37A2-4A7E-8F4D-EC553276A8BF}" type="slidenum">
              <a:rPr lang="fr-FR" altLang="en-US">
                <a:latin typeface="Arial Black" panose="020B0A04020102020204" pitchFamily="34" charset="0"/>
              </a:rPr>
              <a:pPr eaLnBrk="1" hangingPunct="1"/>
              <a:t>42</a:t>
            </a:fld>
            <a:endParaRPr lang="fr-FR" altLang="en-US">
              <a:latin typeface="Arial Black" panose="020B0A04020102020204" pitchFamily="34" charset="0"/>
            </a:endParaRPr>
          </a:p>
        </p:txBody>
      </p:sp>
      <p:sp>
        <p:nvSpPr>
          <p:cNvPr id="55299" name="Rectangle 2">
            <a:extLst>
              <a:ext uri="{FF2B5EF4-FFF2-40B4-BE49-F238E27FC236}">
                <a16:creationId xmlns:a16="http://schemas.microsoft.com/office/drawing/2014/main" id="{29779B00-7BCF-4C96-A652-AC762D53D9E4}"/>
              </a:ext>
            </a:extLst>
          </p:cNvPr>
          <p:cNvSpPr>
            <a:spLocks noGrp="1" noChangeArrowheads="1"/>
          </p:cNvSpPr>
          <p:nvPr>
            <p:ph type="title"/>
          </p:nvPr>
        </p:nvSpPr>
        <p:spPr>
          <a:xfrm>
            <a:off x="976313" y="555625"/>
            <a:ext cx="7772400" cy="6413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VOTRE POLITIQUE COMMERCIALE</a:t>
            </a:r>
          </a:p>
        </p:txBody>
      </p:sp>
      <p:sp>
        <p:nvSpPr>
          <p:cNvPr id="55300" name="Rectangle 3">
            <a:extLst>
              <a:ext uri="{FF2B5EF4-FFF2-40B4-BE49-F238E27FC236}">
                <a16:creationId xmlns:a16="http://schemas.microsoft.com/office/drawing/2014/main" id="{549D3F22-6679-468F-AC27-F0C2E2BD06ED}"/>
              </a:ext>
            </a:extLst>
          </p:cNvPr>
          <p:cNvSpPr>
            <a:spLocks noGrp="1" noChangeArrowheads="1"/>
          </p:cNvSpPr>
          <p:nvPr>
            <p:ph type="body" idx="1"/>
          </p:nvPr>
        </p:nvSpPr>
        <p:spPr>
          <a:xfrm>
            <a:off x="395288" y="1844675"/>
            <a:ext cx="8359775" cy="3962400"/>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Politique de produit</a:t>
            </a:r>
          </a:p>
          <a:p>
            <a:pPr marL="628650" indent="-628650" algn="just" eaLnBrk="1" hangingPunct="1">
              <a:lnSpc>
                <a:spcPct val="90000"/>
              </a:lnSpc>
              <a:spcBef>
                <a:spcPct val="50000"/>
              </a:spcBef>
              <a:buClr>
                <a:srgbClr val="000066"/>
              </a:buClr>
              <a:buFont typeface="Wingdings" panose="05000000000000000000" pitchFamily="2" charset="2"/>
              <a:buChar char="è"/>
            </a:pPr>
            <a:endParaRPr lang="fr-FR" altLang="en-US" sz="2400">
              <a:cs typeface="Times New Roman" panose="02020603050405020304" pitchFamily="18" charset="0"/>
            </a:endParaRP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Politique de prix</a:t>
            </a:r>
          </a:p>
          <a:p>
            <a:pPr marL="628650" indent="-628650" algn="just" eaLnBrk="1" hangingPunct="1">
              <a:lnSpc>
                <a:spcPct val="90000"/>
              </a:lnSpc>
              <a:spcBef>
                <a:spcPct val="50000"/>
              </a:spcBef>
              <a:buClr>
                <a:srgbClr val="000066"/>
              </a:buClr>
              <a:buFont typeface="Wingdings" panose="05000000000000000000" pitchFamily="2" charset="2"/>
              <a:buChar char="è"/>
            </a:pPr>
            <a:endParaRPr lang="fr-FR" altLang="en-US" sz="2400">
              <a:cs typeface="Times New Roman" panose="02020603050405020304" pitchFamily="18" charset="0"/>
            </a:endParaRP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Politique de distribution</a:t>
            </a:r>
          </a:p>
          <a:p>
            <a:pPr marL="628650" indent="-628650" algn="just" eaLnBrk="1" hangingPunct="1">
              <a:lnSpc>
                <a:spcPct val="90000"/>
              </a:lnSpc>
              <a:spcBef>
                <a:spcPct val="50000"/>
              </a:spcBef>
              <a:buClr>
                <a:srgbClr val="000066"/>
              </a:buClr>
              <a:buFont typeface="Wingdings" panose="05000000000000000000" pitchFamily="2" charset="2"/>
              <a:buChar char="è"/>
            </a:pPr>
            <a:endParaRPr lang="fr-FR" altLang="en-US" sz="2400">
              <a:cs typeface="Times New Roman" panose="02020603050405020304" pitchFamily="18" charset="0"/>
            </a:endParaRP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Politique de communication</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u numéro de diapositive 4">
            <a:extLst>
              <a:ext uri="{FF2B5EF4-FFF2-40B4-BE49-F238E27FC236}">
                <a16:creationId xmlns:a16="http://schemas.microsoft.com/office/drawing/2014/main" id="{15DC5C4F-C2F8-42DD-9EE5-0D23F6E0AD9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66F856D-5572-42A9-A699-8D70A99C53BB}" type="slidenum">
              <a:rPr lang="fr-FR" altLang="en-US">
                <a:latin typeface="Arial Black" panose="020B0A04020102020204" pitchFamily="34" charset="0"/>
              </a:rPr>
              <a:pPr eaLnBrk="1" hangingPunct="1"/>
              <a:t>43</a:t>
            </a:fld>
            <a:endParaRPr lang="fr-FR" altLang="en-US">
              <a:latin typeface="Arial Black" panose="020B0A04020102020204" pitchFamily="34" charset="0"/>
            </a:endParaRPr>
          </a:p>
        </p:txBody>
      </p:sp>
      <p:sp>
        <p:nvSpPr>
          <p:cNvPr id="56323" name="Rectangle 2">
            <a:extLst>
              <a:ext uri="{FF2B5EF4-FFF2-40B4-BE49-F238E27FC236}">
                <a16:creationId xmlns:a16="http://schemas.microsoft.com/office/drawing/2014/main" id="{86C783BA-D436-4C3C-8D68-DFF283CA88AF}"/>
              </a:ext>
            </a:extLst>
          </p:cNvPr>
          <p:cNvSpPr>
            <a:spLocks noGrp="1" noChangeArrowheads="1"/>
          </p:cNvSpPr>
          <p:nvPr>
            <p:ph type="title"/>
          </p:nvPr>
        </p:nvSpPr>
        <p:spPr>
          <a:xfrm>
            <a:off x="831850" y="506413"/>
            <a:ext cx="7772400" cy="762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POLITIQUE DE PRODUIT</a:t>
            </a:r>
          </a:p>
        </p:txBody>
      </p:sp>
      <p:sp>
        <p:nvSpPr>
          <p:cNvPr id="56324" name="Rectangle 3">
            <a:extLst>
              <a:ext uri="{FF2B5EF4-FFF2-40B4-BE49-F238E27FC236}">
                <a16:creationId xmlns:a16="http://schemas.microsoft.com/office/drawing/2014/main" id="{181ECA32-86B1-4906-8D95-FC701D774F3D}"/>
              </a:ext>
            </a:extLst>
          </p:cNvPr>
          <p:cNvSpPr>
            <a:spLocks noGrp="1" noChangeArrowheads="1"/>
          </p:cNvSpPr>
          <p:nvPr>
            <p:ph type="body" idx="1"/>
          </p:nvPr>
        </p:nvSpPr>
        <p:spPr>
          <a:xfrm>
            <a:off x="381000" y="1879600"/>
            <a:ext cx="8439150" cy="2917825"/>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Quels sont les caractéristiques votre produit par rapport à ceux de vos concurrents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Quels en sont les aspects positifs et négatifs au regard des distributeurs, consommateurs, ... (présentation, performances, garantie, simplicité, ...)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Aurez-vous un produit ou une gamme, plusieurs produits ou plusieurs gammes ?</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u numéro de diapositive 4">
            <a:extLst>
              <a:ext uri="{FF2B5EF4-FFF2-40B4-BE49-F238E27FC236}">
                <a16:creationId xmlns:a16="http://schemas.microsoft.com/office/drawing/2014/main" id="{8BC32D45-580D-42FB-B908-FA2980B4F24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1C1E40-DD00-405D-A944-A03EC793C16C}" type="slidenum">
              <a:rPr lang="fr-FR" altLang="en-US">
                <a:latin typeface="Arial Black" panose="020B0A04020102020204" pitchFamily="34" charset="0"/>
              </a:rPr>
              <a:pPr eaLnBrk="1" hangingPunct="1"/>
              <a:t>44</a:t>
            </a:fld>
            <a:endParaRPr lang="fr-FR" altLang="en-US">
              <a:latin typeface="Arial Black" panose="020B0A04020102020204" pitchFamily="34" charset="0"/>
            </a:endParaRPr>
          </a:p>
        </p:txBody>
      </p:sp>
      <p:sp>
        <p:nvSpPr>
          <p:cNvPr id="57347" name="Rectangle 2">
            <a:extLst>
              <a:ext uri="{FF2B5EF4-FFF2-40B4-BE49-F238E27FC236}">
                <a16:creationId xmlns:a16="http://schemas.microsoft.com/office/drawing/2014/main" id="{A837757C-ED5E-4CC9-9120-06988C3BF356}"/>
              </a:ext>
            </a:extLst>
          </p:cNvPr>
          <p:cNvSpPr>
            <a:spLocks noGrp="1" noChangeArrowheads="1"/>
          </p:cNvSpPr>
          <p:nvPr>
            <p:ph type="title"/>
          </p:nvPr>
        </p:nvSpPr>
        <p:spPr>
          <a:xfrm>
            <a:off x="457200" y="423863"/>
            <a:ext cx="8229600" cy="884237"/>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POLITIQUE DE PRIX</a:t>
            </a:r>
          </a:p>
        </p:txBody>
      </p:sp>
      <p:sp>
        <p:nvSpPr>
          <p:cNvPr id="57348" name="Rectangle 3">
            <a:extLst>
              <a:ext uri="{FF2B5EF4-FFF2-40B4-BE49-F238E27FC236}">
                <a16:creationId xmlns:a16="http://schemas.microsoft.com/office/drawing/2014/main" id="{71EA5FE2-8620-4735-8BAA-BB3D2C08775D}"/>
              </a:ext>
            </a:extLst>
          </p:cNvPr>
          <p:cNvSpPr>
            <a:spLocks noGrp="1" noChangeArrowheads="1"/>
          </p:cNvSpPr>
          <p:nvPr>
            <p:ph type="body" idx="1"/>
          </p:nvPr>
        </p:nvSpPr>
        <p:spPr>
          <a:xfrm>
            <a:off x="395288" y="1844675"/>
            <a:ext cx="8229600" cy="3455988"/>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Quel est le niveau de prix de vos produits ?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Comment vous situez-vous par rapport à la concurrence ? Pourquoi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 3 méthodes pour la fixation du prix :</a:t>
            </a:r>
          </a:p>
          <a:p>
            <a:pPr marL="1257300" lvl="1" indent="-44926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Selon les coûts de l’entreprise</a:t>
            </a:r>
          </a:p>
          <a:p>
            <a:pPr marL="1257300" lvl="1" indent="-44926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Selon la concurrence</a:t>
            </a:r>
          </a:p>
          <a:p>
            <a:pPr marL="1257300" lvl="1" indent="-449263" algn="just" eaLnBrk="1" hangingPunct="1">
              <a:lnSpc>
                <a:spcPct val="90000"/>
              </a:lnSpc>
              <a:spcBef>
                <a:spcPct val="50000"/>
              </a:spcBef>
              <a:buSzPct val="75000"/>
              <a:buFont typeface="Wingdings" panose="05000000000000000000" pitchFamily="2" charset="2"/>
              <a:buChar char="q"/>
            </a:pPr>
            <a:r>
              <a:rPr lang="fr-FR" altLang="en-US" sz="2400">
                <a:cs typeface="Times New Roman" panose="02020603050405020304" pitchFamily="18" charset="0"/>
              </a:rPr>
              <a:t>Selon la demande</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u numéro de diapositive 4">
            <a:extLst>
              <a:ext uri="{FF2B5EF4-FFF2-40B4-BE49-F238E27FC236}">
                <a16:creationId xmlns:a16="http://schemas.microsoft.com/office/drawing/2014/main" id="{DACB8330-C35B-4E39-8DD9-98851749262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A9733BD-0CBF-4F8E-9DCD-6FA06A0D597C}" type="slidenum">
              <a:rPr lang="fr-FR" altLang="en-US">
                <a:latin typeface="Arial Black" panose="020B0A04020102020204" pitchFamily="34" charset="0"/>
              </a:rPr>
              <a:pPr eaLnBrk="1" hangingPunct="1"/>
              <a:t>45</a:t>
            </a:fld>
            <a:endParaRPr lang="fr-FR" altLang="en-US">
              <a:latin typeface="Arial Black" panose="020B0A04020102020204" pitchFamily="34" charset="0"/>
            </a:endParaRPr>
          </a:p>
        </p:txBody>
      </p:sp>
      <p:sp>
        <p:nvSpPr>
          <p:cNvPr id="58371" name="Rectangle 2">
            <a:extLst>
              <a:ext uri="{FF2B5EF4-FFF2-40B4-BE49-F238E27FC236}">
                <a16:creationId xmlns:a16="http://schemas.microsoft.com/office/drawing/2014/main" id="{2819F487-4E6F-49F7-9FDF-96C29C9874E9}"/>
              </a:ext>
            </a:extLst>
          </p:cNvPr>
          <p:cNvSpPr>
            <a:spLocks noGrp="1" noChangeArrowheads="1"/>
          </p:cNvSpPr>
          <p:nvPr>
            <p:ph type="title"/>
          </p:nvPr>
        </p:nvSpPr>
        <p:spPr>
          <a:xfrm>
            <a:off x="457200" y="476250"/>
            <a:ext cx="8229600" cy="8112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POLITIQUE DE DISTRIBUTION</a:t>
            </a:r>
          </a:p>
        </p:txBody>
      </p:sp>
      <p:sp>
        <p:nvSpPr>
          <p:cNvPr id="58372" name="Rectangle 3">
            <a:extLst>
              <a:ext uri="{FF2B5EF4-FFF2-40B4-BE49-F238E27FC236}">
                <a16:creationId xmlns:a16="http://schemas.microsoft.com/office/drawing/2014/main" id="{9DD28C39-754A-49CB-96E6-D73E9A047AD3}"/>
              </a:ext>
            </a:extLst>
          </p:cNvPr>
          <p:cNvSpPr>
            <a:spLocks noGrp="1" noChangeArrowheads="1"/>
          </p:cNvSpPr>
          <p:nvPr>
            <p:ph type="body" idx="1"/>
          </p:nvPr>
        </p:nvSpPr>
        <p:spPr>
          <a:xfrm>
            <a:off x="323850" y="1657350"/>
            <a:ext cx="8569325" cy="4133850"/>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Indiquez quel type de canal(aux) de distribution vous comptez utiliser pour la distribution de vos produits.</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Où en sont vos contacts avec ces canaux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Quels sont les délais et modes de règlement de ces canaux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Envisagez-vous de vendre directement ? Si oui, par quels moyens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S'il est prévu une force de vente, indiquez son nombre, sa structure, son type de rémunération.</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u numéro de diapositive 4">
            <a:extLst>
              <a:ext uri="{FF2B5EF4-FFF2-40B4-BE49-F238E27FC236}">
                <a16:creationId xmlns:a16="http://schemas.microsoft.com/office/drawing/2014/main" id="{0AAB4C8E-16D7-4AFA-87B9-04F184A8652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E0A9744-5305-4E04-AB06-5C49F7F0750F}" type="slidenum">
              <a:rPr lang="fr-FR" altLang="en-US">
                <a:latin typeface="Arial Black" panose="020B0A04020102020204" pitchFamily="34" charset="0"/>
              </a:rPr>
              <a:pPr eaLnBrk="1" hangingPunct="1"/>
              <a:t>46</a:t>
            </a:fld>
            <a:endParaRPr lang="fr-FR" altLang="en-US">
              <a:latin typeface="Arial Black" panose="020B0A04020102020204" pitchFamily="34" charset="0"/>
            </a:endParaRPr>
          </a:p>
        </p:txBody>
      </p:sp>
      <p:sp>
        <p:nvSpPr>
          <p:cNvPr id="59395" name="Rectangle 2">
            <a:extLst>
              <a:ext uri="{FF2B5EF4-FFF2-40B4-BE49-F238E27FC236}">
                <a16:creationId xmlns:a16="http://schemas.microsoft.com/office/drawing/2014/main" id="{F41449D9-97C2-4F5F-81A8-F447CBD6BD95}"/>
              </a:ext>
            </a:extLst>
          </p:cNvPr>
          <p:cNvSpPr>
            <a:spLocks noGrp="1" noChangeArrowheads="1"/>
          </p:cNvSpPr>
          <p:nvPr>
            <p:ph type="title"/>
          </p:nvPr>
        </p:nvSpPr>
        <p:spPr>
          <a:xfrm>
            <a:off x="457200" y="438150"/>
            <a:ext cx="8229600" cy="88423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POLITIQUE DE COMMUNICATION </a:t>
            </a:r>
          </a:p>
        </p:txBody>
      </p:sp>
      <p:sp>
        <p:nvSpPr>
          <p:cNvPr id="59396" name="Rectangle 3">
            <a:extLst>
              <a:ext uri="{FF2B5EF4-FFF2-40B4-BE49-F238E27FC236}">
                <a16:creationId xmlns:a16="http://schemas.microsoft.com/office/drawing/2014/main" id="{FB1787A0-1F8D-47DE-AD9D-999EEA7DD29A}"/>
              </a:ext>
            </a:extLst>
          </p:cNvPr>
          <p:cNvSpPr>
            <a:spLocks noGrp="1" noChangeArrowheads="1"/>
          </p:cNvSpPr>
          <p:nvPr>
            <p:ph type="body" idx="1"/>
          </p:nvPr>
        </p:nvSpPr>
        <p:spPr>
          <a:xfrm>
            <a:off x="457200" y="1987550"/>
            <a:ext cx="8229600" cy="3313113"/>
          </a:xfrm>
          <a:noFill/>
        </p:spPr>
        <p:txBody>
          <a:bodyPr/>
          <a:lstStyle/>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Communiquer c’est transmettre un message à une cible bien cernée.</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Toute action de communication vise un public précis qui, par sa réponse, sanctionne ou non l’action.</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Exemple de cible : les clients, </a:t>
            </a:r>
          </a:p>
          <a:p>
            <a:pPr marL="628650" indent="-628650"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Et également : les prescripteurs, les journalistes, administrations, les entreprises, les fournisseurs……</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u numéro de diapositive 4">
            <a:extLst>
              <a:ext uri="{FF2B5EF4-FFF2-40B4-BE49-F238E27FC236}">
                <a16:creationId xmlns:a16="http://schemas.microsoft.com/office/drawing/2014/main" id="{12104F77-2F6E-4D7B-90AE-E8907F69311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D772F8C-FB73-44BD-8F3F-C8BDD8233784}" type="slidenum">
              <a:rPr lang="fr-FR" altLang="en-US">
                <a:latin typeface="Arial Black" panose="020B0A04020102020204" pitchFamily="34" charset="0"/>
              </a:rPr>
              <a:pPr eaLnBrk="1" hangingPunct="1"/>
              <a:t>47</a:t>
            </a:fld>
            <a:endParaRPr lang="fr-FR" altLang="en-US">
              <a:latin typeface="Arial Black" panose="020B0A04020102020204" pitchFamily="34" charset="0"/>
            </a:endParaRPr>
          </a:p>
        </p:txBody>
      </p:sp>
      <p:sp>
        <p:nvSpPr>
          <p:cNvPr id="60419" name="Rectangle 2">
            <a:extLst>
              <a:ext uri="{FF2B5EF4-FFF2-40B4-BE49-F238E27FC236}">
                <a16:creationId xmlns:a16="http://schemas.microsoft.com/office/drawing/2014/main" id="{B6958C41-1E7C-424B-9AC8-74641777288B}"/>
              </a:ext>
            </a:extLst>
          </p:cNvPr>
          <p:cNvSpPr>
            <a:spLocks noGrp="1" noChangeArrowheads="1"/>
          </p:cNvSpPr>
          <p:nvPr>
            <p:ph type="title"/>
          </p:nvPr>
        </p:nvSpPr>
        <p:spPr>
          <a:xfrm>
            <a:off x="762000" y="509588"/>
            <a:ext cx="8058150" cy="1190625"/>
          </a:xfrm>
          <a:noFill/>
        </p:spPr>
        <p:txBody>
          <a:bodyPr/>
          <a:lstStyle/>
          <a:p>
            <a:pPr algn="ctr" eaLnBrk="1" hangingPunct="1"/>
            <a:r>
              <a:rPr lang="fr-FR" altLang="en-US" sz="3600" b="1">
                <a:solidFill>
                  <a:srgbClr val="A50021"/>
                </a:solidFill>
                <a:latin typeface="Book Antiqua" panose="02040602050305030304" pitchFamily="18" charset="0"/>
                <a:cs typeface="Times New Roman" panose="02020603050405020304" pitchFamily="18" charset="0"/>
              </a:rPr>
              <a:t>MOYENS INTERNES DE COMMUNICATION</a:t>
            </a:r>
          </a:p>
        </p:txBody>
      </p:sp>
      <p:sp>
        <p:nvSpPr>
          <p:cNvPr id="60420" name="Rectangle 3">
            <a:extLst>
              <a:ext uri="{FF2B5EF4-FFF2-40B4-BE49-F238E27FC236}">
                <a16:creationId xmlns:a16="http://schemas.microsoft.com/office/drawing/2014/main" id="{9AEF74C2-0D27-4B69-AC16-C42E15C9680F}"/>
              </a:ext>
            </a:extLst>
          </p:cNvPr>
          <p:cNvSpPr>
            <a:spLocks noGrp="1" noChangeArrowheads="1"/>
          </p:cNvSpPr>
          <p:nvPr>
            <p:ph type="body" idx="1"/>
          </p:nvPr>
        </p:nvSpPr>
        <p:spPr>
          <a:xfrm>
            <a:off x="323850" y="1989138"/>
            <a:ext cx="8496300" cy="4192587"/>
          </a:xfrm>
          <a:noFill/>
        </p:spPr>
        <p:txBody>
          <a:bodyPr/>
          <a:lstStyle/>
          <a:p>
            <a:pPr marL="628650" indent="-628650" algn="just" eaLnBrk="1" hangingPunct="1">
              <a:lnSpc>
                <a:spcPct val="8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Nom de l’entreprise : le nom doit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être mémorisable facilement,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Refléter l’activité de l’entreprise</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Permettre de faire la différence avec les concurrents</a:t>
            </a:r>
          </a:p>
          <a:p>
            <a:pPr marL="628650" indent="-628650" algn="just" eaLnBrk="1" hangingPunct="1">
              <a:lnSpc>
                <a:spcPct val="8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Le logo :  permet de visualiser facilement l’entreprise : le crocodile pour Lacoste ou la pomme pour Apple</a:t>
            </a:r>
          </a:p>
          <a:p>
            <a:pPr marL="628650" indent="-628650" algn="just" eaLnBrk="1" hangingPunct="1">
              <a:lnSpc>
                <a:spcPct val="80000"/>
              </a:lnSpc>
              <a:buClr>
                <a:srgbClr val="000066"/>
              </a:buClr>
              <a:buFont typeface="Wingdings" panose="05000000000000000000" pitchFamily="2" charset="2"/>
              <a:buChar char="è"/>
            </a:pPr>
            <a:r>
              <a:rPr lang="fr-FR" altLang="en-US" sz="2400">
                <a:cs typeface="Times New Roman" panose="02020603050405020304" pitchFamily="18" charset="0"/>
              </a:rPr>
              <a:t>Médias naturels de l’entreprise :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papier à en tête,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le conditionnement du produit,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les dépliants,</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 les fiches, </a:t>
            </a:r>
          </a:p>
          <a:p>
            <a:pPr marL="1352550" lvl="1" indent="-544513" algn="just" eaLnBrk="1" hangingPunct="1">
              <a:lnSpc>
                <a:spcPct val="80000"/>
              </a:lnSpc>
              <a:buSzPct val="75000"/>
              <a:buFont typeface="Wingdings" panose="05000000000000000000" pitchFamily="2" charset="2"/>
              <a:buChar char="q"/>
            </a:pPr>
            <a:r>
              <a:rPr lang="fr-FR" altLang="en-US" sz="2000">
                <a:cs typeface="Times New Roman" panose="02020603050405020304" pitchFamily="18" charset="0"/>
              </a:rPr>
              <a:t>rapports d’activité……</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u numéro de diapositive 4">
            <a:extLst>
              <a:ext uri="{FF2B5EF4-FFF2-40B4-BE49-F238E27FC236}">
                <a16:creationId xmlns:a16="http://schemas.microsoft.com/office/drawing/2014/main" id="{2D086E2E-D493-45A4-BFE0-45CE823180A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1EF47C-963C-4C35-850A-37D96F8E4403}" type="slidenum">
              <a:rPr lang="fr-FR" altLang="en-US">
                <a:latin typeface="Arial Black" panose="020B0A04020102020204" pitchFamily="34" charset="0"/>
              </a:rPr>
              <a:pPr eaLnBrk="1" hangingPunct="1"/>
              <a:t>48</a:t>
            </a:fld>
            <a:endParaRPr lang="fr-FR" altLang="en-US">
              <a:latin typeface="Arial Black" panose="020B0A04020102020204" pitchFamily="34" charset="0"/>
            </a:endParaRPr>
          </a:p>
        </p:txBody>
      </p:sp>
      <p:sp>
        <p:nvSpPr>
          <p:cNvPr id="61443" name="Rectangle 2">
            <a:extLst>
              <a:ext uri="{FF2B5EF4-FFF2-40B4-BE49-F238E27FC236}">
                <a16:creationId xmlns:a16="http://schemas.microsoft.com/office/drawing/2014/main" id="{235FACC4-0A19-4EC8-9455-96D642434892}"/>
              </a:ext>
            </a:extLst>
          </p:cNvPr>
          <p:cNvSpPr>
            <a:spLocks noGrp="1" noChangeArrowheads="1"/>
          </p:cNvSpPr>
          <p:nvPr>
            <p:ph type="title"/>
          </p:nvPr>
        </p:nvSpPr>
        <p:spPr>
          <a:xfrm>
            <a:off x="457200" y="619125"/>
            <a:ext cx="8229600" cy="9715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MOYENS EXTERNES DE COMMUNICATION</a:t>
            </a:r>
          </a:p>
        </p:txBody>
      </p:sp>
      <p:graphicFrame>
        <p:nvGraphicFramePr>
          <p:cNvPr id="198687" name="Group 31">
            <a:extLst>
              <a:ext uri="{FF2B5EF4-FFF2-40B4-BE49-F238E27FC236}">
                <a16:creationId xmlns:a16="http://schemas.microsoft.com/office/drawing/2014/main" id="{B5298148-5121-4F93-B776-9C0F0ADB67DB}"/>
              </a:ext>
            </a:extLst>
          </p:cNvPr>
          <p:cNvGraphicFramePr>
            <a:graphicFrameLocks noGrp="1"/>
          </p:cNvGraphicFramePr>
          <p:nvPr/>
        </p:nvGraphicFramePr>
        <p:xfrm>
          <a:off x="323850" y="1700213"/>
          <a:ext cx="8382000" cy="4584700"/>
        </p:xfrm>
        <a:graphic>
          <a:graphicData uri="http://schemas.openxmlformats.org/drawingml/2006/table">
            <a:tbl>
              <a:tblPr/>
              <a:tblGrid>
                <a:gridCol w="31242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135349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Grands médias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 investissements importants )</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Radio</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TV</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Cinéma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Affichage urbain</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extLst>
                  <a:ext uri="{0D108BD9-81ED-4DB2-BD59-A6C34878D82A}">
                    <a16:rowId xmlns:a16="http://schemas.microsoft.com/office/drawing/2014/main" val="10000"/>
                  </a:ext>
                </a:extLst>
              </a:tr>
              <a:tr h="64461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Presse spécialisée</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Moyen pour toucher directement des cibles homogènes en intérêt </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extLst>
                  <a:ext uri="{0D108BD9-81ED-4DB2-BD59-A6C34878D82A}">
                    <a16:rowId xmlns:a16="http://schemas.microsoft.com/office/drawing/2014/main" val="10001"/>
                  </a:ext>
                </a:extLst>
              </a:tr>
              <a:tr h="64779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Foires et salons</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Bon moyen pour se faire connaître dans les milieux spécialisés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extLst>
                  <a:ext uri="{0D108BD9-81ED-4DB2-BD59-A6C34878D82A}">
                    <a16:rowId xmlns:a16="http://schemas.microsoft.com/office/drawing/2014/main" val="10002"/>
                  </a:ext>
                </a:extLst>
              </a:tr>
              <a:tr h="914527">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Le sponsorat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Permet de lier une image positive entre l’entreprise et l’événement objet du sponsoring</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FF"/>
                    </a:solidFill>
                  </a:tcPr>
                </a:tc>
                <a:extLst>
                  <a:ext uri="{0D108BD9-81ED-4DB2-BD59-A6C34878D82A}">
                    <a16:rowId xmlns:a16="http://schemas.microsoft.com/office/drawing/2014/main" val="10003"/>
                  </a:ext>
                </a:extLst>
              </a:tr>
              <a:tr h="102427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1" i="0" u="none" strike="noStrike" cap="none" normalizeH="0" baseline="0">
                          <a:ln>
                            <a:noFill/>
                          </a:ln>
                          <a:solidFill>
                            <a:schemeClr val="tx1"/>
                          </a:solidFill>
                          <a:effectLst/>
                          <a:latin typeface="Arial" charset="0"/>
                          <a:cs typeface="Arial" charset="0"/>
                        </a:rPr>
                        <a:t>Marketing direct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Téléphone</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Courrier</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fr-FR" sz="1800" b="0" i="0" u="none" strike="noStrike" cap="none" normalizeH="0" baseline="0">
                          <a:ln>
                            <a:noFill/>
                          </a:ln>
                          <a:solidFill>
                            <a:srgbClr val="000066"/>
                          </a:solidFill>
                          <a:effectLst/>
                          <a:latin typeface="Verdana" pitchFamily="34" charset="0"/>
                          <a:cs typeface="Arial" charset="0"/>
                        </a:rPr>
                        <a:t>mailing</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FF"/>
                    </a:solidFill>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u numéro de diapositive 3">
            <a:extLst>
              <a:ext uri="{FF2B5EF4-FFF2-40B4-BE49-F238E27FC236}">
                <a16:creationId xmlns:a16="http://schemas.microsoft.com/office/drawing/2014/main" id="{AA0A1066-6AF9-4A59-B83D-F69FECEDFF5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5D2F792-068F-45A6-815B-622C9A3F34A6}" type="slidenum">
              <a:rPr lang="fr-FR" altLang="en-US">
                <a:latin typeface="Arial Black" panose="020B0A04020102020204" pitchFamily="34" charset="0"/>
              </a:rPr>
              <a:pPr eaLnBrk="1" hangingPunct="1"/>
              <a:t>49</a:t>
            </a:fld>
            <a:endParaRPr lang="fr-FR" altLang="en-US">
              <a:latin typeface="Arial Black" panose="020B0A04020102020204" pitchFamily="34" charset="0"/>
            </a:endParaRPr>
          </a:p>
        </p:txBody>
      </p:sp>
      <p:sp>
        <p:nvSpPr>
          <p:cNvPr id="62467" name="Rectangle 1026">
            <a:extLst>
              <a:ext uri="{FF2B5EF4-FFF2-40B4-BE49-F238E27FC236}">
                <a16:creationId xmlns:a16="http://schemas.microsoft.com/office/drawing/2014/main" id="{6A0397C6-0833-4663-95B8-33A9407A1AD0}"/>
              </a:ext>
            </a:extLst>
          </p:cNvPr>
          <p:cNvSpPr>
            <a:spLocks noGrp="1" noChangeArrowheads="1"/>
          </p:cNvSpPr>
          <p:nvPr>
            <p:ph type="title"/>
          </p:nvPr>
        </p:nvSpPr>
        <p:spPr>
          <a:xfrm>
            <a:off x="665163" y="423863"/>
            <a:ext cx="8305800" cy="9144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MISE EN </a:t>
            </a:r>
            <a:r>
              <a:rPr lang="fr-FR" altLang="en-US" sz="3200" b="1">
                <a:solidFill>
                  <a:srgbClr val="A50021"/>
                </a:solidFill>
                <a:latin typeface="Times New Roman" panose="02020603050405020304" pitchFamily="18" charset="0"/>
                <a:cs typeface="Times New Roman" panose="02020603050405020304" pitchFamily="18" charset="0"/>
              </a:rPr>
              <a:t>Œ</a:t>
            </a:r>
            <a:r>
              <a:rPr lang="fr-FR" altLang="en-US" sz="3200" b="1">
                <a:solidFill>
                  <a:srgbClr val="A50021"/>
                </a:solidFill>
                <a:latin typeface="Book Antiqua" panose="02040602050305030304" pitchFamily="18" charset="0"/>
                <a:cs typeface="Times New Roman" panose="02020603050405020304" pitchFamily="18" charset="0"/>
              </a:rPr>
              <a:t>UVRE : LE MIX</a:t>
            </a:r>
          </a:p>
        </p:txBody>
      </p:sp>
      <p:sp>
        <p:nvSpPr>
          <p:cNvPr id="62468" name="Oval 1027">
            <a:extLst>
              <a:ext uri="{FF2B5EF4-FFF2-40B4-BE49-F238E27FC236}">
                <a16:creationId xmlns:a16="http://schemas.microsoft.com/office/drawing/2014/main" id="{4360FC72-347F-45D8-AE6F-E8560DF0B4C1}"/>
              </a:ext>
            </a:extLst>
          </p:cNvPr>
          <p:cNvSpPr>
            <a:spLocks noChangeArrowheads="1"/>
          </p:cNvSpPr>
          <p:nvPr/>
        </p:nvSpPr>
        <p:spPr bwMode="auto">
          <a:xfrm>
            <a:off x="3186113" y="1627188"/>
            <a:ext cx="2438400" cy="838200"/>
          </a:xfrm>
          <a:prstGeom prst="ellipse">
            <a:avLst/>
          </a:prstGeom>
          <a:solidFill>
            <a:srgbClr val="FF9966"/>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2469" name="Text Box 1028">
            <a:extLst>
              <a:ext uri="{FF2B5EF4-FFF2-40B4-BE49-F238E27FC236}">
                <a16:creationId xmlns:a16="http://schemas.microsoft.com/office/drawing/2014/main" id="{CD3B54BA-9D70-43A1-A542-8187FBA13F1F}"/>
              </a:ext>
            </a:extLst>
          </p:cNvPr>
          <p:cNvSpPr txBox="1">
            <a:spLocks noChangeArrowheads="1"/>
          </p:cNvSpPr>
          <p:nvPr/>
        </p:nvSpPr>
        <p:spPr bwMode="auto">
          <a:xfrm>
            <a:off x="3795713" y="1855788"/>
            <a:ext cx="1600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sz="2000">
                <a:latin typeface="Arial Narrow" panose="020B0606020202030204" pitchFamily="34" charset="0"/>
              </a:rPr>
              <a:t>Marketing Mix</a:t>
            </a:r>
          </a:p>
        </p:txBody>
      </p:sp>
      <p:sp>
        <p:nvSpPr>
          <p:cNvPr id="62470" name="Rectangle 1029">
            <a:extLst>
              <a:ext uri="{FF2B5EF4-FFF2-40B4-BE49-F238E27FC236}">
                <a16:creationId xmlns:a16="http://schemas.microsoft.com/office/drawing/2014/main" id="{347988D7-4706-4BD0-84E1-81E0A929C553}"/>
              </a:ext>
            </a:extLst>
          </p:cNvPr>
          <p:cNvSpPr>
            <a:spLocks noChangeArrowheads="1"/>
          </p:cNvSpPr>
          <p:nvPr/>
        </p:nvSpPr>
        <p:spPr bwMode="auto">
          <a:xfrm>
            <a:off x="519113" y="3379788"/>
            <a:ext cx="1524000" cy="2286000"/>
          </a:xfrm>
          <a:prstGeom prst="rect">
            <a:avLst/>
          </a:prstGeom>
          <a:solidFill>
            <a:srgbClr val="FFFF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2471" name="Rectangle 1030">
            <a:extLst>
              <a:ext uri="{FF2B5EF4-FFF2-40B4-BE49-F238E27FC236}">
                <a16:creationId xmlns:a16="http://schemas.microsoft.com/office/drawing/2014/main" id="{AEF1C8EE-E7FE-4FAB-A8A5-3DFA0A86B0C8}"/>
              </a:ext>
            </a:extLst>
          </p:cNvPr>
          <p:cNvSpPr>
            <a:spLocks noChangeArrowheads="1"/>
          </p:cNvSpPr>
          <p:nvPr/>
        </p:nvSpPr>
        <p:spPr bwMode="auto">
          <a:xfrm>
            <a:off x="2652713" y="3379788"/>
            <a:ext cx="1524000" cy="2286000"/>
          </a:xfrm>
          <a:prstGeom prst="rect">
            <a:avLst/>
          </a:prstGeom>
          <a:solidFill>
            <a:srgbClr val="FFFF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2472" name="Rectangle 1031">
            <a:extLst>
              <a:ext uri="{FF2B5EF4-FFF2-40B4-BE49-F238E27FC236}">
                <a16:creationId xmlns:a16="http://schemas.microsoft.com/office/drawing/2014/main" id="{C5B1BECC-AF18-4C1A-9B0D-D834C32D13C2}"/>
              </a:ext>
            </a:extLst>
          </p:cNvPr>
          <p:cNvSpPr>
            <a:spLocks noChangeArrowheads="1"/>
          </p:cNvSpPr>
          <p:nvPr/>
        </p:nvSpPr>
        <p:spPr bwMode="auto">
          <a:xfrm>
            <a:off x="4633913" y="3455988"/>
            <a:ext cx="1524000" cy="2209800"/>
          </a:xfrm>
          <a:prstGeom prst="rect">
            <a:avLst/>
          </a:prstGeom>
          <a:solidFill>
            <a:srgbClr val="FFFF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2473" name="Rectangle 1032">
            <a:extLst>
              <a:ext uri="{FF2B5EF4-FFF2-40B4-BE49-F238E27FC236}">
                <a16:creationId xmlns:a16="http://schemas.microsoft.com/office/drawing/2014/main" id="{1D314A43-7D04-4D02-9424-4B21C7D5C640}"/>
              </a:ext>
            </a:extLst>
          </p:cNvPr>
          <p:cNvSpPr>
            <a:spLocks noChangeArrowheads="1"/>
          </p:cNvSpPr>
          <p:nvPr/>
        </p:nvSpPr>
        <p:spPr bwMode="auto">
          <a:xfrm>
            <a:off x="6691313" y="3455988"/>
            <a:ext cx="1752600" cy="2209800"/>
          </a:xfrm>
          <a:prstGeom prst="rect">
            <a:avLst/>
          </a:prstGeom>
          <a:solidFill>
            <a:srgbClr val="FFFF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62474" name="Text Box 1033">
            <a:extLst>
              <a:ext uri="{FF2B5EF4-FFF2-40B4-BE49-F238E27FC236}">
                <a16:creationId xmlns:a16="http://schemas.microsoft.com/office/drawing/2014/main" id="{4A22B69C-36CB-4DFE-9C18-ABD17F9BBCA0}"/>
              </a:ext>
            </a:extLst>
          </p:cNvPr>
          <p:cNvSpPr txBox="1">
            <a:spLocks noChangeArrowheads="1"/>
          </p:cNvSpPr>
          <p:nvPr/>
        </p:nvSpPr>
        <p:spPr bwMode="auto">
          <a:xfrm>
            <a:off x="519113" y="2998788"/>
            <a:ext cx="17526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b="1">
                <a:latin typeface="Arial Narrow" panose="020B0606020202030204" pitchFamily="34" charset="0"/>
              </a:rPr>
              <a:t>Produit</a:t>
            </a:r>
          </a:p>
          <a:p>
            <a:pPr eaLnBrk="1" hangingPunct="1">
              <a:spcBef>
                <a:spcPct val="50000"/>
              </a:spcBef>
            </a:pPr>
            <a:r>
              <a:rPr lang="fr-FR" altLang="en-US" sz="1400">
                <a:latin typeface="Arial Narrow" panose="020B0606020202030204" pitchFamily="34" charset="0"/>
              </a:rPr>
              <a:t>Qualité</a:t>
            </a:r>
          </a:p>
          <a:p>
            <a:pPr eaLnBrk="1" hangingPunct="1">
              <a:spcBef>
                <a:spcPct val="50000"/>
              </a:spcBef>
            </a:pPr>
            <a:r>
              <a:rPr lang="fr-FR" altLang="en-US" sz="1400">
                <a:latin typeface="Arial Narrow" panose="020B0606020202030204" pitchFamily="34" charset="0"/>
              </a:rPr>
              <a:t>Caractéristiques</a:t>
            </a:r>
          </a:p>
          <a:p>
            <a:pPr eaLnBrk="1" hangingPunct="1">
              <a:spcBef>
                <a:spcPct val="50000"/>
              </a:spcBef>
            </a:pPr>
            <a:r>
              <a:rPr lang="fr-FR" altLang="en-US" sz="1400">
                <a:latin typeface="Arial Narrow" panose="020B0606020202030204" pitchFamily="34" charset="0"/>
              </a:rPr>
              <a:t>taille/options</a:t>
            </a:r>
          </a:p>
          <a:p>
            <a:pPr eaLnBrk="1" hangingPunct="1">
              <a:spcBef>
                <a:spcPct val="50000"/>
              </a:spcBef>
            </a:pPr>
            <a:r>
              <a:rPr lang="fr-FR" altLang="en-US" sz="1400">
                <a:latin typeface="Arial Narrow" panose="020B0606020202030204" pitchFamily="34" charset="0"/>
              </a:rPr>
              <a:t>Style</a:t>
            </a:r>
          </a:p>
          <a:p>
            <a:pPr eaLnBrk="1" hangingPunct="1">
              <a:spcBef>
                <a:spcPct val="50000"/>
              </a:spcBef>
            </a:pPr>
            <a:r>
              <a:rPr lang="fr-FR" altLang="en-US" sz="1400">
                <a:latin typeface="Arial Narrow" panose="020B0606020202030204" pitchFamily="34" charset="0"/>
              </a:rPr>
              <a:t>Marque</a:t>
            </a:r>
          </a:p>
          <a:p>
            <a:pPr eaLnBrk="1" hangingPunct="1">
              <a:spcBef>
                <a:spcPct val="50000"/>
              </a:spcBef>
            </a:pPr>
            <a:r>
              <a:rPr lang="fr-FR" altLang="en-US" sz="1400">
                <a:latin typeface="Arial Narrow" panose="020B0606020202030204" pitchFamily="34" charset="0"/>
              </a:rPr>
              <a:t>Conditionnement</a:t>
            </a:r>
          </a:p>
          <a:p>
            <a:pPr eaLnBrk="1" hangingPunct="1">
              <a:spcBef>
                <a:spcPct val="50000"/>
              </a:spcBef>
            </a:pPr>
            <a:r>
              <a:rPr lang="fr-FR" altLang="en-US" sz="1400">
                <a:latin typeface="Arial Narrow" panose="020B0606020202030204" pitchFamily="34" charset="0"/>
              </a:rPr>
              <a:t>Garantie, SAV</a:t>
            </a:r>
            <a:r>
              <a:rPr lang="fr-FR" altLang="en-US" sz="1400">
                <a:latin typeface="Times New Roman" panose="02020603050405020304" pitchFamily="18" charset="0"/>
              </a:rPr>
              <a:t>…</a:t>
            </a:r>
          </a:p>
          <a:p>
            <a:pPr eaLnBrk="1" hangingPunct="1">
              <a:spcBef>
                <a:spcPct val="50000"/>
              </a:spcBef>
            </a:pPr>
            <a:endParaRPr lang="fr-FR" altLang="en-US" sz="1400">
              <a:latin typeface="Times New Roman" panose="02020603050405020304" pitchFamily="18" charset="0"/>
            </a:endParaRPr>
          </a:p>
          <a:p>
            <a:pPr eaLnBrk="1" hangingPunct="1">
              <a:spcBef>
                <a:spcPct val="50000"/>
              </a:spcBef>
            </a:pPr>
            <a:endParaRPr lang="fr-FR" altLang="en-US" sz="1400">
              <a:latin typeface="Times New Roman" panose="02020603050405020304" pitchFamily="18" charset="0"/>
            </a:endParaRPr>
          </a:p>
        </p:txBody>
      </p:sp>
      <p:sp>
        <p:nvSpPr>
          <p:cNvPr id="62475" name="Rectangle 1034">
            <a:extLst>
              <a:ext uri="{FF2B5EF4-FFF2-40B4-BE49-F238E27FC236}">
                <a16:creationId xmlns:a16="http://schemas.microsoft.com/office/drawing/2014/main" id="{5F98BF7A-B7ED-4D93-9B7D-4641F0194E58}"/>
              </a:ext>
            </a:extLst>
          </p:cNvPr>
          <p:cNvSpPr>
            <a:spLocks noChangeArrowheads="1"/>
          </p:cNvSpPr>
          <p:nvPr/>
        </p:nvSpPr>
        <p:spPr bwMode="auto">
          <a:xfrm>
            <a:off x="2728913" y="2998788"/>
            <a:ext cx="99060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b="1">
                <a:latin typeface="Arial Narrow" panose="020B0606020202030204" pitchFamily="34" charset="0"/>
              </a:rPr>
              <a:t>Prix</a:t>
            </a:r>
          </a:p>
          <a:p>
            <a:pPr eaLnBrk="1" hangingPunct="1">
              <a:spcBef>
                <a:spcPct val="50000"/>
              </a:spcBef>
            </a:pPr>
            <a:r>
              <a:rPr lang="fr-FR" altLang="en-US" sz="1400">
                <a:latin typeface="Arial Narrow" panose="020B0606020202030204" pitchFamily="34" charset="0"/>
              </a:rPr>
              <a:t>Tarif</a:t>
            </a:r>
          </a:p>
          <a:p>
            <a:pPr eaLnBrk="1" hangingPunct="1">
              <a:spcBef>
                <a:spcPct val="50000"/>
              </a:spcBef>
            </a:pPr>
            <a:r>
              <a:rPr lang="fr-FR" altLang="en-US" sz="1400">
                <a:latin typeface="Arial Narrow" panose="020B0606020202030204" pitchFamily="34" charset="0"/>
              </a:rPr>
              <a:t>Rabais</a:t>
            </a:r>
          </a:p>
          <a:p>
            <a:pPr eaLnBrk="1" hangingPunct="1">
              <a:spcBef>
                <a:spcPct val="50000"/>
              </a:spcBef>
            </a:pPr>
            <a:r>
              <a:rPr lang="fr-FR" altLang="en-US" sz="1400">
                <a:latin typeface="Arial Narrow" panose="020B0606020202030204" pitchFamily="34" charset="0"/>
              </a:rPr>
              <a:t>Remise</a:t>
            </a:r>
          </a:p>
          <a:p>
            <a:pPr eaLnBrk="1" hangingPunct="1">
              <a:spcBef>
                <a:spcPct val="50000"/>
              </a:spcBef>
            </a:pPr>
            <a:r>
              <a:rPr lang="fr-FR" altLang="en-US" sz="1400">
                <a:latin typeface="Arial Narrow" panose="020B0606020202030204" pitchFamily="34" charset="0"/>
              </a:rPr>
              <a:t>Conditions </a:t>
            </a:r>
          </a:p>
          <a:p>
            <a:pPr eaLnBrk="1" hangingPunct="1">
              <a:spcBef>
                <a:spcPct val="50000"/>
              </a:spcBef>
            </a:pPr>
            <a:r>
              <a:rPr lang="fr-FR" altLang="en-US" sz="1400">
                <a:latin typeface="Arial Narrow" panose="020B0606020202030204" pitchFamily="34" charset="0"/>
              </a:rPr>
              <a:t>de paiement</a:t>
            </a:r>
          </a:p>
          <a:p>
            <a:pPr eaLnBrk="1" hangingPunct="1">
              <a:spcBef>
                <a:spcPct val="50000"/>
              </a:spcBef>
            </a:pPr>
            <a:r>
              <a:rPr lang="fr-FR" altLang="en-US" sz="1400">
                <a:latin typeface="Arial Narrow" panose="020B0606020202030204" pitchFamily="34" charset="0"/>
              </a:rPr>
              <a:t>Crédit…</a:t>
            </a:r>
          </a:p>
          <a:p>
            <a:pPr eaLnBrk="1" hangingPunct="1">
              <a:spcBef>
                <a:spcPct val="50000"/>
              </a:spcBef>
            </a:pPr>
            <a:endParaRPr lang="fr-FR" altLang="en-US" sz="1400">
              <a:latin typeface="Arial Narrow" panose="020B0606020202030204" pitchFamily="34" charset="0"/>
            </a:endParaRPr>
          </a:p>
        </p:txBody>
      </p:sp>
      <p:sp>
        <p:nvSpPr>
          <p:cNvPr id="62476" name="Rectangle 1035">
            <a:extLst>
              <a:ext uri="{FF2B5EF4-FFF2-40B4-BE49-F238E27FC236}">
                <a16:creationId xmlns:a16="http://schemas.microsoft.com/office/drawing/2014/main" id="{1BD64943-F8A3-422F-A7C7-0D1A9AF2DABB}"/>
              </a:ext>
            </a:extLst>
          </p:cNvPr>
          <p:cNvSpPr>
            <a:spLocks noChangeArrowheads="1"/>
          </p:cNvSpPr>
          <p:nvPr/>
        </p:nvSpPr>
        <p:spPr bwMode="auto">
          <a:xfrm>
            <a:off x="4633913" y="3074988"/>
            <a:ext cx="1600200" cy="228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b="1">
                <a:latin typeface="Arial Narrow" panose="020B0606020202030204" pitchFamily="34" charset="0"/>
              </a:rPr>
              <a:t>Promotion</a:t>
            </a:r>
          </a:p>
          <a:p>
            <a:pPr eaLnBrk="1" hangingPunct="1">
              <a:spcBef>
                <a:spcPct val="50000"/>
              </a:spcBef>
            </a:pPr>
            <a:r>
              <a:rPr lang="fr-FR" altLang="en-US" sz="1400">
                <a:latin typeface="Arial Narrow" panose="020B0606020202030204" pitchFamily="34" charset="0"/>
              </a:rPr>
              <a:t>Pub, PLV</a:t>
            </a:r>
          </a:p>
          <a:p>
            <a:pPr eaLnBrk="1" hangingPunct="1">
              <a:spcBef>
                <a:spcPct val="50000"/>
              </a:spcBef>
            </a:pPr>
            <a:r>
              <a:rPr lang="fr-FR" altLang="en-US" sz="1400">
                <a:latin typeface="Arial Narrow" panose="020B0606020202030204" pitchFamily="34" charset="0"/>
              </a:rPr>
              <a:t>Force de vente</a:t>
            </a:r>
          </a:p>
          <a:p>
            <a:pPr eaLnBrk="1" hangingPunct="1">
              <a:spcBef>
                <a:spcPct val="50000"/>
              </a:spcBef>
            </a:pPr>
            <a:r>
              <a:rPr lang="fr-FR" altLang="en-US" sz="1400">
                <a:latin typeface="Arial Narrow" panose="020B0606020202030204" pitchFamily="34" charset="0"/>
              </a:rPr>
              <a:t>Promotion </a:t>
            </a:r>
          </a:p>
          <a:p>
            <a:pPr eaLnBrk="1" hangingPunct="1">
              <a:spcBef>
                <a:spcPct val="50000"/>
              </a:spcBef>
            </a:pPr>
            <a:r>
              <a:rPr lang="fr-FR" altLang="en-US" sz="1400">
                <a:latin typeface="Arial Narrow" panose="020B0606020202030204" pitchFamily="34" charset="0"/>
              </a:rPr>
              <a:t>des ventes</a:t>
            </a:r>
          </a:p>
          <a:p>
            <a:pPr eaLnBrk="1" hangingPunct="1">
              <a:spcBef>
                <a:spcPct val="50000"/>
              </a:spcBef>
            </a:pPr>
            <a:r>
              <a:rPr lang="fr-FR" altLang="en-US" sz="1400">
                <a:latin typeface="Arial Narrow" panose="020B0606020202030204" pitchFamily="34" charset="0"/>
              </a:rPr>
              <a:t>RP, sponsoring</a:t>
            </a:r>
          </a:p>
          <a:p>
            <a:pPr eaLnBrk="1" hangingPunct="1">
              <a:spcBef>
                <a:spcPct val="50000"/>
              </a:spcBef>
            </a:pPr>
            <a:r>
              <a:rPr lang="fr-FR" altLang="en-US" sz="1400">
                <a:latin typeface="Arial Narrow" panose="020B0606020202030204" pitchFamily="34" charset="0"/>
              </a:rPr>
              <a:t>…</a:t>
            </a:r>
          </a:p>
        </p:txBody>
      </p:sp>
      <p:sp>
        <p:nvSpPr>
          <p:cNvPr id="62477" name="Rectangle 1036">
            <a:extLst>
              <a:ext uri="{FF2B5EF4-FFF2-40B4-BE49-F238E27FC236}">
                <a16:creationId xmlns:a16="http://schemas.microsoft.com/office/drawing/2014/main" id="{ACCCFA4C-1D18-4972-8716-358254875467}"/>
              </a:ext>
            </a:extLst>
          </p:cNvPr>
          <p:cNvSpPr>
            <a:spLocks noChangeArrowheads="1"/>
          </p:cNvSpPr>
          <p:nvPr/>
        </p:nvSpPr>
        <p:spPr bwMode="auto">
          <a:xfrm>
            <a:off x="6691313" y="3074988"/>
            <a:ext cx="2057400" cy="228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b="1">
                <a:latin typeface="Arial Narrow" panose="020B0606020202030204" pitchFamily="34" charset="0"/>
              </a:rPr>
              <a:t>Mise en place</a:t>
            </a:r>
          </a:p>
          <a:p>
            <a:pPr eaLnBrk="1" hangingPunct="1">
              <a:spcBef>
                <a:spcPct val="50000"/>
              </a:spcBef>
            </a:pPr>
            <a:r>
              <a:rPr lang="fr-FR" altLang="en-US" sz="1400">
                <a:latin typeface="Arial Narrow" panose="020B0606020202030204" pitchFamily="34" charset="0"/>
              </a:rPr>
              <a:t>Distribution</a:t>
            </a:r>
          </a:p>
          <a:p>
            <a:pPr eaLnBrk="1" hangingPunct="1">
              <a:spcBef>
                <a:spcPct val="50000"/>
              </a:spcBef>
            </a:pPr>
            <a:r>
              <a:rPr lang="fr-FR" altLang="en-US" sz="1400">
                <a:latin typeface="Arial Narrow" panose="020B0606020202030204" pitchFamily="34" charset="0"/>
              </a:rPr>
              <a:t>Zone de chalandise</a:t>
            </a:r>
          </a:p>
          <a:p>
            <a:pPr eaLnBrk="1" hangingPunct="1">
              <a:spcBef>
                <a:spcPct val="50000"/>
              </a:spcBef>
            </a:pPr>
            <a:r>
              <a:rPr lang="fr-FR" altLang="en-US" sz="1400">
                <a:latin typeface="Arial Narrow" panose="020B0606020202030204" pitchFamily="34" charset="0"/>
              </a:rPr>
              <a:t>Points de vente</a:t>
            </a:r>
          </a:p>
          <a:p>
            <a:pPr eaLnBrk="1" hangingPunct="1">
              <a:spcBef>
                <a:spcPct val="50000"/>
              </a:spcBef>
            </a:pPr>
            <a:r>
              <a:rPr lang="fr-FR" altLang="en-US" sz="1400">
                <a:latin typeface="Arial Narrow" panose="020B0606020202030204" pitchFamily="34" charset="0"/>
              </a:rPr>
              <a:t>Stockage, entreposage</a:t>
            </a:r>
          </a:p>
          <a:p>
            <a:pPr eaLnBrk="1" hangingPunct="1">
              <a:spcBef>
                <a:spcPct val="50000"/>
              </a:spcBef>
            </a:pPr>
            <a:r>
              <a:rPr lang="fr-FR" altLang="en-US" sz="1400">
                <a:latin typeface="Arial Narrow" panose="020B0606020202030204" pitchFamily="34" charset="0"/>
              </a:rPr>
              <a:t>Livraison</a:t>
            </a:r>
          </a:p>
          <a:p>
            <a:pPr eaLnBrk="1" hangingPunct="1">
              <a:spcBef>
                <a:spcPct val="50000"/>
              </a:spcBef>
            </a:pPr>
            <a:endParaRPr lang="fr-FR" altLang="en-US" sz="1400">
              <a:latin typeface="Arial Narrow" panose="020B0606020202030204" pitchFamily="34" charset="0"/>
            </a:endParaRPr>
          </a:p>
        </p:txBody>
      </p:sp>
      <p:sp>
        <p:nvSpPr>
          <p:cNvPr id="62478" name="Line 1037">
            <a:extLst>
              <a:ext uri="{FF2B5EF4-FFF2-40B4-BE49-F238E27FC236}">
                <a16:creationId xmlns:a16="http://schemas.microsoft.com/office/drawing/2014/main" id="{255601B8-077E-4420-82BC-0CA70508D167}"/>
              </a:ext>
            </a:extLst>
          </p:cNvPr>
          <p:cNvSpPr>
            <a:spLocks noChangeShapeType="1"/>
          </p:cNvSpPr>
          <p:nvPr/>
        </p:nvSpPr>
        <p:spPr bwMode="auto">
          <a:xfrm flipH="1">
            <a:off x="1738313" y="2236788"/>
            <a:ext cx="14478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479" name="Line 1038">
            <a:extLst>
              <a:ext uri="{FF2B5EF4-FFF2-40B4-BE49-F238E27FC236}">
                <a16:creationId xmlns:a16="http://schemas.microsoft.com/office/drawing/2014/main" id="{DCD5E8EF-83FF-4CD4-AF35-AA7FD4D3E524}"/>
              </a:ext>
            </a:extLst>
          </p:cNvPr>
          <p:cNvSpPr>
            <a:spLocks noChangeShapeType="1"/>
          </p:cNvSpPr>
          <p:nvPr/>
        </p:nvSpPr>
        <p:spPr bwMode="auto">
          <a:xfrm flipH="1">
            <a:off x="3490913" y="2465388"/>
            <a:ext cx="2286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480" name="Line 1039">
            <a:extLst>
              <a:ext uri="{FF2B5EF4-FFF2-40B4-BE49-F238E27FC236}">
                <a16:creationId xmlns:a16="http://schemas.microsoft.com/office/drawing/2014/main" id="{B9C29369-42A8-4C37-BD34-F5A7BAC53DE1}"/>
              </a:ext>
            </a:extLst>
          </p:cNvPr>
          <p:cNvSpPr>
            <a:spLocks noChangeShapeType="1"/>
          </p:cNvSpPr>
          <p:nvPr/>
        </p:nvSpPr>
        <p:spPr bwMode="auto">
          <a:xfrm>
            <a:off x="5014913" y="2465388"/>
            <a:ext cx="9144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481" name="Line 1040">
            <a:extLst>
              <a:ext uri="{FF2B5EF4-FFF2-40B4-BE49-F238E27FC236}">
                <a16:creationId xmlns:a16="http://schemas.microsoft.com/office/drawing/2014/main" id="{6324DA4A-F6CA-4209-A714-30FEEBD1EA61}"/>
              </a:ext>
            </a:extLst>
          </p:cNvPr>
          <p:cNvSpPr>
            <a:spLocks noChangeShapeType="1"/>
          </p:cNvSpPr>
          <p:nvPr/>
        </p:nvSpPr>
        <p:spPr bwMode="auto">
          <a:xfrm>
            <a:off x="5700713" y="2160588"/>
            <a:ext cx="14478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numéro de diapositive 4">
            <a:extLst>
              <a:ext uri="{FF2B5EF4-FFF2-40B4-BE49-F238E27FC236}">
                <a16:creationId xmlns:a16="http://schemas.microsoft.com/office/drawing/2014/main" id="{5308E9D0-6063-4871-8F02-665A4BFBD85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7CBFA5-9C91-49CD-9944-00EAEBFD5BEF}" type="slidenum">
              <a:rPr lang="fr-FR" altLang="en-US">
                <a:latin typeface="Arial Black" panose="020B0A04020102020204" pitchFamily="34" charset="0"/>
              </a:rPr>
              <a:pPr eaLnBrk="1" hangingPunct="1"/>
              <a:t>5</a:t>
            </a:fld>
            <a:endParaRPr lang="fr-FR" altLang="en-US">
              <a:latin typeface="Arial Black" panose="020B0A04020102020204" pitchFamily="34" charset="0"/>
            </a:endParaRPr>
          </a:p>
        </p:txBody>
      </p:sp>
      <p:sp>
        <p:nvSpPr>
          <p:cNvPr id="17411" name="Rectangle 2">
            <a:extLst>
              <a:ext uri="{FF2B5EF4-FFF2-40B4-BE49-F238E27FC236}">
                <a16:creationId xmlns:a16="http://schemas.microsoft.com/office/drawing/2014/main" id="{43359BE2-C0B8-43D7-83C9-1759F5BF3946}"/>
              </a:ext>
            </a:extLst>
          </p:cNvPr>
          <p:cNvSpPr>
            <a:spLocks noGrp="1" noChangeArrowheads="1"/>
          </p:cNvSpPr>
          <p:nvPr>
            <p:ph type="title"/>
          </p:nvPr>
        </p:nvSpPr>
        <p:spPr>
          <a:xfrm>
            <a:off x="685800" y="381000"/>
            <a:ext cx="7772400" cy="9144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ATOUTS D’UNE PME</a:t>
            </a:r>
          </a:p>
        </p:txBody>
      </p:sp>
      <p:sp>
        <p:nvSpPr>
          <p:cNvPr id="17412" name="Rectangle 3">
            <a:extLst>
              <a:ext uri="{FF2B5EF4-FFF2-40B4-BE49-F238E27FC236}">
                <a16:creationId xmlns:a16="http://schemas.microsoft.com/office/drawing/2014/main" id="{5F3C83B7-A543-4F6F-A4E6-21DB241225C5}"/>
              </a:ext>
            </a:extLst>
          </p:cNvPr>
          <p:cNvSpPr>
            <a:spLocks noGrp="1" noChangeArrowheads="1"/>
          </p:cNvSpPr>
          <p:nvPr>
            <p:ph type="body" idx="1"/>
          </p:nvPr>
        </p:nvSpPr>
        <p:spPr>
          <a:xfrm>
            <a:off x="395288" y="2203450"/>
            <a:ext cx="8353425" cy="2089150"/>
          </a:xfrm>
        </p:spPr>
        <p:txBody>
          <a:bodyPr/>
          <a:lstStyle/>
          <a:p>
            <a:pPr marL="533400" indent="-533400" algn="just" eaLnBrk="1" hangingPunct="1">
              <a:spcBef>
                <a:spcPct val="50000"/>
              </a:spcBef>
              <a:buClr>
                <a:srgbClr val="000066"/>
              </a:buClr>
              <a:buFont typeface="Wingdings" panose="05000000000000000000" pitchFamily="2" charset="2"/>
              <a:buChar char="è"/>
            </a:pPr>
            <a:r>
              <a:rPr lang="fr-FR" altLang="en-US" sz="2400"/>
              <a:t>Capacité d’adaptation aux crises et aux chocs exogènes</a:t>
            </a:r>
          </a:p>
          <a:p>
            <a:pPr marL="533400" indent="-533400" algn="just" eaLnBrk="1" hangingPunct="1">
              <a:spcBef>
                <a:spcPct val="50000"/>
              </a:spcBef>
              <a:buClr>
                <a:srgbClr val="000066"/>
              </a:buClr>
              <a:buFont typeface="Wingdings" panose="05000000000000000000" pitchFamily="2" charset="2"/>
              <a:buChar char="è"/>
            </a:pPr>
            <a:r>
              <a:rPr lang="fr-FR" altLang="en-US" sz="2400"/>
              <a:t>Flexibilité et souplesse des structures de gestion et de production</a:t>
            </a:r>
          </a:p>
          <a:p>
            <a:pPr marL="533400" indent="-533400" algn="just" eaLnBrk="1" hangingPunct="1">
              <a:spcBef>
                <a:spcPct val="50000"/>
              </a:spcBef>
              <a:buClr>
                <a:srgbClr val="000066"/>
              </a:buClr>
              <a:buFont typeface="Wingdings" panose="05000000000000000000" pitchFamily="2" charset="2"/>
              <a:buChar char="è"/>
            </a:pPr>
            <a:r>
              <a:rPr lang="fr-FR" altLang="en-US" sz="2400"/>
              <a:t>Plus grande mobilité des facteurs de production.</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u numéro de diapositive 4">
            <a:extLst>
              <a:ext uri="{FF2B5EF4-FFF2-40B4-BE49-F238E27FC236}">
                <a16:creationId xmlns:a16="http://schemas.microsoft.com/office/drawing/2014/main" id="{49DE10A8-0CE6-4B65-A1FC-97ED1F40589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F3678B-8EA3-489D-A7D6-F57BA141F314}" type="slidenum">
              <a:rPr lang="fr-FR" altLang="en-US">
                <a:latin typeface="Arial Black" panose="020B0A04020102020204" pitchFamily="34" charset="0"/>
              </a:rPr>
              <a:pPr eaLnBrk="1" hangingPunct="1"/>
              <a:t>50</a:t>
            </a:fld>
            <a:endParaRPr lang="fr-FR" altLang="en-US">
              <a:latin typeface="Arial Black" panose="020B0A04020102020204" pitchFamily="34" charset="0"/>
            </a:endParaRPr>
          </a:p>
        </p:txBody>
      </p:sp>
      <p:sp>
        <p:nvSpPr>
          <p:cNvPr id="63491" name="Rectangle 1026">
            <a:extLst>
              <a:ext uri="{FF2B5EF4-FFF2-40B4-BE49-F238E27FC236}">
                <a16:creationId xmlns:a16="http://schemas.microsoft.com/office/drawing/2014/main" id="{ACFD3F0A-B503-46BC-93FE-5229AD3BDFAA}"/>
              </a:ext>
            </a:extLst>
          </p:cNvPr>
          <p:cNvSpPr>
            <a:spLocks noGrp="1" noChangeArrowheads="1"/>
          </p:cNvSpPr>
          <p:nvPr>
            <p:ph type="title"/>
          </p:nvPr>
        </p:nvSpPr>
        <p:spPr>
          <a:xfrm>
            <a:off x="685800" y="576263"/>
            <a:ext cx="7772400" cy="82232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STRATEGIE COMMERCIALE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1- PLAN MARKETING</a:t>
            </a:r>
          </a:p>
        </p:txBody>
      </p:sp>
      <p:sp>
        <p:nvSpPr>
          <p:cNvPr id="63492" name="Rectangle 1027">
            <a:extLst>
              <a:ext uri="{FF2B5EF4-FFF2-40B4-BE49-F238E27FC236}">
                <a16:creationId xmlns:a16="http://schemas.microsoft.com/office/drawing/2014/main" id="{5B9AC6DE-4C24-4ABA-9ECF-2EC6B40FCCA5}"/>
              </a:ext>
            </a:extLst>
          </p:cNvPr>
          <p:cNvSpPr>
            <a:spLocks noChangeArrowheads="1"/>
          </p:cNvSpPr>
          <p:nvPr/>
        </p:nvSpPr>
        <p:spPr bwMode="auto">
          <a:xfrm>
            <a:off x="3805238" y="2443163"/>
            <a:ext cx="1609725" cy="4095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fr-FR" altLang="en-US" sz="1200" b="1">
                <a:solidFill>
                  <a:srgbClr val="FF0000"/>
                </a:solidFill>
                <a:latin typeface="Times New Roman" panose="02020603050405020304" pitchFamily="18" charset="0"/>
              </a:rPr>
              <a:t>Politique du produit</a:t>
            </a:r>
          </a:p>
        </p:txBody>
      </p:sp>
      <p:sp>
        <p:nvSpPr>
          <p:cNvPr id="63493" name="Rectangle 1028">
            <a:extLst>
              <a:ext uri="{FF2B5EF4-FFF2-40B4-BE49-F238E27FC236}">
                <a16:creationId xmlns:a16="http://schemas.microsoft.com/office/drawing/2014/main" id="{4C97F9A6-2779-463F-99C2-C4233BD45E59}"/>
              </a:ext>
            </a:extLst>
          </p:cNvPr>
          <p:cNvSpPr>
            <a:spLocks noChangeArrowheads="1"/>
          </p:cNvSpPr>
          <p:nvPr/>
        </p:nvSpPr>
        <p:spPr bwMode="auto">
          <a:xfrm>
            <a:off x="3871913" y="5335588"/>
            <a:ext cx="1487487" cy="7334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b="1">
                <a:solidFill>
                  <a:srgbClr val="FF0000"/>
                </a:solidFill>
                <a:latin typeface="Times New Roman" panose="02020603050405020304" pitchFamily="18" charset="0"/>
              </a:rPr>
              <a:t>Politique de communication</a:t>
            </a:r>
          </a:p>
        </p:txBody>
      </p:sp>
      <p:grpSp>
        <p:nvGrpSpPr>
          <p:cNvPr id="63494" name="Group 1029">
            <a:extLst>
              <a:ext uri="{FF2B5EF4-FFF2-40B4-BE49-F238E27FC236}">
                <a16:creationId xmlns:a16="http://schemas.microsoft.com/office/drawing/2014/main" id="{53FCF19C-B1BA-4311-8FF7-642EF9ADE2CD}"/>
              </a:ext>
            </a:extLst>
          </p:cNvPr>
          <p:cNvGrpSpPr>
            <a:grpSpLocks/>
          </p:cNvGrpSpPr>
          <p:nvPr/>
        </p:nvGrpSpPr>
        <p:grpSpPr bwMode="auto">
          <a:xfrm>
            <a:off x="3236913" y="2852738"/>
            <a:ext cx="2746375" cy="2387600"/>
            <a:chOff x="1520" y="1588"/>
            <a:chExt cx="1730" cy="1800"/>
          </a:xfrm>
        </p:grpSpPr>
        <p:sp>
          <p:nvSpPr>
            <p:cNvPr id="63516" name="Line 1030">
              <a:extLst>
                <a:ext uri="{FF2B5EF4-FFF2-40B4-BE49-F238E27FC236}">
                  <a16:creationId xmlns:a16="http://schemas.microsoft.com/office/drawing/2014/main" id="{CEE3C375-ED27-4315-894D-8E0233828FC5}"/>
                </a:ext>
              </a:extLst>
            </p:cNvPr>
            <p:cNvSpPr>
              <a:spLocks noChangeShapeType="1"/>
            </p:cNvSpPr>
            <p:nvPr/>
          </p:nvSpPr>
          <p:spPr bwMode="auto">
            <a:xfrm>
              <a:off x="2355" y="1588"/>
              <a:ext cx="1" cy="180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17" name="Line 1031">
              <a:extLst>
                <a:ext uri="{FF2B5EF4-FFF2-40B4-BE49-F238E27FC236}">
                  <a16:creationId xmlns:a16="http://schemas.microsoft.com/office/drawing/2014/main" id="{796E782C-8F7C-4502-8926-E1B39F32F8CD}"/>
                </a:ext>
              </a:extLst>
            </p:cNvPr>
            <p:cNvSpPr>
              <a:spLocks noChangeShapeType="1"/>
            </p:cNvSpPr>
            <p:nvPr/>
          </p:nvSpPr>
          <p:spPr bwMode="auto">
            <a:xfrm>
              <a:off x="1520" y="2488"/>
              <a:ext cx="1730" cy="1"/>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63495" name="Rectangle 1032">
            <a:extLst>
              <a:ext uri="{FF2B5EF4-FFF2-40B4-BE49-F238E27FC236}">
                <a16:creationId xmlns:a16="http://schemas.microsoft.com/office/drawing/2014/main" id="{611D9209-DD57-4A18-90B0-435D1CB1CD64}"/>
              </a:ext>
            </a:extLst>
          </p:cNvPr>
          <p:cNvSpPr>
            <a:spLocks noChangeArrowheads="1"/>
          </p:cNvSpPr>
          <p:nvPr/>
        </p:nvSpPr>
        <p:spPr bwMode="auto">
          <a:xfrm>
            <a:off x="2195513" y="3740150"/>
            <a:ext cx="1041400" cy="4079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fr-FR" altLang="en-US" sz="1200" b="1">
                <a:solidFill>
                  <a:srgbClr val="FF0000"/>
                </a:solidFill>
                <a:latin typeface="Times New Roman" panose="02020603050405020304" pitchFamily="18" charset="0"/>
              </a:rPr>
              <a:t>Politique des prix</a:t>
            </a:r>
          </a:p>
        </p:txBody>
      </p:sp>
      <p:sp>
        <p:nvSpPr>
          <p:cNvPr id="63496" name="Rectangle 1033">
            <a:extLst>
              <a:ext uri="{FF2B5EF4-FFF2-40B4-BE49-F238E27FC236}">
                <a16:creationId xmlns:a16="http://schemas.microsoft.com/office/drawing/2014/main" id="{97B43825-207A-47E5-8306-E147908085BB}"/>
              </a:ext>
            </a:extLst>
          </p:cNvPr>
          <p:cNvSpPr>
            <a:spLocks noChangeArrowheads="1"/>
          </p:cNvSpPr>
          <p:nvPr/>
        </p:nvSpPr>
        <p:spPr bwMode="auto">
          <a:xfrm>
            <a:off x="5983288" y="3841750"/>
            <a:ext cx="1230312" cy="4079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fr-FR" altLang="en-US" sz="1200" b="1">
                <a:solidFill>
                  <a:srgbClr val="FF0000"/>
                </a:solidFill>
                <a:latin typeface="Times New Roman" panose="02020603050405020304" pitchFamily="18" charset="0"/>
              </a:rPr>
              <a:t>Politique de distribution</a:t>
            </a:r>
          </a:p>
        </p:txBody>
      </p:sp>
      <p:sp>
        <p:nvSpPr>
          <p:cNvPr id="63497" name="Text Box 1034">
            <a:extLst>
              <a:ext uri="{FF2B5EF4-FFF2-40B4-BE49-F238E27FC236}">
                <a16:creationId xmlns:a16="http://schemas.microsoft.com/office/drawing/2014/main" id="{43729D7E-E1DA-499D-9A8D-8C3772893D4E}"/>
              </a:ext>
            </a:extLst>
          </p:cNvPr>
          <p:cNvSpPr txBox="1">
            <a:spLocks noChangeArrowheads="1"/>
          </p:cNvSpPr>
          <p:nvPr/>
        </p:nvSpPr>
        <p:spPr bwMode="auto">
          <a:xfrm>
            <a:off x="3994150" y="2136775"/>
            <a:ext cx="852488" cy="204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Marque</a:t>
            </a:r>
          </a:p>
        </p:txBody>
      </p:sp>
      <p:sp>
        <p:nvSpPr>
          <p:cNvPr id="63498" name="Text Box 1035">
            <a:extLst>
              <a:ext uri="{FF2B5EF4-FFF2-40B4-BE49-F238E27FC236}">
                <a16:creationId xmlns:a16="http://schemas.microsoft.com/office/drawing/2014/main" id="{F882D972-D3A5-4E62-B463-9F3A5FED7A2D}"/>
              </a:ext>
            </a:extLst>
          </p:cNvPr>
          <p:cNvSpPr txBox="1">
            <a:spLocks noChangeArrowheads="1"/>
          </p:cNvSpPr>
          <p:nvPr/>
        </p:nvSpPr>
        <p:spPr bwMode="auto">
          <a:xfrm>
            <a:off x="2500313" y="1627188"/>
            <a:ext cx="1400175"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conditionnement</a:t>
            </a:r>
          </a:p>
        </p:txBody>
      </p:sp>
      <p:sp>
        <p:nvSpPr>
          <p:cNvPr id="63499" name="Text Box 1036">
            <a:extLst>
              <a:ext uri="{FF2B5EF4-FFF2-40B4-BE49-F238E27FC236}">
                <a16:creationId xmlns:a16="http://schemas.microsoft.com/office/drawing/2014/main" id="{89825C79-5FF7-4214-8310-632D21FA8A53}"/>
              </a:ext>
            </a:extLst>
          </p:cNvPr>
          <p:cNvSpPr txBox="1">
            <a:spLocks noChangeArrowheads="1"/>
          </p:cNvSpPr>
          <p:nvPr/>
        </p:nvSpPr>
        <p:spPr bwMode="auto">
          <a:xfrm>
            <a:off x="2859088" y="2136775"/>
            <a:ext cx="850900" cy="204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Garantie</a:t>
            </a:r>
          </a:p>
        </p:txBody>
      </p:sp>
      <p:sp>
        <p:nvSpPr>
          <p:cNvPr id="63500" name="Text Box 1037">
            <a:extLst>
              <a:ext uri="{FF2B5EF4-FFF2-40B4-BE49-F238E27FC236}">
                <a16:creationId xmlns:a16="http://schemas.microsoft.com/office/drawing/2014/main" id="{CBE6830A-2B9E-41CE-9841-C72FD8AD1795}"/>
              </a:ext>
            </a:extLst>
          </p:cNvPr>
          <p:cNvSpPr txBox="1">
            <a:spLocks noChangeArrowheads="1"/>
          </p:cNvSpPr>
          <p:nvPr/>
        </p:nvSpPr>
        <p:spPr bwMode="auto">
          <a:xfrm>
            <a:off x="2881313" y="2546350"/>
            <a:ext cx="735012" cy="223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3366"/>
                </a:solidFill>
                <a:latin typeface="Times New Roman" panose="02020603050405020304" pitchFamily="18" charset="0"/>
              </a:rPr>
              <a:t>Taille</a:t>
            </a:r>
          </a:p>
        </p:txBody>
      </p:sp>
      <p:sp>
        <p:nvSpPr>
          <p:cNvPr id="63501" name="Text Box 1038">
            <a:extLst>
              <a:ext uri="{FF2B5EF4-FFF2-40B4-BE49-F238E27FC236}">
                <a16:creationId xmlns:a16="http://schemas.microsoft.com/office/drawing/2014/main" id="{719FD86C-3B93-4C20-81DB-C92B656F4657}"/>
              </a:ext>
            </a:extLst>
          </p:cNvPr>
          <p:cNvSpPr txBox="1">
            <a:spLocks noChangeArrowheads="1"/>
          </p:cNvSpPr>
          <p:nvPr/>
        </p:nvSpPr>
        <p:spPr bwMode="auto">
          <a:xfrm>
            <a:off x="4562475" y="1779588"/>
            <a:ext cx="1366838" cy="255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caractéristiques</a:t>
            </a:r>
          </a:p>
        </p:txBody>
      </p:sp>
      <p:sp>
        <p:nvSpPr>
          <p:cNvPr id="63502" name="Text Box 1039">
            <a:extLst>
              <a:ext uri="{FF2B5EF4-FFF2-40B4-BE49-F238E27FC236}">
                <a16:creationId xmlns:a16="http://schemas.microsoft.com/office/drawing/2014/main" id="{99FA230A-1873-4928-A587-B1547EB21AA4}"/>
              </a:ext>
            </a:extLst>
          </p:cNvPr>
          <p:cNvSpPr txBox="1">
            <a:spLocks noChangeArrowheads="1"/>
          </p:cNvSpPr>
          <p:nvPr/>
        </p:nvSpPr>
        <p:spPr bwMode="auto">
          <a:xfrm>
            <a:off x="5414963" y="2136775"/>
            <a:ext cx="895350" cy="2524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qualité</a:t>
            </a:r>
          </a:p>
        </p:txBody>
      </p:sp>
      <p:sp>
        <p:nvSpPr>
          <p:cNvPr id="63503" name="Text Box 1040">
            <a:extLst>
              <a:ext uri="{FF2B5EF4-FFF2-40B4-BE49-F238E27FC236}">
                <a16:creationId xmlns:a16="http://schemas.microsoft.com/office/drawing/2014/main" id="{D949F614-7569-4E99-BAB4-C33DBCF83D6E}"/>
              </a:ext>
            </a:extLst>
          </p:cNvPr>
          <p:cNvSpPr txBox="1">
            <a:spLocks noChangeArrowheads="1"/>
          </p:cNvSpPr>
          <p:nvPr/>
        </p:nvSpPr>
        <p:spPr bwMode="auto">
          <a:xfrm>
            <a:off x="5510213" y="2443163"/>
            <a:ext cx="661987" cy="3063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style</a:t>
            </a:r>
          </a:p>
        </p:txBody>
      </p:sp>
      <p:sp>
        <p:nvSpPr>
          <p:cNvPr id="63504" name="Text Box 1041">
            <a:extLst>
              <a:ext uri="{FF2B5EF4-FFF2-40B4-BE49-F238E27FC236}">
                <a16:creationId xmlns:a16="http://schemas.microsoft.com/office/drawing/2014/main" id="{0BD4EB7C-2111-4D40-A12B-1516D0ACA1B2}"/>
              </a:ext>
            </a:extLst>
          </p:cNvPr>
          <p:cNvSpPr txBox="1">
            <a:spLocks noChangeArrowheads="1"/>
          </p:cNvSpPr>
          <p:nvPr/>
        </p:nvSpPr>
        <p:spPr bwMode="auto">
          <a:xfrm>
            <a:off x="5983288" y="3535363"/>
            <a:ext cx="661987" cy="2047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Stocks</a:t>
            </a:r>
          </a:p>
        </p:txBody>
      </p:sp>
      <p:sp>
        <p:nvSpPr>
          <p:cNvPr id="63505" name="Text Box 1042">
            <a:extLst>
              <a:ext uri="{FF2B5EF4-FFF2-40B4-BE49-F238E27FC236}">
                <a16:creationId xmlns:a16="http://schemas.microsoft.com/office/drawing/2014/main" id="{2D5793B2-B240-4ACC-B0BC-18837962EB40}"/>
              </a:ext>
            </a:extLst>
          </p:cNvPr>
          <p:cNvSpPr txBox="1">
            <a:spLocks noChangeArrowheads="1"/>
          </p:cNvSpPr>
          <p:nvPr/>
        </p:nvSpPr>
        <p:spPr bwMode="auto">
          <a:xfrm>
            <a:off x="6835775" y="3332163"/>
            <a:ext cx="946150" cy="407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Moyens de transport</a:t>
            </a:r>
          </a:p>
        </p:txBody>
      </p:sp>
      <p:sp>
        <p:nvSpPr>
          <p:cNvPr id="63506" name="Text Box 1043">
            <a:extLst>
              <a:ext uri="{FF2B5EF4-FFF2-40B4-BE49-F238E27FC236}">
                <a16:creationId xmlns:a16="http://schemas.microsoft.com/office/drawing/2014/main" id="{099D9591-E37D-43AA-B710-98DD85F7E979}"/>
              </a:ext>
            </a:extLst>
          </p:cNvPr>
          <p:cNvSpPr txBox="1">
            <a:spLocks noChangeArrowheads="1"/>
          </p:cNvSpPr>
          <p:nvPr/>
        </p:nvSpPr>
        <p:spPr bwMode="auto">
          <a:xfrm>
            <a:off x="6645275" y="4454525"/>
            <a:ext cx="1189038" cy="509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Canaux de distribution</a:t>
            </a:r>
          </a:p>
        </p:txBody>
      </p:sp>
      <p:sp>
        <p:nvSpPr>
          <p:cNvPr id="63507" name="Text Box 1044">
            <a:extLst>
              <a:ext uri="{FF2B5EF4-FFF2-40B4-BE49-F238E27FC236}">
                <a16:creationId xmlns:a16="http://schemas.microsoft.com/office/drawing/2014/main" id="{993AF435-7906-484F-805A-244F6CB54D3B}"/>
              </a:ext>
            </a:extLst>
          </p:cNvPr>
          <p:cNvSpPr txBox="1">
            <a:spLocks noChangeArrowheads="1"/>
          </p:cNvSpPr>
          <p:nvPr/>
        </p:nvSpPr>
        <p:spPr bwMode="auto">
          <a:xfrm>
            <a:off x="2290763" y="4352925"/>
            <a:ext cx="47307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tarif</a:t>
            </a:r>
          </a:p>
        </p:txBody>
      </p:sp>
      <p:sp>
        <p:nvSpPr>
          <p:cNvPr id="63508" name="Text Box 1045">
            <a:extLst>
              <a:ext uri="{FF2B5EF4-FFF2-40B4-BE49-F238E27FC236}">
                <a16:creationId xmlns:a16="http://schemas.microsoft.com/office/drawing/2014/main" id="{A3FDE9E0-9641-4F3D-9458-D08C0109246E}"/>
              </a:ext>
            </a:extLst>
          </p:cNvPr>
          <p:cNvSpPr txBox="1">
            <a:spLocks noChangeArrowheads="1"/>
          </p:cNvSpPr>
          <p:nvPr/>
        </p:nvSpPr>
        <p:spPr bwMode="auto">
          <a:xfrm>
            <a:off x="3141663" y="4352925"/>
            <a:ext cx="663575" cy="203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remise</a:t>
            </a:r>
          </a:p>
        </p:txBody>
      </p:sp>
      <p:sp>
        <p:nvSpPr>
          <p:cNvPr id="63509" name="Text Box 1046">
            <a:extLst>
              <a:ext uri="{FF2B5EF4-FFF2-40B4-BE49-F238E27FC236}">
                <a16:creationId xmlns:a16="http://schemas.microsoft.com/office/drawing/2014/main" id="{2E630065-CD29-4B3E-A918-6401BA707FFD}"/>
              </a:ext>
            </a:extLst>
          </p:cNvPr>
          <p:cNvSpPr txBox="1">
            <a:spLocks noChangeArrowheads="1"/>
          </p:cNvSpPr>
          <p:nvPr/>
        </p:nvSpPr>
        <p:spPr bwMode="auto">
          <a:xfrm>
            <a:off x="2384425" y="3228975"/>
            <a:ext cx="947738" cy="407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Ecrémage ou masse</a:t>
            </a:r>
          </a:p>
        </p:txBody>
      </p:sp>
      <p:sp>
        <p:nvSpPr>
          <p:cNvPr id="63510" name="Text Box 1047">
            <a:extLst>
              <a:ext uri="{FF2B5EF4-FFF2-40B4-BE49-F238E27FC236}">
                <a16:creationId xmlns:a16="http://schemas.microsoft.com/office/drawing/2014/main" id="{195B7615-60BD-48F9-897C-261DB3E11FD5}"/>
              </a:ext>
            </a:extLst>
          </p:cNvPr>
          <p:cNvSpPr txBox="1">
            <a:spLocks noChangeArrowheads="1"/>
          </p:cNvSpPr>
          <p:nvPr/>
        </p:nvSpPr>
        <p:spPr bwMode="auto">
          <a:xfrm>
            <a:off x="2576513" y="5259388"/>
            <a:ext cx="1095375" cy="2873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promotion</a:t>
            </a:r>
          </a:p>
        </p:txBody>
      </p:sp>
      <p:sp>
        <p:nvSpPr>
          <p:cNvPr id="63511" name="Text Box 1048">
            <a:extLst>
              <a:ext uri="{FF2B5EF4-FFF2-40B4-BE49-F238E27FC236}">
                <a16:creationId xmlns:a16="http://schemas.microsoft.com/office/drawing/2014/main" id="{4DE94799-7E71-4E8D-9670-DBBAC4581380}"/>
              </a:ext>
            </a:extLst>
          </p:cNvPr>
          <p:cNvSpPr txBox="1">
            <a:spLocks noChangeArrowheads="1"/>
          </p:cNvSpPr>
          <p:nvPr/>
        </p:nvSpPr>
        <p:spPr bwMode="auto">
          <a:xfrm>
            <a:off x="2728913" y="5889625"/>
            <a:ext cx="792162" cy="207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publicité</a:t>
            </a:r>
          </a:p>
        </p:txBody>
      </p:sp>
      <p:sp>
        <p:nvSpPr>
          <p:cNvPr id="63512" name="Text Box 1049">
            <a:extLst>
              <a:ext uri="{FF2B5EF4-FFF2-40B4-BE49-F238E27FC236}">
                <a16:creationId xmlns:a16="http://schemas.microsoft.com/office/drawing/2014/main" id="{4E59A6E8-3791-4131-AA3D-46A0BC1D52E7}"/>
              </a:ext>
            </a:extLst>
          </p:cNvPr>
          <p:cNvSpPr txBox="1">
            <a:spLocks noChangeArrowheads="1"/>
          </p:cNvSpPr>
          <p:nvPr/>
        </p:nvSpPr>
        <p:spPr bwMode="auto">
          <a:xfrm>
            <a:off x="5472113" y="5335588"/>
            <a:ext cx="852487" cy="409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Foires et salons</a:t>
            </a:r>
          </a:p>
        </p:txBody>
      </p:sp>
      <p:sp>
        <p:nvSpPr>
          <p:cNvPr id="63513" name="Text Box 1050">
            <a:extLst>
              <a:ext uri="{FF2B5EF4-FFF2-40B4-BE49-F238E27FC236}">
                <a16:creationId xmlns:a16="http://schemas.microsoft.com/office/drawing/2014/main" id="{20AB3EB5-0B33-4477-9A5A-2FC712D4E63F}"/>
              </a:ext>
            </a:extLst>
          </p:cNvPr>
          <p:cNvSpPr txBox="1">
            <a:spLocks noChangeArrowheads="1"/>
          </p:cNvSpPr>
          <p:nvPr/>
        </p:nvSpPr>
        <p:spPr bwMode="auto">
          <a:xfrm>
            <a:off x="5472113" y="6021388"/>
            <a:ext cx="946150" cy="407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Relations publiques</a:t>
            </a:r>
          </a:p>
        </p:txBody>
      </p:sp>
      <p:sp>
        <p:nvSpPr>
          <p:cNvPr id="63514" name="Text Box 1051">
            <a:extLst>
              <a:ext uri="{FF2B5EF4-FFF2-40B4-BE49-F238E27FC236}">
                <a16:creationId xmlns:a16="http://schemas.microsoft.com/office/drawing/2014/main" id="{5EF41DB6-1217-4F1C-A941-7440188CCB8E}"/>
              </a:ext>
            </a:extLst>
          </p:cNvPr>
          <p:cNvSpPr txBox="1">
            <a:spLocks noChangeArrowheads="1"/>
          </p:cNvSpPr>
          <p:nvPr/>
        </p:nvSpPr>
        <p:spPr bwMode="auto">
          <a:xfrm>
            <a:off x="4089400" y="6297613"/>
            <a:ext cx="568325" cy="2047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PLV</a:t>
            </a:r>
          </a:p>
        </p:txBody>
      </p:sp>
      <p:sp>
        <p:nvSpPr>
          <p:cNvPr id="63515" name="Text Box 1052">
            <a:extLst>
              <a:ext uri="{FF2B5EF4-FFF2-40B4-BE49-F238E27FC236}">
                <a16:creationId xmlns:a16="http://schemas.microsoft.com/office/drawing/2014/main" id="{504E2B1A-A01C-481F-8E49-B592F2B1DDF3}"/>
              </a:ext>
            </a:extLst>
          </p:cNvPr>
          <p:cNvSpPr txBox="1">
            <a:spLocks noChangeArrowheads="1"/>
          </p:cNvSpPr>
          <p:nvPr/>
        </p:nvSpPr>
        <p:spPr bwMode="auto">
          <a:xfrm>
            <a:off x="4846638" y="4868863"/>
            <a:ext cx="852487" cy="407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1200">
                <a:solidFill>
                  <a:srgbClr val="000066"/>
                </a:solidFill>
                <a:latin typeface="Times New Roman" panose="02020603050405020304" pitchFamily="18" charset="0"/>
              </a:rPr>
              <a:t>Marketing direct</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u numéro de diapositive 4">
            <a:extLst>
              <a:ext uri="{FF2B5EF4-FFF2-40B4-BE49-F238E27FC236}">
                <a16:creationId xmlns:a16="http://schemas.microsoft.com/office/drawing/2014/main" id="{1052FD16-9505-4BB9-B783-E4A05F334DC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1857312-BC9A-433A-87AC-78836147F9FC}" type="slidenum">
              <a:rPr lang="fr-FR" altLang="en-US">
                <a:latin typeface="Arial Black" panose="020B0A04020102020204" pitchFamily="34" charset="0"/>
              </a:rPr>
              <a:pPr eaLnBrk="1" hangingPunct="1"/>
              <a:t>51</a:t>
            </a:fld>
            <a:endParaRPr lang="fr-FR" altLang="en-US">
              <a:latin typeface="Arial Black" panose="020B0A04020102020204" pitchFamily="34" charset="0"/>
            </a:endParaRPr>
          </a:p>
        </p:txBody>
      </p:sp>
      <p:sp>
        <p:nvSpPr>
          <p:cNvPr id="64515" name="Rectangle 2">
            <a:extLst>
              <a:ext uri="{FF2B5EF4-FFF2-40B4-BE49-F238E27FC236}">
                <a16:creationId xmlns:a16="http://schemas.microsoft.com/office/drawing/2014/main" id="{5E915325-2F7C-4742-AFBC-9DDDD2D480A9}"/>
              </a:ext>
            </a:extLst>
          </p:cNvPr>
          <p:cNvSpPr>
            <a:spLocks noGrp="1" noChangeArrowheads="1"/>
          </p:cNvSpPr>
          <p:nvPr>
            <p:ph type="title"/>
          </p:nvPr>
        </p:nvSpPr>
        <p:spPr>
          <a:xfrm>
            <a:off x="457200" y="438150"/>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AUTRES </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L</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MENTS DE LA POLITIQUE COMMERCIALE</a:t>
            </a:r>
          </a:p>
        </p:txBody>
      </p:sp>
      <p:sp>
        <p:nvSpPr>
          <p:cNvPr id="64516" name="Rectangle 3">
            <a:extLst>
              <a:ext uri="{FF2B5EF4-FFF2-40B4-BE49-F238E27FC236}">
                <a16:creationId xmlns:a16="http://schemas.microsoft.com/office/drawing/2014/main" id="{CBECCDD0-13C3-4848-BED2-E4448593ED6D}"/>
              </a:ext>
            </a:extLst>
          </p:cNvPr>
          <p:cNvSpPr>
            <a:spLocks noGrp="1" noChangeArrowheads="1"/>
          </p:cNvSpPr>
          <p:nvPr>
            <p:ph type="body" idx="1"/>
          </p:nvPr>
        </p:nvSpPr>
        <p:spPr>
          <a:xfrm>
            <a:off x="446088" y="2122488"/>
            <a:ext cx="8229600" cy="4114800"/>
          </a:xfrm>
        </p:spPr>
        <p:txBody>
          <a:bodyPr/>
          <a:lstStyle/>
          <a:p>
            <a:pPr marL="0" indent="0" algn="just" eaLnBrk="1" hangingPunct="1">
              <a:lnSpc>
                <a:spcPct val="90000"/>
              </a:lnSpc>
              <a:buFont typeface="Wingdings" panose="05000000000000000000" pitchFamily="2" charset="2"/>
              <a:buNone/>
            </a:pPr>
            <a:r>
              <a:rPr lang="fr-FR" altLang="en-US" sz="2400"/>
              <a:t>Indiquez ici tous les éléments de votre politique commerciale qui vous semblent importants et que vous n'auriez pas jusqu'à présent cités.</a:t>
            </a:r>
          </a:p>
          <a:p>
            <a:pPr marL="0" indent="0" algn="just" eaLnBrk="1" hangingPunct="1">
              <a:lnSpc>
                <a:spcPct val="90000"/>
              </a:lnSpc>
              <a:buFont typeface="Wingdings" panose="05000000000000000000" pitchFamily="2" charset="2"/>
              <a:buNone/>
            </a:pPr>
            <a:endParaRPr lang="fr-FR" altLang="en-US" sz="600">
              <a:cs typeface="Times New Roman" panose="02020603050405020304" pitchFamily="18" charset="0"/>
            </a:endParaRPr>
          </a:p>
          <a:p>
            <a:pPr marL="628650" lvl="1" indent="-449263" algn="just" eaLnBrk="1" hangingPunct="1">
              <a:lnSpc>
                <a:spcPct val="90000"/>
              </a:lnSpc>
              <a:buClr>
                <a:srgbClr val="000066"/>
              </a:buClr>
              <a:buSzPct val="75000"/>
              <a:buFont typeface="Wingdings" panose="05000000000000000000" pitchFamily="2" charset="2"/>
              <a:buChar char="è"/>
            </a:pPr>
            <a:r>
              <a:rPr lang="fr-FR" altLang="en-US" sz="2400"/>
              <a:t>Exemples : </a:t>
            </a:r>
          </a:p>
          <a:p>
            <a:pPr marL="1436688" lvl="2" indent="-628650" algn="just" eaLnBrk="1" hangingPunct="1">
              <a:lnSpc>
                <a:spcPct val="90000"/>
              </a:lnSpc>
              <a:buClr>
                <a:schemeClr val="accent2"/>
              </a:buClr>
              <a:buSzPct val="75000"/>
              <a:buFont typeface="Wingdings" panose="05000000000000000000" pitchFamily="2" charset="2"/>
              <a:buChar char="q"/>
            </a:pPr>
            <a:r>
              <a:rPr lang="fr-FR" altLang="en-US"/>
              <a:t>le créateur connaît déjà les clients,</a:t>
            </a:r>
          </a:p>
          <a:p>
            <a:pPr marL="1436688" lvl="2" indent="-628650" algn="just" eaLnBrk="1" hangingPunct="1">
              <a:lnSpc>
                <a:spcPct val="90000"/>
              </a:lnSpc>
              <a:buClr>
                <a:schemeClr val="accent2"/>
              </a:buClr>
              <a:buSzPct val="75000"/>
              <a:buFont typeface="Wingdings" panose="05000000000000000000" pitchFamily="2" charset="2"/>
              <a:buChar char="q"/>
            </a:pPr>
            <a:r>
              <a:rPr lang="fr-FR" altLang="en-US"/>
              <a:t> il a dans son équipe de départ un représentant bien introduit,</a:t>
            </a:r>
          </a:p>
          <a:p>
            <a:pPr marL="1436688" lvl="2" indent="-628650" algn="just" eaLnBrk="1" hangingPunct="1">
              <a:lnSpc>
                <a:spcPct val="90000"/>
              </a:lnSpc>
              <a:buClr>
                <a:schemeClr val="accent2"/>
              </a:buClr>
              <a:buSzPct val="75000"/>
              <a:buFont typeface="Wingdings" panose="05000000000000000000" pitchFamily="2" charset="2"/>
              <a:buChar char="q"/>
            </a:pPr>
            <a:r>
              <a:rPr lang="fr-FR" altLang="en-US"/>
              <a:t>une entreprise importante l'aide dans son démarrage commercial, </a:t>
            </a:r>
          </a:p>
          <a:p>
            <a:pPr marL="1436688" lvl="2" indent="-628650" algn="just" eaLnBrk="1" hangingPunct="1">
              <a:lnSpc>
                <a:spcPct val="90000"/>
              </a:lnSpc>
              <a:buClr>
                <a:schemeClr val="accent2"/>
              </a:buClr>
              <a:buSzPct val="75000"/>
              <a:buFont typeface="Wingdings" panose="05000000000000000000" pitchFamily="2" charset="2"/>
              <a:buChar char="q"/>
            </a:pPr>
            <a:r>
              <a:rPr lang="fr-FR" altLang="en-US"/>
              <a:t>il possède un fichier à jour de la clientèle, </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u numéro de diapositive 4">
            <a:extLst>
              <a:ext uri="{FF2B5EF4-FFF2-40B4-BE49-F238E27FC236}">
                <a16:creationId xmlns:a16="http://schemas.microsoft.com/office/drawing/2014/main" id="{716A95B1-0988-459E-BFD3-AFBFD1331B2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80C2C3D-1D59-4847-A176-955A78FD7163}" type="slidenum">
              <a:rPr lang="fr-FR" altLang="en-US">
                <a:latin typeface="Arial Black" panose="020B0A04020102020204" pitchFamily="34" charset="0"/>
              </a:rPr>
              <a:pPr eaLnBrk="1" hangingPunct="1"/>
              <a:t>52</a:t>
            </a:fld>
            <a:endParaRPr lang="fr-FR" altLang="en-US">
              <a:latin typeface="Arial Black" panose="020B0A04020102020204" pitchFamily="34" charset="0"/>
            </a:endParaRPr>
          </a:p>
        </p:txBody>
      </p:sp>
      <p:sp>
        <p:nvSpPr>
          <p:cNvPr id="65539" name="AutoShape 1026">
            <a:extLst>
              <a:ext uri="{FF2B5EF4-FFF2-40B4-BE49-F238E27FC236}">
                <a16:creationId xmlns:a16="http://schemas.microsoft.com/office/drawing/2014/main" id="{1C1B41B5-0BC6-4FDC-8851-DA1AE52387DF}"/>
              </a:ext>
            </a:extLst>
          </p:cNvPr>
          <p:cNvSpPr>
            <a:spLocks noChangeArrowheads="1"/>
          </p:cNvSpPr>
          <p:nvPr/>
        </p:nvSpPr>
        <p:spPr bwMode="auto">
          <a:xfrm>
            <a:off x="396875" y="620713"/>
            <a:ext cx="8351838"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ETUDE COMMERCIALE</a:t>
            </a:r>
          </a:p>
        </p:txBody>
      </p:sp>
      <p:sp>
        <p:nvSpPr>
          <p:cNvPr id="65540" name="Text Box 1027">
            <a:extLst>
              <a:ext uri="{FF2B5EF4-FFF2-40B4-BE49-F238E27FC236}">
                <a16:creationId xmlns:a16="http://schemas.microsoft.com/office/drawing/2014/main" id="{60DB1C2C-5BCD-45D6-9B34-E87934640011}"/>
              </a:ext>
            </a:extLst>
          </p:cNvPr>
          <p:cNvSpPr txBox="1">
            <a:spLocks noChangeArrowheads="1"/>
          </p:cNvSpPr>
          <p:nvPr/>
        </p:nvSpPr>
        <p:spPr bwMode="auto">
          <a:xfrm>
            <a:off x="4500563" y="6278563"/>
            <a:ext cx="71913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sz="3200" b="1">
                <a:latin typeface="Times New Roman" panose="02020603050405020304" pitchFamily="18" charset="0"/>
              </a:rPr>
              <a:t>1</a:t>
            </a:r>
          </a:p>
        </p:txBody>
      </p:sp>
      <p:sp>
        <p:nvSpPr>
          <p:cNvPr id="65541" name="AutoShape 1028">
            <a:extLst>
              <a:ext uri="{FF2B5EF4-FFF2-40B4-BE49-F238E27FC236}">
                <a16:creationId xmlns:a16="http://schemas.microsoft.com/office/drawing/2014/main" id="{14A5CDFC-FC84-4D79-877A-8BD230595B3D}"/>
              </a:ext>
            </a:extLst>
          </p:cNvPr>
          <p:cNvSpPr>
            <a:spLocks noChangeArrowheads="1"/>
          </p:cNvSpPr>
          <p:nvPr/>
        </p:nvSpPr>
        <p:spPr bwMode="auto">
          <a:xfrm>
            <a:off x="6024563" y="2116138"/>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Actions commerciales</a:t>
            </a:r>
          </a:p>
          <a:p>
            <a:pPr algn="ctr" eaLnBrk="1" hangingPunct="1"/>
            <a:endParaRPr lang="fr-FR" altLang="en-US" sz="2000" b="1" i="1">
              <a:latin typeface="Times New Roman" panose="02020603050405020304" pitchFamily="18" charset="0"/>
            </a:endParaRPr>
          </a:p>
        </p:txBody>
      </p:sp>
      <p:sp>
        <p:nvSpPr>
          <p:cNvPr id="65542" name="AutoShape 1029">
            <a:extLst>
              <a:ext uri="{FF2B5EF4-FFF2-40B4-BE49-F238E27FC236}">
                <a16:creationId xmlns:a16="http://schemas.microsoft.com/office/drawing/2014/main" id="{2BCD7DFD-F7CC-4E87-A1E6-AF2226457B2E}"/>
              </a:ext>
            </a:extLst>
          </p:cNvPr>
          <p:cNvSpPr>
            <a:spLocks noChangeArrowheads="1"/>
          </p:cNvSpPr>
          <p:nvPr/>
        </p:nvSpPr>
        <p:spPr bwMode="auto">
          <a:xfrm>
            <a:off x="309563" y="2116138"/>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Comprendre le marché</a:t>
            </a:r>
          </a:p>
        </p:txBody>
      </p:sp>
      <p:sp>
        <p:nvSpPr>
          <p:cNvPr id="65543" name="AutoShape 1030">
            <a:extLst>
              <a:ext uri="{FF2B5EF4-FFF2-40B4-BE49-F238E27FC236}">
                <a16:creationId xmlns:a16="http://schemas.microsoft.com/office/drawing/2014/main" id="{75ACC25B-FDC2-466A-9D62-40FDFF6A8CE8}"/>
              </a:ext>
            </a:extLst>
          </p:cNvPr>
          <p:cNvSpPr>
            <a:spLocks noChangeArrowheads="1"/>
          </p:cNvSpPr>
          <p:nvPr/>
        </p:nvSpPr>
        <p:spPr bwMode="auto">
          <a:xfrm>
            <a:off x="3205163" y="2116138"/>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Stratégie Marketing</a:t>
            </a:r>
          </a:p>
          <a:p>
            <a:pPr algn="ctr" eaLnBrk="1" hangingPunct="1"/>
            <a:endParaRPr lang="fr-FR" altLang="en-US" sz="2000" b="1" i="1">
              <a:latin typeface="Times New Roman" panose="02020603050405020304" pitchFamily="18" charset="0"/>
            </a:endParaRPr>
          </a:p>
        </p:txBody>
      </p:sp>
      <p:sp>
        <p:nvSpPr>
          <p:cNvPr id="359431" name="Rectangle 1031">
            <a:extLst>
              <a:ext uri="{FF2B5EF4-FFF2-40B4-BE49-F238E27FC236}">
                <a16:creationId xmlns:a16="http://schemas.microsoft.com/office/drawing/2014/main" id="{DB5B1F05-6AE1-4F39-81AB-61367F146A1C}"/>
              </a:ext>
            </a:extLst>
          </p:cNvPr>
          <p:cNvSpPr>
            <a:spLocks noChangeArrowheads="1"/>
          </p:cNvSpPr>
          <p:nvPr/>
        </p:nvSpPr>
        <p:spPr bwMode="auto">
          <a:xfrm>
            <a:off x="766763" y="35639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OFFRE</a:t>
            </a:r>
          </a:p>
          <a:p>
            <a:pPr algn="ctr">
              <a:defRPr/>
            </a:pPr>
            <a:endParaRPr lang="fr-FR" b="1" i="1">
              <a:latin typeface="Times New Roman" pitchFamily="18" charset="0"/>
              <a:cs typeface="Arial" charset="0"/>
            </a:endParaRPr>
          </a:p>
        </p:txBody>
      </p:sp>
      <p:sp>
        <p:nvSpPr>
          <p:cNvPr id="359432" name="Rectangle 1032">
            <a:extLst>
              <a:ext uri="{FF2B5EF4-FFF2-40B4-BE49-F238E27FC236}">
                <a16:creationId xmlns:a16="http://schemas.microsoft.com/office/drawing/2014/main" id="{B2459799-DFFF-4329-8C0C-A6094D7BD66E}"/>
              </a:ext>
            </a:extLst>
          </p:cNvPr>
          <p:cNvSpPr>
            <a:spLocks noChangeArrowheads="1"/>
          </p:cNvSpPr>
          <p:nvPr/>
        </p:nvSpPr>
        <p:spPr bwMode="auto">
          <a:xfrm>
            <a:off x="766763" y="46307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1600" b="1" i="1">
                <a:latin typeface="Times New Roman" pitchFamily="18" charset="0"/>
                <a:cs typeface="Arial" charset="0"/>
              </a:rPr>
              <a:t>DEMANDE</a:t>
            </a:r>
          </a:p>
        </p:txBody>
      </p:sp>
      <p:sp>
        <p:nvSpPr>
          <p:cNvPr id="359433" name="Rectangle 1033">
            <a:extLst>
              <a:ext uri="{FF2B5EF4-FFF2-40B4-BE49-F238E27FC236}">
                <a16:creationId xmlns:a16="http://schemas.microsoft.com/office/drawing/2014/main" id="{22ADDCF9-DFFB-4F43-8EF7-1C4E797F144D}"/>
              </a:ext>
            </a:extLst>
          </p:cNvPr>
          <p:cNvSpPr>
            <a:spLocks noChangeArrowheads="1"/>
          </p:cNvSpPr>
          <p:nvPr/>
        </p:nvSpPr>
        <p:spPr bwMode="auto">
          <a:xfrm>
            <a:off x="6481763" y="34115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b="1" i="1">
              <a:latin typeface="Times New Roman" pitchFamily="18" charset="0"/>
              <a:cs typeface="Arial" charset="0"/>
            </a:endParaRPr>
          </a:p>
          <a:p>
            <a:pPr algn="ctr">
              <a:defRPr/>
            </a:pPr>
            <a:r>
              <a:rPr lang="fr-FR" b="1" i="1">
                <a:latin typeface="Times New Roman" pitchFamily="18" charset="0"/>
                <a:cs typeface="Arial" charset="0"/>
              </a:rPr>
              <a:t>Produit &amp; service</a:t>
            </a:r>
          </a:p>
          <a:p>
            <a:pPr algn="ctr">
              <a:defRPr/>
            </a:pPr>
            <a:endParaRPr lang="fr-FR" b="1" i="1">
              <a:latin typeface="Times New Roman" pitchFamily="18" charset="0"/>
              <a:cs typeface="Arial" charset="0"/>
            </a:endParaRPr>
          </a:p>
        </p:txBody>
      </p:sp>
      <p:sp>
        <p:nvSpPr>
          <p:cNvPr id="359434" name="Rectangle 1034">
            <a:extLst>
              <a:ext uri="{FF2B5EF4-FFF2-40B4-BE49-F238E27FC236}">
                <a16:creationId xmlns:a16="http://schemas.microsoft.com/office/drawing/2014/main" id="{0C753958-709C-423D-899A-10DE9FFCCD40}"/>
              </a:ext>
            </a:extLst>
          </p:cNvPr>
          <p:cNvSpPr>
            <a:spLocks noChangeArrowheads="1"/>
          </p:cNvSpPr>
          <p:nvPr/>
        </p:nvSpPr>
        <p:spPr bwMode="auto">
          <a:xfrm>
            <a:off x="3814763" y="56975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Positionnement</a:t>
            </a:r>
          </a:p>
          <a:p>
            <a:pPr algn="ctr">
              <a:defRPr/>
            </a:pPr>
            <a:endParaRPr lang="fr-FR" b="1" i="1">
              <a:latin typeface="Times New Roman" pitchFamily="18" charset="0"/>
              <a:cs typeface="Arial" charset="0"/>
            </a:endParaRPr>
          </a:p>
        </p:txBody>
      </p:sp>
      <p:sp>
        <p:nvSpPr>
          <p:cNvPr id="359435" name="Rectangle 1035">
            <a:extLst>
              <a:ext uri="{FF2B5EF4-FFF2-40B4-BE49-F238E27FC236}">
                <a16:creationId xmlns:a16="http://schemas.microsoft.com/office/drawing/2014/main" id="{F1C09058-8317-4166-A972-C4FCB0121D9F}"/>
              </a:ext>
            </a:extLst>
          </p:cNvPr>
          <p:cNvSpPr>
            <a:spLocks noChangeArrowheads="1"/>
          </p:cNvSpPr>
          <p:nvPr/>
        </p:nvSpPr>
        <p:spPr bwMode="auto">
          <a:xfrm>
            <a:off x="3738563" y="45545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Ciblage</a:t>
            </a:r>
          </a:p>
          <a:p>
            <a:pPr algn="ctr">
              <a:defRPr/>
            </a:pPr>
            <a:endParaRPr lang="fr-FR" b="1" i="1">
              <a:latin typeface="Times New Roman" pitchFamily="18" charset="0"/>
              <a:cs typeface="Arial" charset="0"/>
            </a:endParaRPr>
          </a:p>
        </p:txBody>
      </p:sp>
      <p:sp>
        <p:nvSpPr>
          <p:cNvPr id="359436" name="Rectangle 1036">
            <a:extLst>
              <a:ext uri="{FF2B5EF4-FFF2-40B4-BE49-F238E27FC236}">
                <a16:creationId xmlns:a16="http://schemas.microsoft.com/office/drawing/2014/main" id="{33B694C9-F421-4C7F-9AC3-F5D8F927B2D0}"/>
              </a:ext>
            </a:extLst>
          </p:cNvPr>
          <p:cNvSpPr>
            <a:spLocks noChangeArrowheads="1"/>
          </p:cNvSpPr>
          <p:nvPr/>
        </p:nvSpPr>
        <p:spPr bwMode="auto">
          <a:xfrm>
            <a:off x="3738563" y="34877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Segmentation</a:t>
            </a:r>
          </a:p>
          <a:p>
            <a:pPr algn="ctr">
              <a:defRPr/>
            </a:pPr>
            <a:endParaRPr lang="fr-FR" b="1" i="1">
              <a:latin typeface="Times New Roman" pitchFamily="18" charset="0"/>
              <a:cs typeface="Arial" charset="0"/>
            </a:endParaRPr>
          </a:p>
        </p:txBody>
      </p:sp>
      <p:sp>
        <p:nvSpPr>
          <p:cNvPr id="359437" name="Rectangle 1037">
            <a:extLst>
              <a:ext uri="{FF2B5EF4-FFF2-40B4-BE49-F238E27FC236}">
                <a16:creationId xmlns:a16="http://schemas.microsoft.com/office/drawing/2014/main" id="{6E36F6AD-F783-4812-87F6-953F51AC8386}"/>
              </a:ext>
            </a:extLst>
          </p:cNvPr>
          <p:cNvSpPr>
            <a:spLocks noChangeArrowheads="1"/>
          </p:cNvSpPr>
          <p:nvPr/>
        </p:nvSpPr>
        <p:spPr bwMode="auto">
          <a:xfrm>
            <a:off x="6481763" y="57737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Pub &amp; promotion</a:t>
            </a:r>
          </a:p>
          <a:p>
            <a:pPr algn="ctr">
              <a:defRPr/>
            </a:pPr>
            <a:endParaRPr lang="fr-FR" b="1" i="1">
              <a:latin typeface="Times New Roman" pitchFamily="18" charset="0"/>
              <a:cs typeface="Arial" charset="0"/>
            </a:endParaRPr>
          </a:p>
        </p:txBody>
      </p:sp>
      <p:sp>
        <p:nvSpPr>
          <p:cNvPr id="359438" name="Rectangle 1038">
            <a:extLst>
              <a:ext uri="{FF2B5EF4-FFF2-40B4-BE49-F238E27FC236}">
                <a16:creationId xmlns:a16="http://schemas.microsoft.com/office/drawing/2014/main" id="{0346568D-01B4-49F0-9AC3-5049EAC728E6}"/>
              </a:ext>
            </a:extLst>
          </p:cNvPr>
          <p:cNvSpPr>
            <a:spLocks noChangeArrowheads="1"/>
          </p:cNvSpPr>
          <p:nvPr/>
        </p:nvSpPr>
        <p:spPr bwMode="auto">
          <a:xfrm>
            <a:off x="6481763" y="50117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b="1" i="1">
                <a:latin typeface="Times New Roman" pitchFamily="18" charset="0"/>
                <a:cs typeface="Arial" charset="0"/>
              </a:rPr>
              <a:t>Distribution</a:t>
            </a:r>
          </a:p>
        </p:txBody>
      </p:sp>
      <p:sp>
        <p:nvSpPr>
          <p:cNvPr id="359439" name="Rectangle 1039">
            <a:extLst>
              <a:ext uri="{FF2B5EF4-FFF2-40B4-BE49-F238E27FC236}">
                <a16:creationId xmlns:a16="http://schemas.microsoft.com/office/drawing/2014/main" id="{5106A071-C01F-44F8-BD62-5DB2AC687E3F}"/>
              </a:ext>
            </a:extLst>
          </p:cNvPr>
          <p:cNvSpPr>
            <a:spLocks noChangeArrowheads="1"/>
          </p:cNvSpPr>
          <p:nvPr/>
        </p:nvSpPr>
        <p:spPr bwMode="auto">
          <a:xfrm>
            <a:off x="6481763" y="4173538"/>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CC"/>
              </a:solidFill>
              <a:latin typeface="Times New Roman" pitchFamily="18" charset="0"/>
              <a:cs typeface="Arial" charset="0"/>
            </a:endParaRPr>
          </a:p>
          <a:p>
            <a:pPr algn="ctr">
              <a:defRPr/>
            </a:pPr>
            <a:r>
              <a:rPr lang="fr-FR" b="1" i="1">
                <a:latin typeface="Times New Roman" pitchFamily="18" charset="0"/>
                <a:cs typeface="Arial" charset="0"/>
              </a:rPr>
              <a:t>Prix</a:t>
            </a:r>
          </a:p>
          <a:p>
            <a:pPr algn="ctr">
              <a:defRPr/>
            </a:pPr>
            <a:endParaRPr lang="fr-FR" b="1" i="1">
              <a:latin typeface="Times New Roman" pitchFamily="18" charset="0"/>
              <a:cs typeface="Arial"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u numéro de diapositive 4">
            <a:extLst>
              <a:ext uri="{FF2B5EF4-FFF2-40B4-BE49-F238E27FC236}">
                <a16:creationId xmlns:a16="http://schemas.microsoft.com/office/drawing/2014/main" id="{6FE02CC1-14E0-4F7B-BBDE-923F20168C7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DF2FF5E-DFE0-4FAD-A7B0-54C4945BC1B9}" type="slidenum">
              <a:rPr lang="fr-FR" altLang="en-US">
                <a:latin typeface="Arial Black" panose="020B0A04020102020204" pitchFamily="34" charset="0"/>
              </a:rPr>
              <a:pPr eaLnBrk="1" hangingPunct="1"/>
              <a:t>53</a:t>
            </a:fld>
            <a:endParaRPr lang="fr-FR" altLang="en-US">
              <a:latin typeface="Arial Black" panose="020B0A04020102020204" pitchFamily="34" charset="0"/>
            </a:endParaRPr>
          </a:p>
        </p:txBody>
      </p:sp>
      <p:sp>
        <p:nvSpPr>
          <p:cNvPr id="542722" name="AutoShape 2">
            <a:extLst>
              <a:ext uri="{FF2B5EF4-FFF2-40B4-BE49-F238E27FC236}">
                <a16:creationId xmlns:a16="http://schemas.microsoft.com/office/drawing/2014/main" id="{24FF86B7-4993-425C-99C3-CDDC572E3C53}"/>
              </a:ext>
            </a:extLst>
          </p:cNvPr>
          <p:cNvSpPr>
            <a:spLocks noChangeArrowheads="1"/>
          </p:cNvSpPr>
          <p:nvPr/>
        </p:nvSpPr>
        <p:spPr bwMode="auto">
          <a:xfrm>
            <a:off x="539750" y="995363"/>
            <a:ext cx="8077200" cy="4724400"/>
          </a:xfrm>
          <a:prstGeom prst="flowChartAlternateProcess">
            <a:avLst/>
          </a:prstGeom>
          <a:noFill/>
          <a:ln w="9525">
            <a:solidFill>
              <a:schemeClr val="tx1"/>
            </a:solidFill>
            <a:miter lim="800000"/>
            <a:headEnd/>
            <a:tailEnd/>
          </a:ln>
          <a:effectLst/>
        </p:spPr>
        <p:txBody>
          <a:bodyPr wrap="none" anchor="ctr"/>
          <a:lstStyle/>
          <a:p>
            <a:pPr marL="457200" indent="-457200" algn="ctr">
              <a:defRPr/>
            </a:pPr>
            <a:r>
              <a:rPr lang="fr-FR" sz="3600">
                <a:solidFill>
                  <a:srgbClr val="993300"/>
                </a:solidFill>
                <a:effectLst>
                  <a:outerShdw blurRad="38100" dist="38100" dir="2700000" algn="tl">
                    <a:srgbClr val="C0C0C0"/>
                  </a:outerShdw>
                </a:effectLst>
                <a:latin typeface="Times New Roman" pitchFamily="18" charset="0"/>
                <a:cs typeface="Arial" charset="0"/>
              </a:rPr>
              <a:t>ÉTUDE TECHNIQUE</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u numéro de diapositive 4">
            <a:extLst>
              <a:ext uri="{FF2B5EF4-FFF2-40B4-BE49-F238E27FC236}">
                <a16:creationId xmlns:a16="http://schemas.microsoft.com/office/drawing/2014/main" id="{FE0B0789-E310-46A9-A8C4-BD808B23544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D94230D-C337-4194-BC46-6018431AEDA7}" type="slidenum">
              <a:rPr lang="fr-FR" altLang="en-US">
                <a:latin typeface="Arial Black" panose="020B0A04020102020204" pitchFamily="34" charset="0"/>
              </a:rPr>
              <a:pPr eaLnBrk="1" hangingPunct="1"/>
              <a:t>54</a:t>
            </a:fld>
            <a:endParaRPr lang="fr-FR" altLang="en-US">
              <a:latin typeface="Arial Black" panose="020B0A04020102020204" pitchFamily="34" charset="0"/>
            </a:endParaRPr>
          </a:p>
        </p:txBody>
      </p:sp>
      <p:sp>
        <p:nvSpPr>
          <p:cNvPr id="67587" name="Rectangle 2">
            <a:extLst>
              <a:ext uri="{FF2B5EF4-FFF2-40B4-BE49-F238E27FC236}">
                <a16:creationId xmlns:a16="http://schemas.microsoft.com/office/drawing/2014/main" id="{2C5A7CFA-A82F-4C52-B038-FA12C197A3CB}"/>
              </a:ext>
            </a:extLst>
          </p:cNvPr>
          <p:cNvSpPr>
            <a:spLocks noGrp="1" noChangeArrowheads="1"/>
          </p:cNvSpPr>
          <p:nvPr>
            <p:ph type="title"/>
          </p:nvPr>
        </p:nvSpPr>
        <p:spPr>
          <a:xfrm>
            <a:off x="590550" y="587375"/>
            <a:ext cx="8229600" cy="5953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ETUDE TECHNIQUE</a:t>
            </a:r>
          </a:p>
        </p:txBody>
      </p:sp>
      <p:sp>
        <p:nvSpPr>
          <p:cNvPr id="67588" name="Rectangle 3">
            <a:extLst>
              <a:ext uri="{FF2B5EF4-FFF2-40B4-BE49-F238E27FC236}">
                <a16:creationId xmlns:a16="http://schemas.microsoft.com/office/drawing/2014/main" id="{BC9AC8F5-B857-42C5-BE73-61EBE12D9042}"/>
              </a:ext>
            </a:extLst>
          </p:cNvPr>
          <p:cNvSpPr>
            <a:spLocks noGrp="1" noChangeArrowheads="1"/>
          </p:cNvSpPr>
          <p:nvPr>
            <p:ph type="body" idx="1"/>
          </p:nvPr>
        </p:nvSpPr>
        <p:spPr>
          <a:xfrm>
            <a:off x="395288" y="1773238"/>
            <a:ext cx="8353425" cy="3743325"/>
          </a:xfrm>
          <a:noFill/>
        </p:spPr>
        <p:txBody>
          <a:bodyPr/>
          <a:lstStyle/>
          <a:p>
            <a:pPr marL="0" indent="0" algn="just" eaLnBrk="1" hangingPunct="1">
              <a:buFont typeface="Wingdings" panose="05000000000000000000" pitchFamily="2" charset="2"/>
              <a:buNone/>
            </a:pPr>
            <a:r>
              <a:rPr lang="fr-FR" altLang="en-US" sz="2400">
                <a:latin typeface="Verdana" panose="020B0604030504040204" pitchFamily="34" charset="0"/>
              </a:rPr>
              <a:t>L’étude de faisabilité technique a pour objectif de déterminer l’ensemble des moyens à mettre en œuvre pour l’exercice de son activité.</a:t>
            </a:r>
          </a:p>
          <a:p>
            <a:pPr marL="0" indent="0" algn="just" eaLnBrk="1" hangingPunct="1">
              <a:buFont typeface="Wingdings" panose="05000000000000000000" pitchFamily="2" charset="2"/>
              <a:buNone/>
            </a:pPr>
            <a:endParaRPr lang="fr-FR" altLang="en-US" sz="600">
              <a:latin typeface="Verdana" panose="020B0604030504040204" pitchFamily="34" charset="0"/>
            </a:endParaRPr>
          </a:p>
          <a:p>
            <a:pPr marL="766763" lvl="1" indent="-587375" algn="just" eaLnBrk="1" hangingPunct="1">
              <a:buClr>
                <a:srgbClr val="000066"/>
              </a:buClr>
              <a:buFont typeface="Wingdings" panose="05000000000000000000" pitchFamily="2" charset="2"/>
              <a:buChar char="è"/>
            </a:pPr>
            <a:r>
              <a:rPr lang="fr-FR" altLang="en-US" sz="2400">
                <a:latin typeface="Verdana" panose="020B0604030504040204" pitchFamily="34" charset="0"/>
                <a:sym typeface="Monotype Sorts" pitchFamily="2" charset="2"/>
              </a:rPr>
              <a:t>QUEL OUTIL DE PRODUCTION ?</a:t>
            </a:r>
          </a:p>
          <a:p>
            <a:pPr marL="766763" lvl="1" indent="-587375" algn="just" eaLnBrk="1" hangingPunct="1">
              <a:buClr>
                <a:srgbClr val="000066"/>
              </a:buClr>
              <a:buFont typeface="Wingdings" panose="05000000000000000000" pitchFamily="2" charset="2"/>
              <a:buChar char="è"/>
            </a:pPr>
            <a:endParaRPr lang="fr-FR" altLang="en-US" sz="2400">
              <a:latin typeface="Verdana" panose="020B0604030504040204" pitchFamily="34" charset="0"/>
              <a:sym typeface="Monotype Sorts" pitchFamily="2" charset="2"/>
            </a:endParaRPr>
          </a:p>
          <a:p>
            <a:pPr marL="766763" lvl="1" indent="-587375" algn="just" eaLnBrk="1" hangingPunct="1">
              <a:buClr>
                <a:srgbClr val="000066"/>
              </a:buClr>
              <a:buFont typeface="Wingdings" panose="05000000000000000000" pitchFamily="2" charset="2"/>
              <a:buChar char="è"/>
            </a:pPr>
            <a:r>
              <a:rPr lang="fr-FR" altLang="en-US" sz="2400">
                <a:latin typeface="Verdana" panose="020B0604030504040204" pitchFamily="34" charset="0"/>
              </a:rPr>
              <a:t>QUEL LOCAL POUR L’EXPLOITATION ?</a:t>
            </a:r>
          </a:p>
          <a:p>
            <a:pPr marL="766763" lvl="1" indent="-587375" algn="just" eaLnBrk="1" hangingPunct="1">
              <a:buClr>
                <a:srgbClr val="000066"/>
              </a:buClr>
              <a:buFont typeface="Wingdings" panose="05000000000000000000" pitchFamily="2" charset="2"/>
              <a:buChar char="è"/>
            </a:pPr>
            <a:endParaRPr lang="fr-FR" altLang="en-US" sz="2400">
              <a:latin typeface="Verdana" panose="020B0604030504040204" pitchFamily="34" charset="0"/>
            </a:endParaRPr>
          </a:p>
          <a:p>
            <a:pPr marL="766763" lvl="1" indent="-587375" algn="just" eaLnBrk="1" hangingPunct="1">
              <a:buClr>
                <a:srgbClr val="000066"/>
              </a:buClr>
              <a:buFont typeface="Wingdings" panose="05000000000000000000" pitchFamily="2" charset="2"/>
              <a:buChar char="è"/>
            </a:pPr>
            <a:r>
              <a:rPr lang="fr-FR" altLang="en-US" sz="2400">
                <a:latin typeface="Verdana" panose="020B0604030504040204" pitchFamily="34" charset="0"/>
              </a:rPr>
              <a:t>QUELS MOYENS EN PERSONNEL?</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u numéro de diapositive 4">
            <a:extLst>
              <a:ext uri="{FF2B5EF4-FFF2-40B4-BE49-F238E27FC236}">
                <a16:creationId xmlns:a16="http://schemas.microsoft.com/office/drawing/2014/main" id="{51737D33-5478-4A26-BC36-361F8637979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1A0AE2C-A423-4EDC-85E4-A6086D59762D}" type="slidenum">
              <a:rPr lang="fr-FR" altLang="en-US">
                <a:latin typeface="Arial Black" panose="020B0A04020102020204" pitchFamily="34" charset="0"/>
              </a:rPr>
              <a:pPr eaLnBrk="1" hangingPunct="1"/>
              <a:t>55</a:t>
            </a:fld>
            <a:endParaRPr lang="fr-FR" altLang="en-US">
              <a:latin typeface="Arial Black" panose="020B0A04020102020204" pitchFamily="34" charset="0"/>
            </a:endParaRPr>
          </a:p>
        </p:txBody>
      </p:sp>
      <p:sp>
        <p:nvSpPr>
          <p:cNvPr id="68611" name="Rectangle 1026">
            <a:extLst>
              <a:ext uri="{FF2B5EF4-FFF2-40B4-BE49-F238E27FC236}">
                <a16:creationId xmlns:a16="http://schemas.microsoft.com/office/drawing/2014/main" id="{62EF2C5A-3F29-41BB-B32F-016678E849D8}"/>
              </a:ext>
            </a:extLst>
          </p:cNvPr>
          <p:cNvSpPr>
            <a:spLocks noGrp="1" noChangeArrowheads="1"/>
          </p:cNvSpPr>
          <p:nvPr>
            <p:ph type="body" idx="1"/>
          </p:nvPr>
        </p:nvSpPr>
        <p:spPr>
          <a:xfrm>
            <a:off x="323850" y="1524000"/>
            <a:ext cx="8496300" cy="5029200"/>
          </a:xfrm>
        </p:spPr>
        <p:txBody>
          <a:bodyPr/>
          <a:lstStyle/>
          <a:p>
            <a:pPr marL="533400" indent="-533400" algn="just" eaLnBrk="1" hangingPunct="1">
              <a:lnSpc>
                <a:spcPct val="90000"/>
              </a:lnSpc>
              <a:buClr>
                <a:srgbClr val="000066"/>
              </a:buClr>
              <a:buFont typeface="Wingdings" panose="05000000000000000000" pitchFamily="2" charset="2"/>
              <a:buChar char="è"/>
            </a:pPr>
            <a:r>
              <a:rPr lang="fr-FR" altLang="en-US" sz="2200"/>
              <a:t>capacité de production prévisionnelle  :  L'étude commerciale</a:t>
            </a:r>
          </a:p>
          <a:p>
            <a:pPr marL="533400" indent="-533400" algn="just" eaLnBrk="1" hangingPunct="1">
              <a:lnSpc>
                <a:spcPct val="90000"/>
              </a:lnSpc>
              <a:buClr>
                <a:srgbClr val="000066"/>
              </a:buClr>
              <a:buFont typeface="Wingdings" panose="05000000000000000000" pitchFamily="2" charset="2"/>
              <a:buChar char="è"/>
            </a:pPr>
            <a:r>
              <a:rPr lang="fr-FR" altLang="en-US" sz="2200"/>
              <a:t>être très prudent dans l'évaluation de cette capacité de production : Il est plus facile d'accroître cette capacité au besoin, que de se débarrasser d'un matériel de trop </a:t>
            </a:r>
          </a:p>
          <a:p>
            <a:pPr marL="533400" indent="-533400" algn="just" eaLnBrk="1" hangingPunct="1">
              <a:lnSpc>
                <a:spcPct val="90000"/>
              </a:lnSpc>
              <a:buClr>
                <a:srgbClr val="000066"/>
              </a:buClr>
              <a:buFont typeface="Wingdings" panose="05000000000000000000" pitchFamily="2" charset="2"/>
              <a:buChar char="è"/>
            </a:pPr>
            <a:r>
              <a:rPr lang="fr-FR" altLang="en-US" sz="2200"/>
              <a:t>Le coût du matériel en rapport avec sa qualité et ses performances est également un critère d'une importance particulière ;</a:t>
            </a:r>
          </a:p>
          <a:p>
            <a:pPr marL="533400" indent="-533400" algn="just" eaLnBrk="1" hangingPunct="1">
              <a:lnSpc>
                <a:spcPct val="90000"/>
              </a:lnSpc>
              <a:buClr>
                <a:srgbClr val="000066"/>
              </a:buClr>
              <a:buFont typeface="Wingdings" panose="05000000000000000000" pitchFamily="2" charset="2"/>
              <a:buChar char="è"/>
            </a:pPr>
            <a:r>
              <a:rPr lang="fr-FR" altLang="en-US" sz="2200"/>
              <a:t>Avant de décider de l'acquisition d'un matériel neuf, considérez l'opportunité d'en acquérir un d'occasion ou de prendre en leasing ;</a:t>
            </a:r>
          </a:p>
          <a:p>
            <a:pPr marL="533400" indent="-533400" algn="just" eaLnBrk="1" hangingPunct="1">
              <a:lnSpc>
                <a:spcPct val="90000"/>
              </a:lnSpc>
              <a:buClr>
                <a:srgbClr val="000066"/>
              </a:buClr>
              <a:buFont typeface="Wingdings" panose="05000000000000000000" pitchFamily="2" charset="2"/>
              <a:buChar char="è"/>
            </a:pPr>
            <a:r>
              <a:rPr lang="fr-FR" altLang="en-US" sz="2200"/>
              <a:t>Le coût d'un matériel n'est pas seulement son coût d'acquisition, mais également celui de son entretien sur toute sa durée de vie  : service après vente, disponibilité des pièces de rechange et délais nécessaires pour la remise en marche en cas de panne </a:t>
            </a:r>
          </a:p>
        </p:txBody>
      </p:sp>
      <p:sp>
        <p:nvSpPr>
          <p:cNvPr id="68612" name="Rectangle 1027">
            <a:extLst>
              <a:ext uri="{FF2B5EF4-FFF2-40B4-BE49-F238E27FC236}">
                <a16:creationId xmlns:a16="http://schemas.microsoft.com/office/drawing/2014/main" id="{6ACD4E2B-6D6E-4117-8024-52A01970CB26}"/>
              </a:ext>
            </a:extLst>
          </p:cNvPr>
          <p:cNvSpPr>
            <a:spLocks noChangeArrowheads="1"/>
          </p:cNvSpPr>
          <p:nvPr/>
        </p:nvSpPr>
        <p:spPr bwMode="auto">
          <a:xfrm>
            <a:off x="762000" y="569913"/>
            <a:ext cx="7543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ETUDE TECHNIQUE</a:t>
            </a:r>
            <a:endParaRPr lang="fr-FR" altLang="en-US" sz="3200" b="1">
              <a:solidFill>
                <a:srgbClr val="A50021"/>
              </a:solidFill>
              <a:latin typeface="Book Antiqua" panose="02040602050305030304" pitchFamily="18" charset="0"/>
              <a:cs typeface="Times New Roman" panose="02020603050405020304" pitchFamily="18" charset="0"/>
              <a:sym typeface="Monotype Sorts" pitchFamily="2" charset="2"/>
            </a:endParaRPr>
          </a:p>
          <a:p>
            <a:pPr algn="ctr" eaLnBrk="1" hangingPunct="1"/>
            <a:r>
              <a:rPr lang="fr-FR" altLang="en-US" sz="3200" b="1">
                <a:solidFill>
                  <a:srgbClr val="A50021"/>
                </a:solidFill>
                <a:latin typeface="Book Antiqua" panose="02040602050305030304" pitchFamily="18" charset="0"/>
                <a:cs typeface="Times New Roman" panose="02020603050405020304" pitchFamily="18" charset="0"/>
                <a:sym typeface="Monotype Sorts" pitchFamily="2" charset="2"/>
              </a:rPr>
              <a:t>QUEL OUTIL DE PRODUCTION ?</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u numéro de diapositive 4">
            <a:extLst>
              <a:ext uri="{FF2B5EF4-FFF2-40B4-BE49-F238E27FC236}">
                <a16:creationId xmlns:a16="http://schemas.microsoft.com/office/drawing/2014/main" id="{A862278F-4D35-4E6D-8419-4A47F761287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84EC94A-2D62-49BD-9D5B-ACFAF209497B}" type="slidenum">
              <a:rPr lang="fr-FR" altLang="en-US">
                <a:latin typeface="Arial Black" panose="020B0A04020102020204" pitchFamily="34" charset="0"/>
              </a:rPr>
              <a:pPr eaLnBrk="1" hangingPunct="1"/>
              <a:t>56</a:t>
            </a:fld>
            <a:endParaRPr lang="fr-FR" altLang="en-US">
              <a:latin typeface="Arial Black" panose="020B0A04020102020204" pitchFamily="34" charset="0"/>
            </a:endParaRPr>
          </a:p>
        </p:txBody>
      </p:sp>
      <p:sp>
        <p:nvSpPr>
          <p:cNvPr id="69635" name="Rectangle 1026">
            <a:extLst>
              <a:ext uri="{FF2B5EF4-FFF2-40B4-BE49-F238E27FC236}">
                <a16:creationId xmlns:a16="http://schemas.microsoft.com/office/drawing/2014/main" id="{C326FF87-AA53-44BE-8CAA-8CB72786D5CA}"/>
              </a:ext>
            </a:extLst>
          </p:cNvPr>
          <p:cNvSpPr>
            <a:spLocks noGrp="1" noChangeArrowheads="1"/>
          </p:cNvSpPr>
          <p:nvPr>
            <p:ph type="body" idx="1"/>
          </p:nvPr>
        </p:nvSpPr>
        <p:spPr>
          <a:xfrm>
            <a:off x="395288" y="1628775"/>
            <a:ext cx="8424862" cy="4608513"/>
          </a:xfrm>
          <a:noFill/>
        </p:spPr>
        <p:txBody>
          <a:bodyPr/>
          <a:lstStyle/>
          <a:p>
            <a:pPr marL="533400" indent="-533400" algn="just" eaLnBrk="1" hangingPunct="1">
              <a:lnSpc>
                <a:spcPct val="90000"/>
              </a:lnSpc>
              <a:buClr>
                <a:srgbClr val="000066"/>
              </a:buClr>
              <a:buFont typeface="Wingdings" panose="05000000000000000000" pitchFamily="2" charset="2"/>
              <a:buChar char="è"/>
            </a:pPr>
            <a:r>
              <a:rPr lang="fr-FR" altLang="en-US" sz="2400"/>
              <a:t>L'emplacement géographique joue un rôle déterminant dans la réussite du projet surtout pour les activités commerciales.</a:t>
            </a:r>
          </a:p>
          <a:p>
            <a:pPr marL="533400" indent="-533400" algn="just" eaLnBrk="1" hangingPunct="1">
              <a:lnSpc>
                <a:spcPct val="90000"/>
              </a:lnSpc>
              <a:buClr>
                <a:srgbClr val="000066"/>
              </a:buClr>
              <a:buFont typeface="Wingdings" panose="05000000000000000000" pitchFamily="2" charset="2"/>
              <a:buChar char="è"/>
            </a:pPr>
            <a:r>
              <a:rPr lang="fr-FR" altLang="en-US" sz="2400"/>
              <a:t>Etre près de sa clientèle et de ses fournisseurs, se situer dans un endroit qui connaît un trafic important, peuvent être les gages de succès d'une affaire, </a:t>
            </a:r>
          </a:p>
          <a:p>
            <a:pPr marL="533400" indent="-533400" algn="just" eaLnBrk="1" hangingPunct="1">
              <a:lnSpc>
                <a:spcPct val="90000"/>
              </a:lnSpc>
              <a:buClr>
                <a:srgbClr val="000066"/>
              </a:buClr>
              <a:buFont typeface="Wingdings" panose="05000000000000000000" pitchFamily="2" charset="2"/>
              <a:buChar char="è"/>
            </a:pPr>
            <a:r>
              <a:rPr lang="fr-FR" altLang="en-US" sz="2400"/>
              <a:t>Il faut se garder d'acquérir un local trop exigu compte tenu de la dimension actuelle du projet ou des plans de son développement dans un futur proche. </a:t>
            </a:r>
          </a:p>
          <a:p>
            <a:pPr marL="533400" indent="-533400" algn="just" eaLnBrk="1" hangingPunct="1">
              <a:lnSpc>
                <a:spcPct val="90000"/>
              </a:lnSpc>
              <a:buClr>
                <a:srgbClr val="000066"/>
              </a:buClr>
              <a:buFont typeface="Wingdings" panose="05000000000000000000" pitchFamily="2" charset="2"/>
              <a:buChar char="è"/>
            </a:pPr>
            <a:r>
              <a:rPr lang="fr-FR" altLang="en-US" sz="2400"/>
              <a:t>A l'inverse, il ne faudra pas prendre un local surdimensionné par rapport à vos besoins. Cela impliquerait des dépenses inutiles que vous aurez à supporter sur un espace inutilisé. </a:t>
            </a:r>
          </a:p>
        </p:txBody>
      </p:sp>
      <p:sp>
        <p:nvSpPr>
          <p:cNvPr id="69636" name="Rectangle 1027">
            <a:extLst>
              <a:ext uri="{FF2B5EF4-FFF2-40B4-BE49-F238E27FC236}">
                <a16:creationId xmlns:a16="http://schemas.microsoft.com/office/drawing/2014/main" id="{6B05BBAE-B041-439A-B7F3-9FD4E27643E0}"/>
              </a:ext>
            </a:extLst>
          </p:cNvPr>
          <p:cNvSpPr>
            <a:spLocks noChangeArrowheads="1"/>
          </p:cNvSpPr>
          <p:nvPr/>
        </p:nvSpPr>
        <p:spPr bwMode="auto">
          <a:xfrm>
            <a:off x="611188" y="404813"/>
            <a:ext cx="8264525"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ETUDE TECHNIQUE</a:t>
            </a:r>
            <a:endParaRPr lang="fr-FR" altLang="en-US" sz="3200" b="1">
              <a:solidFill>
                <a:srgbClr val="A50021"/>
              </a:solidFill>
              <a:latin typeface="Book Antiqua" panose="02040602050305030304" pitchFamily="18" charset="0"/>
              <a:cs typeface="Times New Roman" panose="02020603050405020304" pitchFamily="18" charset="0"/>
              <a:sym typeface="Monotype Sorts" pitchFamily="2" charset="2"/>
            </a:endParaRPr>
          </a:p>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QUEL LOCAL POUR L</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EXPLOITATION ?</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u numéro de diapositive 4">
            <a:extLst>
              <a:ext uri="{FF2B5EF4-FFF2-40B4-BE49-F238E27FC236}">
                <a16:creationId xmlns:a16="http://schemas.microsoft.com/office/drawing/2014/main" id="{C9A028D8-D669-4F57-B13D-B4F72C61D6A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50C4D2E-63E3-4FC8-AA40-898C0A65AF29}" type="slidenum">
              <a:rPr lang="fr-FR" altLang="en-US">
                <a:latin typeface="Arial Black" panose="020B0A04020102020204" pitchFamily="34" charset="0"/>
              </a:rPr>
              <a:pPr eaLnBrk="1" hangingPunct="1"/>
              <a:t>57</a:t>
            </a:fld>
            <a:endParaRPr lang="fr-FR" altLang="en-US">
              <a:latin typeface="Arial Black" panose="020B0A04020102020204" pitchFamily="34" charset="0"/>
            </a:endParaRPr>
          </a:p>
        </p:txBody>
      </p:sp>
      <p:sp>
        <p:nvSpPr>
          <p:cNvPr id="70659" name="Rectangle 1026">
            <a:extLst>
              <a:ext uri="{FF2B5EF4-FFF2-40B4-BE49-F238E27FC236}">
                <a16:creationId xmlns:a16="http://schemas.microsoft.com/office/drawing/2014/main" id="{445BB66E-383D-4B7C-B44A-B984502816F2}"/>
              </a:ext>
            </a:extLst>
          </p:cNvPr>
          <p:cNvSpPr>
            <a:spLocks noGrp="1" noChangeArrowheads="1"/>
          </p:cNvSpPr>
          <p:nvPr>
            <p:ph type="body" idx="1"/>
          </p:nvPr>
        </p:nvSpPr>
        <p:spPr>
          <a:xfrm>
            <a:off x="250825" y="1557338"/>
            <a:ext cx="8497888" cy="4419600"/>
          </a:xfrm>
          <a:noFill/>
        </p:spPr>
        <p:txBody>
          <a:bodyPr/>
          <a:lstStyle/>
          <a:p>
            <a:pPr marL="533400" indent="-533400" algn="just" eaLnBrk="1" hangingPunct="1">
              <a:lnSpc>
                <a:spcPct val="80000"/>
              </a:lnSpc>
              <a:buClr>
                <a:srgbClr val="000066"/>
              </a:buClr>
              <a:buFont typeface="Wingdings" panose="05000000000000000000" pitchFamily="2" charset="2"/>
              <a:buChar char="è"/>
            </a:pPr>
            <a:r>
              <a:rPr lang="fr-FR" altLang="en-US" sz="2400"/>
              <a:t>Il faudra commencer par arrêter les besoins de l'entreprise en matière de personnel.</a:t>
            </a:r>
          </a:p>
          <a:p>
            <a:pPr marL="533400" indent="-533400" algn="just" eaLnBrk="1" hangingPunct="1">
              <a:lnSpc>
                <a:spcPct val="80000"/>
              </a:lnSpc>
              <a:buClr>
                <a:srgbClr val="000066"/>
              </a:buClr>
              <a:buFont typeface="Wingdings" panose="05000000000000000000" pitchFamily="2" charset="2"/>
              <a:buChar char="è"/>
            </a:pPr>
            <a:r>
              <a:rPr lang="fr-FR" altLang="en-US" sz="2400"/>
              <a:t>La connaissance des différentes étapes des processus d'approvisionnement, de stockage, de transformation et de commercialisation, vous permettra d'énumérer les postes de travail à mettre en place dans l'entreprise.</a:t>
            </a:r>
          </a:p>
          <a:p>
            <a:pPr marL="533400" indent="-533400" algn="just" eaLnBrk="1" hangingPunct="1">
              <a:lnSpc>
                <a:spcPct val="80000"/>
              </a:lnSpc>
              <a:buClr>
                <a:srgbClr val="000066"/>
              </a:buClr>
              <a:buFont typeface="Wingdings" panose="05000000000000000000" pitchFamily="2" charset="2"/>
              <a:buChar char="è"/>
            </a:pPr>
            <a:r>
              <a:rPr lang="fr-FR" altLang="en-US" sz="2400"/>
              <a:t>L'effectif du personnel administratif sera quant à lui, déterminé en fonction des différentes tâches à effectuer : comptabilité, informatique, secrétariat, etc.</a:t>
            </a:r>
          </a:p>
          <a:p>
            <a:pPr marL="533400" indent="-533400" algn="just" eaLnBrk="1" hangingPunct="1">
              <a:lnSpc>
                <a:spcPct val="80000"/>
              </a:lnSpc>
              <a:buClr>
                <a:srgbClr val="000066"/>
              </a:buClr>
              <a:buFont typeface="Wingdings" panose="05000000000000000000" pitchFamily="2" charset="2"/>
              <a:buChar char="è"/>
            </a:pPr>
            <a:r>
              <a:rPr lang="fr-FR" altLang="en-US" sz="2400"/>
              <a:t>Le choix du personnel sera effectué en fonction des spécialités et des profils qui cadrent le mieux avec vos critères ;</a:t>
            </a:r>
          </a:p>
          <a:p>
            <a:pPr marL="533400" indent="-533400" algn="just" eaLnBrk="1" hangingPunct="1">
              <a:lnSpc>
                <a:spcPct val="80000"/>
              </a:lnSpc>
              <a:buClr>
                <a:srgbClr val="000066"/>
              </a:buClr>
              <a:buFont typeface="Wingdings" panose="05000000000000000000" pitchFamily="2" charset="2"/>
              <a:buChar char="è"/>
            </a:pPr>
            <a:r>
              <a:rPr lang="fr-FR" altLang="en-US" sz="2400"/>
              <a:t>Il faudra également décider d'une grille de rémunération et d'avancement du personnel, qui tient compte de la législation du travail en vigueur et des tarifs pratiqués dans votre secteur d'activité. </a:t>
            </a:r>
          </a:p>
        </p:txBody>
      </p:sp>
      <p:sp>
        <p:nvSpPr>
          <p:cNvPr id="70660" name="Rectangle 1027">
            <a:extLst>
              <a:ext uri="{FF2B5EF4-FFF2-40B4-BE49-F238E27FC236}">
                <a16:creationId xmlns:a16="http://schemas.microsoft.com/office/drawing/2014/main" id="{C62E85E4-2EB3-4BDE-9DE2-928174CB1EBA}"/>
              </a:ext>
            </a:extLst>
          </p:cNvPr>
          <p:cNvSpPr>
            <a:spLocks noChangeArrowheads="1"/>
          </p:cNvSpPr>
          <p:nvPr/>
        </p:nvSpPr>
        <p:spPr bwMode="auto">
          <a:xfrm>
            <a:off x="762000" y="569913"/>
            <a:ext cx="7543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ETUDE TECHNIQUE</a:t>
            </a:r>
          </a:p>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QUELS MOYENS EN PERSONNEL?</a:t>
            </a:r>
            <a:endParaRPr lang="fr-FR" altLang="en-US" sz="3200" b="1">
              <a:solidFill>
                <a:srgbClr val="A50021"/>
              </a:solidFill>
              <a:latin typeface="Book Antiqua" panose="02040602050305030304" pitchFamily="18" charset="0"/>
              <a:cs typeface="Times New Roman" panose="02020603050405020304" pitchFamily="18" charset="0"/>
              <a:sym typeface="Monotype Sorts" pitchFamily="2" charset="2"/>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u numéro de diapositive 4">
            <a:extLst>
              <a:ext uri="{FF2B5EF4-FFF2-40B4-BE49-F238E27FC236}">
                <a16:creationId xmlns:a16="http://schemas.microsoft.com/office/drawing/2014/main" id="{4C63B28F-8F03-4CB7-BC26-D7B4EABBF91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5B3DEC-AA8F-4475-8BC6-8AEC2CF24C06}" type="slidenum">
              <a:rPr lang="fr-FR" altLang="en-US">
                <a:latin typeface="Arial Black" panose="020B0A04020102020204" pitchFamily="34" charset="0"/>
              </a:rPr>
              <a:pPr eaLnBrk="1" hangingPunct="1"/>
              <a:t>58</a:t>
            </a:fld>
            <a:endParaRPr lang="fr-FR" altLang="en-US">
              <a:latin typeface="Arial Black" panose="020B0A04020102020204" pitchFamily="34" charset="0"/>
            </a:endParaRPr>
          </a:p>
        </p:txBody>
      </p:sp>
      <p:sp>
        <p:nvSpPr>
          <p:cNvPr id="71683" name="AutoShape 2">
            <a:extLst>
              <a:ext uri="{FF2B5EF4-FFF2-40B4-BE49-F238E27FC236}">
                <a16:creationId xmlns:a16="http://schemas.microsoft.com/office/drawing/2014/main" id="{A6546EC1-91D6-4DFF-B910-634C12F53948}"/>
              </a:ext>
            </a:extLst>
          </p:cNvPr>
          <p:cNvSpPr>
            <a:spLocks noChangeArrowheads="1"/>
          </p:cNvSpPr>
          <p:nvPr/>
        </p:nvSpPr>
        <p:spPr bwMode="auto">
          <a:xfrm>
            <a:off x="482600" y="833438"/>
            <a:ext cx="8351838" cy="1079500"/>
          </a:xfrm>
          <a:prstGeom prst="ribbon">
            <a:avLst>
              <a:gd name="adj1" fmla="val 20148"/>
              <a:gd name="adj2" fmla="val 50000"/>
            </a:avLst>
          </a:prstGeom>
          <a:solidFill>
            <a:srgbClr val="99CCFF"/>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b="1" i="1">
                <a:latin typeface="Times New Roman" panose="02020603050405020304" pitchFamily="18" charset="0"/>
              </a:rPr>
              <a:t>ETUDE TECHNIQUE</a:t>
            </a:r>
          </a:p>
        </p:txBody>
      </p:sp>
      <p:sp>
        <p:nvSpPr>
          <p:cNvPr id="71684" name="AutoShape 3">
            <a:extLst>
              <a:ext uri="{FF2B5EF4-FFF2-40B4-BE49-F238E27FC236}">
                <a16:creationId xmlns:a16="http://schemas.microsoft.com/office/drawing/2014/main" id="{4E3EAA47-4FB7-49D5-B02E-5D09E5F35B8F}"/>
              </a:ext>
            </a:extLst>
          </p:cNvPr>
          <p:cNvSpPr>
            <a:spLocks noChangeArrowheads="1"/>
          </p:cNvSpPr>
          <p:nvPr/>
        </p:nvSpPr>
        <p:spPr bwMode="auto">
          <a:xfrm>
            <a:off x="6110288" y="2328863"/>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PERSONNEL</a:t>
            </a:r>
          </a:p>
          <a:p>
            <a:pPr algn="ctr" eaLnBrk="1" hangingPunct="1"/>
            <a:endParaRPr lang="fr-FR" altLang="en-US" sz="2000" b="1" i="1">
              <a:latin typeface="Times New Roman" panose="02020603050405020304" pitchFamily="18" charset="0"/>
            </a:endParaRPr>
          </a:p>
        </p:txBody>
      </p:sp>
      <p:sp>
        <p:nvSpPr>
          <p:cNvPr id="71685" name="AutoShape 4">
            <a:extLst>
              <a:ext uri="{FF2B5EF4-FFF2-40B4-BE49-F238E27FC236}">
                <a16:creationId xmlns:a16="http://schemas.microsoft.com/office/drawing/2014/main" id="{5F4B8F2D-BA1C-40CD-8E07-C0E15689C9C8}"/>
              </a:ext>
            </a:extLst>
          </p:cNvPr>
          <p:cNvSpPr>
            <a:spLocks noChangeArrowheads="1"/>
          </p:cNvSpPr>
          <p:nvPr/>
        </p:nvSpPr>
        <p:spPr bwMode="auto">
          <a:xfrm>
            <a:off x="395288" y="2328863"/>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MATERIEL</a:t>
            </a:r>
          </a:p>
        </p:txBody>
      </p:sp>
      <p:sp>
        <p:nvSpPr>
          <p:cNvPr id="71686" name="AutoShape 5">
            <a:extLst>
              <a:ext uri="{FF2B5EF4-FFF2-40B4-BE49-F238E27FC236}">
                <a16:creationId xmlns:a16="http://schemas.microsoft.com/office/drawing/2014/main" id="{B3D20A2C-F3C0-4723-930F-C5034E7CE6CB}"/>
              </a:ext>
            </a:extLst>
          </p:cNvPr>
          <p:cNvSpPr>
            <a:spLocks noChangeArrowheads="1"/>
          </p:cNvSpPr>
          <p:nvPr/>
        </p:nvSpPr>
        <p:spPr bwMode="auto">
          <a:xfrm>
            <a:off x="3290888" y="2328863"/>
            <a:ext cx="2576512" cy="1028700"/>
          </a:xfrm>
          <a:prstGeom prst="downArrowCallout">
            <a:avLst>
              <a:gd name="adj1" fmla="val 62477"/>
              <a:gd name="adj2" fmla="val 62616"/>
              <a:gd name="adj3" fmla="val 23282"/>
              <a:gd name="adj4" fmla="val 68037"/>
            </a:avLst>
          </a:prstGeom>
          <a:gradFill rotWithShape="1">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ln>
            <a:noFill/>
          </a:ln>
          <a:effectLst>
            <a:prstShdw prst="shdw17" dist="17961" dir="2700000">
              <a:srgbClr val="385F99"/>
            </a:prst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000" b="1" i="1">
                <a:latin typeface="Times New Roman" panose="02020603050405020304" pitchFamily="18" charset="0"/>
              </a:rPr>
              <a:t>LOCAL</a:t>
            </a:r>
          </a:p>
        </p:txBody>
      </p:sp>
      <p:sp>
        <p:nvSpPr>
          <p:cNvPr id="363526" name="Rectangle 6">
            <a:extLst>
              <a:ext uri="{FF2B5EF4-FFF2-40B4-BE49-F238E27FC236}">
                <a16:creationId xmlns:a16="http://schemas.microsoft.com/office/drawing/2014/main" id="{BD1BB86A-D7D8-4B33-8D9C-31008EDEBBDB}"/>
              </a:ext>
            </a:extLst>
          </p:cNvPr>
          <p:cNvSpPr>
            <a:spLocks noChangeArrowheads="1"/>
          </p:cNvSpPr>
          <p:nvPr/>
        </p:nvSpPr>
        <p:spPr bwMode="auto">
          <a:xfrm>
            <a:off x="852488" y="37766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66"/>
              </a:solidFill>
              <a:latin typeface="Times New Roman" pitchFamily="18" charset="0"/>
              <a:cs typeface="Arial" charset="0"/>
            </a:endParaRPr>
          </a:p>
          <a:p>
            <a:pPr algn="ctr">
              <a:defRPr/>
            </a:pPr>
            <a:r>
              <a:rPr lang="fr-FR" b="1" i="1">
                <a:solidFill>
                  <a:srgbClr val="000066"/>
                </a:solidFill>
                <a:latin typeface="Times New Roman" pitchFamily="18" charset="0"/>
                <a:cs typeface="Arial" charset="0"/>
              </a:rPr>
              <a:t>performances</a:t>
            </a:r>
          </a:p>
          <a:p>
            <a:pPr algn="ctr">
              <a:defRPr/>
            </a:pPr>
            <a:endParaRPr lang="fr-FR" b="1" i="1">
              <a:solidFill>
                <a:srgbClr val="000066"/>
              </a:solidFill>
              <a:latin typeface="Times New Roman" pitchFamily="18" charset="0"/>
              <a:cs typeface="Arial" charset="0"/>
            </a:endParaRPr>
          </a:p>
        </p:txBody>
      </p:sp>
      <p:sp>
        <p:nvSpPr>
          <p:cNvPr id="363527" name="Rectangle 7">
            <a:extLst>
              <a:ext uri="{FF2B5EF4-FFF2-40B4-BE49-F238E27FC236}">
                <a16:creationId xmlns:a16="http://schemas.microsoft.com/office/drawing/2014/main" id="{245085A6-6245-4C3F-88D5-84AAE48DA0FC}"/>
              </a:ext>
            </a:extLst>
          </p:cNvPr>
          <p:cNvSpPr>
            <a:spLocks noChangeArrowheads="1"/>
          </p:cNvSpPr>
          <p:nvPr/>
        </p:nvSpPr>
        <p:spPr bwMode="auto">
          <a:xfrm>
            <a:off x="852488" y="45386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000" b="1" i="1">
                <a:solidFill>
                  <a:srgbClr val="000066"/>
                </a:solidFill>
                <a:latin typeface="Times New Roman" pitchFamily="18" charset="0"/>
                <a:cs typeface="Arial" charset="0"/>
              </a:rPr>
              <a:t>coût</a:t>
            </a:r>
          </a:p>
        </p:txBody>
      </p:sp>
      <p:sp>
        <p:nvSpPr>
          <p:cNvPr id="363528" name="Rectangle 8">
            <a:extLst>
              <a:ext uri="{FF2B5EF4-FFF2-40B4-BE49-F238E27FC236}">
                <a16:creationId xmlns:a16="http://schemas.microsoft.com/office/drawing/2014/main" id="{B3902F8F-CA93-4A9D-9BB7-4E02B9B520AA}"/>
              </a:ext>
            </a:extLst>
          </p:cNvPr>
          <p:cNvSpPr>
            <a:spLocks noChangeArrowheads="1"/>
          </p:cNvSpPr>
          <p:nvPr/>
        </p:nvSpPr>
        <p:spPr bwMode="auto">
          <a:xfrm>
            <a:off x="6567488" y="36242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b="1" i="1">
              <a:solidFill>
                <a:srgbClr val="000066"/>
              </a:solidFill>
              <a:latin typeface="Times New Roman" pitchFamily="18" charset="0"/>
              <a:cs typeface="Arial" charset="0"/>
            </a:endParaRPr>
          </a:p>
          <a:p>
            <a:pPr algn="ctr">
              <a:defRPr/>
            </a:pPr>
            <a:r>
              <a:rPr lang="fr-FR" b="1" i="1">
                <a:solidFill>
                  <a:srgbClr val="000066"/>
                </a:solidFill>
                <a:latin typeface="Times New Roman" pitchFamily="18" charset="0"/>
                <a:cs typeface="Arial" charset="0"/>
              </a:rPr>
              <a:t>Compétences</a:t>
            </a:r>
          </a:p>
          <a:p>
            <a:pPr algn="ctr">
              <a:defRPr/>
            </a:pPr>
            <a:endParaRPr lang="fr-FR" b="1" i="1">
              <a:solidFill>
                <a:srgbClr val="000066"/>
              </a:solidFill>
              <a:latin typeface="Times New Roman" pitchFamily="18" charset="0"/>
              <a:cs typeface="Arial" charset="0"/>
            </a:endParaRPr>
          </a:p>
        </p:txBody>
      </p:sp>
      <p:sp>
        <p:nvSpPr>
          <p:cNvPr id="363529" name="Rectangle 9">
            <a:extLst>
              <a:ext uri="{FF2B5EF4-FFF2-40B4-BE49-F238E27FC236}">
                <a16:creationId xmlns:a16="http://schemas.microsoft.com/office/drawing/2014/main" id="{B34A4120-1768-432F-BDE2-B4C25041F0B2}"/>
              </a:ext>
            </a:extLst>
          </p:cNvPr>
          <p:cNvSpPr>
            <a:spLocks noChangeArrowheads="1"/>
          </p:cNvSpPr>
          <p:nvPr/>
        </p:nvSpPr>
        <p:spPr bwMode="auto">
          <a:xfrm>
            <a:off x="3824288" y="52244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66"/>
              </a:solidFill>
              <a:latin typeface="Times New Roman" pitchFamily="18" charset="0"/>
              <a:cs typeface="Arial" charset="0"/>
            </a:endParaRPr>
          </a:p>
          <a:p>
            <a:pPr algn="ctr">
              <a:defRPr/>
            </a:pPr>
            <a:r>
              <a:rPr lang="fr-FR" b="1" i="1">
                <a:solidFill>
                  <a:srgbClr val="000066"/>
                </a:solidFill>
                <a:latin typeface="Times New Roman" pitchFamily="18" charset="0"/>
                <a:cs typeface="Arial" charset="0"/>
              </a:rPr>
              <a:t>Aménagement</a:t>
            </a:r>
          </a:p>
          <a:p>
            <a:pPr algn="ctr">
              <a:defRPr/>
            </a:pPr>
            <a:endParaRPr lang="fr-FR" b="1" i="1">
              <a:solidFill>
                <a:srgbClr val="000066"/>
              </a:solidFill>
              <a:latin typeface="Times New Roman" pitchFamily="18" charset="0"/>
              <a:cs typeface="Arial" charset="0"/>
            </a:endParaRPr>
          </a:p>
        </p:txBody>
      </p:sp>
      <p:sp>
        <p:nvSpPr>
          <p:cNvPr id="363530" name="Rectangle 10">
            <a:extLst>
              <a:ext uri="{FF2B5EF4-FFF2-40B4-BE49-F238E27FC236}">
                <a16:creationId xmlns:a16="http://schemas.microsoft.com/office/drawing/2014/main" id="{6B0653CA-CBF7-4C68-956A-2DC5E5DF82C7}"/>
              </a:ext>
            </a:extLst>
          </p:cNvPr>
          <p:cNvSpPr>
            <a:spLocks noChangeArrowheads="1"/>
          </p:cNvSpPr>
          <p:nvPr/>
        </p:nvSpPr>
        <p:spPr bwMode="auto">
          <a:xfrm>
            <a:off x="3824288" y="44624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b="1" i="1">
                <a:solidFill>
                  <a:srgbClr val="000066"/>
                </a:solidFill>
                <a:latin typeface="Times New Roman" pitchFamily="18" charset="0"/>
                <a:cs typeface="Arial" charset="0"/>
              </a:rPr>
              <a:t>Surface</a:t>
            </a:r>
          </a:p>
        </p:txBody>
      </p:sp>
      <p:sp>
        <p:nvSpPr>
          <p:cNvPr id="363531" name="Rectangle 11">
            <a:extLst>
              <a:ext uri="{FF2B5EF4-FFF2-40B4-BE49-F238E27FC236}">
                <a16:creationId xmlns:a16="http://schemas.microsoft.com/office/drawing/2014/main" id="{28993781-5EF9-4E82-B4ED-93FB26DA8731}"/>
              </a:ext>
            </a:extLst>
          </p:cNvPr>
          <p:cNvSpPr>
            <a:spLocks noChangeArrowheads="1"/>
          </p:cNvSpPr>
          <p:nvPr/>
        </p:nvSpPr>
        <p:spPr bwMode="auto">
          <a:xfrm>
            <a:off x="3824288" y="37004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66"/>
              </a:solidFill>
              <a:latin typeface="Times New Roman" pitchFamily="18" charset="0"/>
              <a:cs typeface="Arial" charset="0"/>
            </a:endParaRPr>
          </a:p>
          <a:p>
            <a:pPr algn="ctr">
              <a:defRPr/>
            </a:pPr>
            <a:r>
              <a:rPr lang="fr-FR" b="1" i="1">
                <a:solidFill>
                  <a:srgbClr val="000066"/>
                </a:solidFill>
                <a:latin typeface="Times New Roman" pitchFamily="18" charset="0"/>
                <a:cs typeface="Arial" charset="0"/>
              </a:rPr>
              <a:t>Emplacement</a:t>
            </a:r>
          </a:p>
          <a:p>
            <a:pPr algn="ctr">
              <a:defRPr/>
            </a:pPr>
            <a:endParaRPr lang="fr-FR" b="1" i="1">
              <a:solidFill>
                <a:srgbClr val="000066"/>
              </a:solidFill>
              <a:latin typeface="Times New Roman" pitchFamily="18" charset="0"/>
              <a:cs typeface="Arial" charset="0"/>
            </a:endParaRPr>
          </a:p>
        </p:txBody>
      </p:sp>
      <p:sp>
        <p:nvSpPr>
          <p:cNvPr id="363532" name="Rectangle 12">
            <a:extLst>
              <a:ext uri="{FF2B5EF4-FFF2-40B4-BE49-F238E27FC236}">
                <a16:creationId xmlns:a16="http://schemas.microsoft.com/office/drawing/2014/main" id="{35D2C403-9170-46F8-B443-A3EAE5BB48BB}"/>
              </a:ext>
            </a:extLst>
          </p:cNvPr>
          <p:cNvSpPr>
            <a:spLocks noChangeArrowheads="1"/>
          </p:cNvSpPr>
          <p:nvPr/>
        </p:nvSpPr>
        <p:spPr bwMode="auto">
          <a:xfrm>
            <a:off x="6567488" y="52244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b="1" i="1">
                <a:solidFill>
                  <a:srgbClr val="000066"/>
                </a:solidFill>
                <a:latin typeface="Times New Roman" pitchFamily="18" charset="0"/>
                <a:cs typeface="Arial" charset="0"/>
              </a:rPr>
              <a:t>Tâches</a:t>
            </a:r>
          </a:p>
        </p:txBody>
      </p:sp>
      <p:sp>
        <p:nvSpPr>
          <p:cNvPr id="363533" name="Rectangle 13">
            <a:extLst>
              <a:ext uri="{FF2B5EF4-FFF2-40B4-BE49-F238E27FC236}">
                <a16:creationId xmlns:a16="http://schemas.microsoft.com/office/drawing/2014/main" id="{47B2FE44-52F7-48F8-850D-D7426F58D378}"/>
              </a:ext>
            </a:extLst>
          </p:cNvPr>
          <p:cNvSpPr>
            <a:spLocks noChangeArrowheads="1"/>
          </p:cNvSpPr>
          <p:nvPr/>
        </p:nvSpPr>
        <p:spPr bwMode="auto">
          <a:xfrm>
            <a:off x="6567488" y="43862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endParaRPr lang="fr-FR" sz="2400" b="1" i="1">
              <a:solidFill>
                <a:srgbClr val="000066"/>
              </a:solidFill>
              <a:latin typeface="Times New Roman" pitchFamily="18" charset="0"/>
              <a:cs typeface="Arial" charset="0"/>
            </a:endParaRPr>
          </a:p>
          <a:p>
            <a:pPr algn="ctr">
              <a:defRPr/>
            </a:pPr>
            <a:r>
              <a:rPr lang="fr-FR" b="1" i="1">
                <a:solidFill>
                  <a:srgbClr val="000066"/>
                </a:solidFill>
                <a:latin typeface="Times New Roman" pitchFamily="18" charset="0"/>
                <a:cs typeface="Arial" charset="0"/>
              </a:rPr>
              <a:t>salaires</a:t>
            </a:r>
          </a:p>
          <a:p>
            <a:pPr algn="ctr">
              <a:defRPr/>
            </a:pPr>
            <a:endParaRPr lang="fr-FR" b="1" i="1">
              <a:solidFill>
                <a:srgbClr val="000066"/>
              </a:solidFill>
              <a:latin typeface="Times New Roman" pitchFamily="18" charset="0"/>
              <a:cs typeface="Arial" charset="0"/>
            </a:endParaRPr>
          </a:p>
        </p:txBody>
      </p:sp>
      <p:sp>
        <p:nvSpPr>
          <p:cNvPr id="363534" name="Rectangle 14">
            <a:extLst>
              <a:ext uri="{FF2B5EF4-FFF2-40B4-BE49-F238E27FC236}">
                <a16:creationId xmlns:a16="http://schemas.microsoft.com/office/drawing/2014/main" id="{F25D5309-4C52-44C5-A38A-77AE52729FEF}"/>
              </a:ext>
            </a:extLst>
          </p:cNvPr>
          <p:cNvSpPr>
            <a:spLocks noChangeArrowheads="1"/>
          </p:cNvSpPr>
          <p:nvPr/>
        </p:nvSpPr>
        <p:spPr bwMode="auto">
          <a:xfrm>
            <a:off x="852488" y="5300663"/>
            <a:ext cx="1693862" cy="504825"/>
          </a:xfrm>
          <a:prstGeom prst="rect">
            <a:avLst/>
          </a:prstGeom>
          <a:gradFill rotWithShape="1">
            <a:gsLst>
              <a:gs pos="0">
                <a:schemeClr val="hlink"/>
              </a:gs>
              <a:gs pos="50000">
                <a:schemeClr val="bg1"/>
              </a:gs>
              <a:gs pos="100000">
                <a:schemeClr val="hlink"/>
              </a:gs>
            </a:gsLst>
            <a:lin ang="5400000" scaled="1"/>
          </a:gradFill>
          <a:ln>
            <a:noFill/>
          </a:ln>
          <a:effectLst>
            <a:prstShdw prst="shdw17" dist="17961" dir="2700000">
              <a:schemeClr val="hlink">
                <a:gamma/>
                <a:shade val="60000"/>
                <a:invGamma/>
              </a:schemeClr>
            </a:prstShdw>
          </a:effectLst>
        </p:spPr>
        <p:txBody>
          <a:bodyPr wrap="none" anchor="ctr"/>
          <a:lstStyle/>
          <a:p>
            <a:pPr algn="ctr">
              <a:defRPr/>
            </a:pPr>
            <a:r>
              <a:rPr lang="fr-FR" sz="2000" b="1" i="1">
                <a:solidFill>
                  <a:srgbClr val="000066"/>
                </a:solidFill>
                <a:latin typeface="Times New Roman" pitchFamily="18" charset="0"/>
                <a:cs typeface="Arial" charset="0"/>
              </a:rPr>
              <a:t>fournisseurs</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u numéro de diapositive 4">
            <a:extLst>
              <a:ext uri="{FF2B5EF4-FFF2-40B4-BE49-F238E27FC236}">
                <a16:creationId xmlns:a16="http://schemas.microsoft.com/office/drawing/2014/main" id="{CA6BEC10-D67A-49AF-A56E-EAEACDBF71E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EDFFB8-59F4-4EF9-95C2-44B2BCA9B611}" type="slidenum">
              <a:rPr lang="fr-FR" altLang="en-US">
                <a:latin typeface="Arial Black" panose="020B0A04020102020204" pitchFamily="34" charset="0"/>
              </a:rPr>
              <a:pPr eaLnBrk="1" hangingPunct="1"/>
              <a:t>59</a:t>
            </a:fld>
            <a:endParaRPr lang="fr-FR" altLang="en-US">
              <a:latin typeface="Arial Black" panose="020B0A04020102020204" pitchFamily="34" charset="0"/>
            </a:endParaRPr>
          </a:p>
        </p:txBody>
      </p:sp>
      <p:sp>
        <p:nvSpPr>
          <p:cNvPr id="1026" name="Rectangle 2">
            <a:extLst>
              <a:ext uri="{FF2B5EF4-FFF2-40B4-BE49-F238E27FC236}">
                <a16:creationId xmlns:a16="http://schemas.microsoft.com/office/drawing/2014/main" id="{57F6922A-BFEE-4FB9-BAE6-C74107943D88}"/>
              </a:ext>
            </a:extLst>
          </p:cNvPr>
          <p:cNvSpPr>
            <a:spLocks noGrp="1" noChangeArrowheads="1"/>
          </p:cNvSpPr>
          <p:nvPr>
            <p:ph type="title"/>
          </p:nvPr>
        </p:nvSpPr>
        <p:spPr>
          <a:xfrm>
            <a:off x="457200" y="2849563"/>
            <a:ext cx="8229600" cy="1371600"/>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ETUDE FINANCIERE</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u numéro de diapositive 4">
            <a:extLst>
              <a:ext uri="{FF2B5EF4-FFF2-40B4-BE49-F238E27FC236}">
                <a16:creationId xmlns:a16="http://schemas.microsoft.com/office/drawing/2014/main" id="{E59E78ED-65F0-4887-B7F3-C2EFE06993A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FB3EE65-43EC-4163-B42E-75DD0192CF14}" type="slidenum">
              <a:rPr lang="fr-FR" altLang="en-US">
                <a:latin typeface="Arial Black" panose="020B0A04020102020204" pitchFamily="34" charset="0"/>
              </a:rPr>
              <a:pPr eaLnBrk="1" hangingPunct="1"/>
              <a:t>6</a:t>
            </a:fld>
            <a:endParaRPr lang="fr-FR" altLang="en-US">
              <a:latin typeface="Arial Black" panose="020B0A04020102020204" pitchFamily="34" charset="0"/>
            </a:endParaRPr>
          </a:p>
        </p:txBody>
      </p:sp>
      <p:sp>
        <p:nvSpPr>
          <p:cNvPr id="18435" name="Rectangle 2">
            <a:extLst>
              <a:ext uri="{FF2B5EF4-FFF2-40B4-BE49-F238E27FC236}">
                <a16:creationId xmlns:a16="http://schemas.microsoft.com/office/drawing/2014/main" id="{553EF5FC-68D4-4311-B6A1-C4AA3398A7A5}"/>
              </a:ext>
            </a:extLst>
          </p:cNvPr>
          <p:cNvSpPr>
            <a:spLocks noGrp="1" noChangeArrowheads="1"/>
          </p:cNvSpPr>
          <p:nvPr>
            <p:ph type="title"/>
          </p:nvPr>
        </p:nvSpPr>
        <p:spPr>
          <a:xfrm>
            <a:off x="755650" y="404813"/>
            <a:ext cx="7931150" cy="1371600"/>
          </a:xfrm>
          <a:noFill/>
        </p:spPr>
        <p:txBody>
          <a:bodyPr/>
          <a:lstStyle/>
          <a:p>
            <a:pPr algn="ctr" eaLnBrk="1" hangingPunct="1"/>
            <a:r>
              <a:rPr lang="fr-FR" altLang="en-US" sz="2700" b="1">
                <a:solidFill>
                  <a:srgbClr val="A50021"/>
                </a:solidFill>
                <a:latin typeface="Book Antiqua" panose="02040602050305030304" pitchFamily="18" charset="0"/>
                <a:cs typeface="Times New Roman" panose="02020603050405020304" pitchFamily="18" charset="0"/>
              </a:rPr>
              <a:t>CAUSES D’ECHEC DES ENTREPRISES NOUVELLES</a:t>
            </a:r>
          </a:p>
        </p:txBody>
      </p:sp>
      <p:sp>
        <p:nvSpPr>
          <p:cNvPr id="18436" name="Rectangle 3">
            <a:extLst>
              <a:ext uri="{FF2B5EF4-FFF2-40B4-BE49-F238E27FC236}">
                <a16:creationId xmlns:a16="http://schemas.microsoft.com/office/drawing/2014/main" id="{54636CE0-4CBD-4612-885E-A59C7F5172C7}"/>
              </a:ext>
            </a:extLst>
          </p:cNvPr>
          <p:cNvSpPr>
            <a:spLocks noGrp="1" noChangeArrowheads="1"/>
          </p:cNvSpPr>
          <p:nvPr>
            <p:ph type="body" idx="1"/>
          </p:nvPr>
        </p:nvSpPr>
        <p:spPr>
          <a:xfrm>
            <a:off x="395288" y="1844675"/>
            <a:ext cx="8424862" cy="3886200"/>
          </a:xfrm>
          <a:noFill/>
        </p:spPr>
        <p:txBody>
          <a:bodyPr/>
          <a:lstStyle/>
          <a:p>
            <a:pPr eaLnBrk="1" hangingPunct="1">
              <a:lnSpc>
                <a:spcPct val="80000"/>
              </a:lnSpc>
              <a:buFont typeface="Wingdings" panose="05000000000000000000" pitchFamily="2" charset="2"/>
              <a:buChar char="è"/>
            </a:pPr>
            <a:r>
              <a:rPr lang="fr-FR" altLang="en-US" sz="2400" b="1" u="sng"/>
              <a:t>Problèmes commerciaux</a:t>
            </a:r>
            <a:endParaRPr lang="fr-FR" altLang="en-US" sz="2400" b="1"/>
          </a:p>
          <a:p>
            <a:pPr lvl="1" eaLnBrk="1" hangingPunct="1">
              <a:lnSpc>
                <a:spcPct val="80000"/>
              </a:lnSpc>
              <a:buClr>
                <a:schemeClr val="hlink"/>
              </a:buClr>
              <a:buFont typeface="Wingdings" panose="05000000000000000000" pitchFamily="2" charset="2"/>
              <a:buChar char="q"/>
            </a:pPr>
            <a:r>
              <a:rPr lang="fr-FR" altLang="en-US" sz="2000"/>
              <a:t>Marché mal ciblé</a:t>
            </a:r>
          </a:p>
          <a:p>
            <a:pPr lvl="1" eaLnBrk="1" hangingPunct="1">
              <a:lnSpc>
                <a:spcPct val="80000"/>
              </a:lnSpc>
              <a:buClr>
                <a:schemeClr val="hlink"/>
              </a:buClr>
              <a:buFont typeface="Wingdings" panose="05000000000000000000" pitchFamily="2" charset="2"/>
              <a:buChar char="q"/>
            </a:pPr>
            <a:r>
              <a:rPr lang="fr-FR" altLang="en-US" sz="2000"/>
              <a:t>Clientèle potentielle surévaluée</a:t>
            </a:r>
          </a:p>
          <a:p>
            <a:pPr lvl="1" eaLnBrk="1" hangingPunct="1">
              <a:lnSpc>
                <a:spcPct val="80000"/>
              </a:lnSpc>
              <a:buClr>
                <a:schemeClr val="hlink"/>
              </a:buClr>
              <a:buFont typeface="Wingdings" panose="05000000000000000000" pitchFamily="2" charset="2"/>
              <a:buChar char="q"/>
            </a:pPr>
            <a:r>
              <a:rPr lang="fr-FR" altLang="en-US" sz="2000"/>
              <a:t>Délais de paiement clients sous évalués</a:t>
            </a:r>
          </a:p>
          <a:p>
            <a:pPr lvl="1" eaLnBrk="1" hangingPunct="1">
              <a:lnSpc>
                <a:spcPct val="80000"/>
              </a:lnSpc>
              <a:buClr>
                <a:schemeClr val="hlink"/>
              </a:buClr>
              <a:buFont typeface="Wingdings" panose="05000000000000000000" pitchFamily="2" charset="2"/>
              <a:buChar char="q"/>
            </a:pPr>
            <a:r>
              <a:rPr lang="fr-FR" altLang="en-US" sz="2000"/>
              <a:t>Gamme de produits insuffisante</a:t>
            </a:r>
          </a:p>
          <a:p>
            <a:pPr lvl="1" eaLnBrk="1" hangingPunct="1">
              <a:lnSpc>
                <a:spcPct val="80000"/>
              </a:lnSpc>
              <a:buClr>
                <a:schemeClr val="hlink"/>
              </a:buClr>
              <a:buFont typeface="Wingdings" panose="05000000000000000000" pitchFamily="2" charset="2"/>
              <a:buChar char="q"/>
            </a:pPr>
            <a:r>
              <a:rPr lang="fr-FR" altLang="en-US" sz="2000"/>
              <a:t>Politique marketing peu adéquate</a:t>
            </a:r>
            <a:r>
              <a:rPr lang="fr-FR" altLang="en-US" sz="2000" b="1"/>
              <a:t> </a:t>
            </a:r>
          </a:p>
          <a:p>
            <a:pPr eaLnBrk="1" hangingPunct="1">
              <a:lnSpc>
                <a:spcPct val="80000"/>
              </a:lnSpc>
              <a:buClr>
                <a:schemeClr val="hlink"/>
              </a:buClr>
            </a:pPr>
            <a:endParaRPr lang="fr-FR" altLang="en-US" sz="2400" b="1"/>
          </a:p>
          <a:p>
            <a:pPr eaLnBrk="1" hangingPunct="1">
              <a:lnSpc>
                <a:spcPct val="80000"/>
              </a:lnSpc>
              <a:buClr>
                <a:srgbClr val="003399"/>
              </a:buClr>
              <a:buFont typeface="Wingdings" panose="05000000000000000000" pitchFamily="2" charset="2"/>
              <a:buChar char="è"/>
            </a:pPr>
            <a:r>
              <a:rPr lang="fr-FR" altLang="en-US" sz="2400" b="1" u="sng"/>
              <a:t>Problèmes de gestion</a:t>
            </a:r>
          </a:p>
          <a:p>
            <a:pPr lvl="1" eaLnBrk="1" hangingPunct="1">
              <a:lnSpc>
                <a:spcPct val="80000"/>
              </a:lnSpc>
              <a:buClr>
                <a:schemeClr val="hlink"/>
              </a:buClr>
              <a:buFont typeface="Wingdings" panose="05000000000000000000" pitchFamily="2" charset="2"/>
              <a:buChar char="q"/>
            </a:pPr>
            <a:r>
              <a:rPr lang="fr-FR" altLang="en-US" sz="2000"/>
              <a:t>Sous-évaluation des besoins financiers</a:t>
            </a:r>
          </a:p>
          <a:p>
            <a:pPr lvl="1" eaLnBrk="1" hangingPunct="1">
              <a:lnSpc>
                <a:spcPct val="80000"/>
              </a:lnSpc>
              <a:buClr>
                <a:schemeClr val="hlink"/>
              </a:buClr>
              <a:buFont typeface="Wingdings" panose="05000000000000000000" pitchFamily="2" charset="2"/>
              <a:buChar char="q"/>
            </a:pPr>
            <a:r>
              <a:rPr lang="fr-FR" altLang="en-US" sz="2000"/>
              <a:t>Plan d’investissement mal échelonné dans le temps</a:t>
            </a:r>
          </a:p>
          <a:p>
            <a:pPr lvl="1" eaLnBrk="1" hangingPunct="1">
              <a:lnSpc>
                <a:spcPct val="80000"/>
              </a:lnSpc>
              <a:buClr>
                <a:schemeClr val="hlink"/>
              </a:buClr>
              <a:buFont typeface="Wingdings" panose="05000000000000000000" pitchFamily="2" charset="2"/>
              <a:buChar char="q"/>
            </a:pPr>
            <a:r>
              <a:rPr lang="fr-FR" altLang="en-US" sz="2000"/>
              <a:t>Sous-estimation des coûts de revient</a:t>
            </a:r>
          </a:p>
          <a:p>
            <a:pPr lvl="1" eaLnBrk="1" hangingPunct="1">
              <a:lnSpc>
                <a:spcPct val="80000"/>
              </a:lnSpc>
              <a:buClr>
                <a:schemeClr val="hlink"/>
              </a:buClr>
              <a:buFont typeface="Wingdings" panose="05000000000000000000" pitchFamily="2" charset="2"/>
              <a:buChar char="q"/>
            </a:pPr>
            <a:r>
              <a:rPr lang="fr-FR" altLang="en-US" sz="2000"/>
              <a:t>Mauvaise gestion des ressources humaines </a:t>
            </a:r>
            <a:endParaRPr lang="fr-FR" altLang="en-US" sz="2000" b="1"/>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u numéro de diapositive 4">
            <a:extLst>
              <a:ext uri="{FF2B5EF4-FFF2-40B4-BE49-F238E27FC236}">
                <a16:creationId xmlns:a16="http://schemas.microsoft.com/office/drawing/2014/main" id="{21C6A668-BB73-4462-A7CC-F2FD4F18B0F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378357D-06AC-4871-9AB4-A5D2A56CB19E}" type="slidenum">
              <a:rPr lang="fr-FR" altLang="en-US">
                <a:latin typeface="Arial Black" panose="020B0A04020102020204" pitchFamily="34" charset="0"/>
              </a:rPr>
              <a:pPr eaLnBrk="1" hangingPunct="1"/>
              <a:t>60</a:t>
            </a:fld>
            <a:endParaRPr lang="fr-FR" altLang="en-US">
              <a:latin typeface="Arial Black" panose="020B0A04020102020204" pitchFamily="34" charset="0"/>
            </a:endParaRPr>
          </a:p>
        </p:txBody>
      </p:sp>
      <p:sp>
        <p:nvSpPr>
          <p:cNvPr id="73731" name="Rectangle 2">
            <a:extLst>
              <a:ext uri="{FF2B5EF4-FFF2-40B4-BE49-F238E27FC236}">
                <a16:creationId xmlns:a16="http://schemas.microsoft.com/office/drawing/2014/main" id="{4BFBA3E9-320C-4082-B2D6-051A2C145EE7}"/>
              </a:ext>
            </a:extLst>
          </p:cNvPr>
          <p:cNvSpPr>
            <a:spLocks noGrp="1" noChangeArrowheads="1"/>
          </p:cNvSpPr>
          <p:nvPr>
            <p:ph type="title"/>
          </p:nvPr>
        </p:nvSpPr>
        <p:spPr>
          <a:xfrm>
            <a:off x="800100" y="598488"/>
            <a:ext cx="7772400" cy="579437"/>
          </a:xfrm>
          <a:noFill/>
        </p:spPr>
        <p:txBody>
          <a:bodyPr/>
          <a:lstStyle/>
          <a:p>
            <a:pPr algn="ctr" eaLnBrk="1" hangingPunct="1"/>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TUDE FINANCI</a:t>
            </a:r>
            <a:r>
              <a:rPr lang="fr-FR" altLang="en-US" sz="3200" b="1">
                <a:solidFill>
                  <a:srgbClr val="A50021"/>
                </a:solidFill>
                <a:latin typeface="Times New Roman" panose="02020603050405020304" pitchFamily="18" charset="0"/>
                <a:cs typeface="Times New Roman" panose="02020603050405020304" pitchFamily="18" charset="0"/>
              </a:rPr>
              <a:t>È</a:t>
            </a:r>
            <a:r>
              <a:rPr lang="fr-FR" altLang="en-US" sz="3200" b="1">
                <a:solidFill>
                  <a:srgbClr val="A50021"/>
                </a:solidFill>
                <a:latin typeface="Book Antiqua" panose="02040602050305030304" pitchFamily="18" charset="0"/>
                <a:cs typeface="Times New Roman" panose="02020603050405020304" pitchFamily="18" charset="0"/>
              </a:rPr>
              <a:t>RE </a:t>
            </a:r>
          </a:p>
        </p:txBody>
      </p:sp>
      <p:sp>
        <p:nvSpPr>
          <p:cNvPr id="73732" name="Rectangle 3">
            <a:extLst>
              <a:ext uri="{FF2B5EF4-FFF2-40B4-BE49-F238E27FC236}">
                <a16:creationId xmlns:a16="http://schemas.microsoft.com/office/drawing/2014/main" id="{F7D04978-8444-41AB-A72F-0695C92BB971}"/>
              </a:ext>
            </a:extLst>
          </p:cNvPr>
          <p:cNvSpPr>
            <a:spLocks noGrp="1" noChangeArrowheads="1"/>
          </p:cNvSpPr>
          <p:nvPr>
            <p:ph type="body" idx="1"/>
          </p:nvPr>
        </p:nvSpPr>
        <p:spPr>
          <a:xfrm>
            <a:off x="457200" y="2133600"/>
            <a:ext cx="8229600" cy="3248025"/>
          </a:xfrm>
          <a:noFill/>
        </p:spPr>
        <p:txBody>
          <a:bodyPr/>
          <a:lstStyle/>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Cette étude consiste à traduire, en termes financiers tous les éléments  réunis dans l’étude commerciale et technique.</a:t>
            </a:r>
          </a:p>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L'étude financière permet progressivement de faire apparaître tous les besoins financiers de l'entreprise en activité et les possibilités de ressources qui y correspondent </a:t>
            </a:r>
          </a:p>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La démarche  consiste en 2 étapes qui permettent de répondre aux questions suivantes :</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u numéro de diapositive 4">
            <a:extLst>
              <a:ext uri="{FF2B5EF4-FFF2-40B4-BE49-F238E27FC236}">
                <a16:creationId xmlns:a16="http://schemas.microsoft.com/office/drawing/2014/main" id="{09FD934D-6B17-4FE6-8CBD-4FCB2E748676}"/>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E9E2729-210D-4930-9D16-2FF523C99472}" type="slidenum">
              <a:rPr lang="fr-FR" altLang="en-US">
                <a:latin typeface="Arial Black" panose="020B0A04020102020204" pitchFamily="34" charset="0"/>
              </a:rPr>
              <a:pPr eaLnBrk="1" hangingPunct="1"/>
              <a:t>61</a:t>
            </a:fld>
            <a:endParaRPr lang="fr-FR" altLang="en-US">
              <a:latin typeface="Arial Black" panose="020B0A04020102020204" pitchFamily="34" charset="0"/>
            </a:endParaRPr>
          </a:p>
        </p:txBody>
      </p:sp>
      <p:sp>
        <p:nvSpPr>
          <p:cNvPr id="74755" name="Rectangle 2">
            <a:extLst>
              <a:ext uri="{FF2B5EF4-FFF2-40B4-BE49-F238E27FC236}">
                <a16:creationId xmlns:a16="http://schemas.microsoft.com/office/drawing/2014/main" id="{B5C6906D-DB56-40B2-81DC-51A05FEA15BC}"/>
              </a:ext>
            </a:extLst>
          </p:cNvPr>
          <p:cNvSpPr>
            <a:spLocks noGrp="1" noChangeArrowheads="1"/>
          </p:cNvSpPr>
          <p:nvPr>
            <p:ph type="title"/>
          </p:nvPr>
        </p:nvSpPr>
        <p:spPr>
          <a:xfrm>
            <a:off x="685800" y="406400"/>
            <a:ext cx="7772400" cy="187007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QUESTION 1.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2800" b="1">
                <a:solidFill>
                  <a:srgbClr val="000066"/>
                </a:solidFill>
                <a:latin typeface="Book Antiqua" panose="02040602050305030304" pitchFamily="18" charset="0"/>
                <a:cs typeface="Times New Roman" panose="02020603050405020304" pitchFamily="18" charset="0"/>
              </a:rPr>
              <a:t>Quels sont les capitaux n</a:t>
            </a:r>
            <a:r>
              <a:rPr lang="fr-FR" altLang="en-US" sz="2800" b="1">
                <a:solidFill>
                  <a:srgbClr val="000066"/>
                </a:solidFill>
                <a:latin typeface="Times New Roman" panose="02020603050405020304" pitchFamily="18" charset="0"/>
                <a:cs typeface="Times New Roman" panose="02020603050405020304" pitchFamily="18" charset="0"/>
              </a:rPr>
              <a:t>é</a:t>
            </a:r>
            <a:r>
              <a:rPr lang="fr-FR" altLang="en-US" sz="2800" b="1">
                <a:solidFill>
                  <a:srgbClr val="000066"/>
                </a:solidFill>
                <a:latin typeface="Book Antiqua" panose="02040602050305030304" pitchFamily="18" charset="0"/>
                <a:cs typeface="Times New Roman" panose="02020603050405020304" pitchFamily="18" charset="0"/>
              </a:rPr>
              <a:t>cessaires pour lancer le projet, et pourrez-vous les r</a:t>
            </a:r>
            <a:r>
              <a:rPr lang="fr-FR" altLang="en-US" sz="2800" b="1">
                <a:solidFill>
                  <a:srgbClr val="000066"/>
                </a:solidFill>
                <a:latin typeface="Times New Roman" panose="02020603050405020304" pitchFamily="18" charset="0"/>
                <a:cs typeface="Times New Roman" panose="02020603050405020304" pitchFamily="18" charset="0"/>
              </a:rPr>
              <a:t>é</a:t>
            </a:r>
            <a:r>
              <a:rPr lang="fr-FR" altLang="en-US" sz="2800" b="1">
                <a:solidFill>
                  <a:srgbClr val="000066"/>
                </a:solidFill>
                <a:latin typeface="Book Antiqua" panose="02040602050305030304" pitchFamily="18" charset="0"/>
                <a:cs typeface="Times New Roman" panose="02020603050405020304" pitchFamily="18" charset="0"/>
              </a:rPr>
              <a:t>unir</a:t>
            </a:r>
            <a:r>
              <a:rPr lang="fr-FR" altLang="en-US" sz="2800" b="1">
                <a:solidFill>
                  <a:srgbClr val="000066"/>
                </a:solidFill>
                <a:latin typeface="Times New Roman" panose="02020603050405020304" pitchFamily="18" charset="0"/>
                <a:cs typeface="Times New Roman" panose="02020603050405020304" pitchFamily="18" charset="0"/>
              </a:rPr>
              <a:t> </a:t>
            </a:r>
            <a:r>
              <a:rPr lang="fr-FR" altLang="en-US" sz="2800" b="1">
                <a:solidFill>
                  <a:srgbClr val="000066"/>
                </a:solidFill>
                <a:latin typeface="Book Antiqua" panose="0204060205030503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74756" name="Rectangle 3">
            <a:extLst>
              <a:ext uri="{FF2B5EF4-FFF2-40B4-BE49-F238E27FC236}">
                <a16:creationId xmlns:a16="http://schemas.microsoft.com/office/drawing/2014/main" id="{E8B8160F-43C4-4B32-8388-54578CB7B8E5}"/>
              </a:ext>
            </a:extLst>
          </p:cNvPr>
          <p:cNvSpPr>
            <a:spLocks noGrp="1" noChangeArrowheads="1"/>
          </p:cNvSpPr>
          <p:nvPr>
            <p:ph type="body" idx="1"/>
          </p:nvPr>
        </p:nvSpPr>
        <p:spPr>
          <a:xfrm>
            <a:off x="323850" y="2636838"/>
            <a:ext cx="8569325" cy="3024187"/>
          </a:xfrm>
          <a:noFill/>
        </p:spPr>
        <p:txBody>
          <a:bodyPr/>
          <a:lstStyle/>
          <a:p>
            <a:pPr marL="533400" indent="-533400" algn="just" eaLnBrk="1" hangingPunct="1">
              <a:lnSpc>
                <a:spcPct val="80000"/>
              </a:lnSpc>
              <a:buClr>
                <a:srgbClr val="000066"/>
              </a:buClr>
              <a:buFont typeface="Wingdings" panose="05000000000000000000" pitchFamily="2" charset="2"/>
              <a:buChar char="è"/>
            </a:pPr>
            <a:r>
              <a:rPr lang="fr-FR" altLang="en-US" sz="2400"/>
              <a:t>Evaluer  les besoins durables de financement  : </a:t>
            </a:r>
            <a:r>
              <a:rPr lang="fr-FR" altLang="en-US" sz="2400" b="1">
                <a:solidFill>
                  <a:srgbClr val="000066"/>
                </a:solidFill>
              </a:rPr>
              <a:t>programme d’investissement</a:t>
            </a:r>
          </a:p>
          <a:p>
            <a:pPr marL="533400" indent="-533400" algn="just" eaLnBrk="1" hangingPunct="1">
              <a:lnSpc>
                <a:spcPct val="80000"/>
              </a:lnSpc>
              <a:buClr>
                <a:srgbClr val="000066"/>
              </a:buClr>
              <a:buFont typeface="Wingdings" panose="05000000000000000000" pitchFamily="2" charset="2"/>
              <a:buChar char="è"/>
            </a:pPr>
            <a:endParaRPr lang="fr-FR" altLang="en-US" sz="2400" b="1"/>
          </a:p>
          <a:p>
            <a:pPr marL="533400" indent="-533400" algn="just" eaLnBrk="1" hangingPunct="1">
              <a:lnSpc>
                <a:spcPct val="80000"/>
              </a:lnSpc>
              <a:buClr>
                <a:srgbClr val="000066"/>
              </a:buClr>
              <a:buFont typeface="Wingdings" panose="05000000000000000000" pitchFamily="2" charset="2"/>
              <a:buChar char="è"/>
            </a:pPr>
            <a:r>
              <a:rPr lang="fr-FR" altLang="en-US" sz="2400"/>
              <a:t>Recenser et mettre en regard autant de </a:t>
            </a:r>
            <a:r>
              <a:rPr lang="fr-FR" altLang="en-US" sz="2400" b="1">
                <a:solidFill>
                  <a:srgbClr val="000066"/>
                </a:solidFill>
              </a:rPr>
              <a:t>ressources financières durables.</a:t>
            </a:r>
          </a:p>
          <a:p>
            <a:pPr marL="533400" indent="-533400" algn="just" eaLnBrk="1" hangingPunct="1">
              <a:lnSpc>
                <a:spcPct val="80000"/>
              </a:lnSpc>
              <a:buClr>
                <a:srgbClr val="000066"/>
              </a:buClr>
              <a:buFont typeface="Wingdings" panose="05000000000000000000" pitchFamily="2" charset="2"/>
              <a:buChar char="è"/>
            </a:pPr>
            <a:endParaRPr lang="fr-FR" altLang="en-US" sz="2400" b="1">
              <a:solidFill>
                <a:srgbClr val="000066"/>
              </a:solidFill>
            </a:endParaRPr>
          </a:p>
          <a:p>
            <a:pPr marL="533400" indent="-533400" algn="just" eaLnBrk="1" hangingPunct="1">
              <a:lnSpc>
                <a:spcPct val="80000"/>
              </a:lnSpc>
              <a:buClr>
                <a:srgbClr val="000066"/>
              </a:buClr>
              <a:buFont typeface="Wingdings" panose="05000000000000000000" pitchFamily="2" charset="2"/>
              <a:buChar char="è"/>
            </a:pPr>
            <a:r>
              <a:rPr lang="fr-FR" altLang="en-US" sz="2400" b="1">
                <a:solidFill>
                  <a:srgbClr val="000066"/>
                </a:solidFill>
              </a:rPr>
              <a:t>Le plan de financement initial</a:t>
            </a:r>
            <a:r>
              <a:rPr lang="fr-FR" altLang="en-US" sz="2400">
                <a:solidFill>
                  <a:srgbClr val="000066"/>
                </a:solidFill>
              </a:rPr>
              <a:t> </a:t>
            </a:r>
            <a:r>
              <a:rPr lang="fr-FR" altLang="en-US" sz="2400"/>
              <a:t>est un tableau qui reprend les besoins durables et les ressources durables </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u numéro de diapositive 4">
            <a:extLst>
              <a:ext uri="{FF2B5EF4-FFF2-40B4-BE49-F238E27FC236}">
                <a16:creationId xmlns:a16="http://schemas.microsoft.com/office/drawing/2014/main" id="{B405ED62-A9B6-4BCB-99AF-650C032D306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F95EEC7-50B1-4CD8-BBAA-248C1A30D8A0}" type="slidenum">
              <a:rPr lang="fr-FR" altLang="en-US">
                <a:latin typeface="Arial Black" panose="020B0A04020102020204" pitchFamily="34" charset="0"/>
              </a:rPr>
              <a:pPr eaLnBrk="1" hangingPunct="1"/>
              <a:t>62</a:t>
            </a:fld>
            <a:endParaRPr lang="fr-FR" altLang="en-US">
              <a:latin typeface="Arial Black" panose="020B0A04020102020204" pitchFamily="34" charset="0"/>
            </a:endParaRPr>
          </a:p>
        </p:txBody>
      </p:sp>
      <p:sp>
        <p:nvSpPr>
          <p:cNvPr id="75779" name="Rectangle 2">
            <a:extLst>
              <a:ext uri="{FF2B5EF4-FFF2-40B4-BE49-F238E27FC236}">
                <a16:creationId xmlns:a16="http://schemas.microsoft.com/office/drawing/2014/main" id="{F087D69E-371B-4C72-93AB-8AE13A9AAD2C}"/>
              </a:ext>
            </a:extLst>
          </p:cNvPr>
          <p:cNvSpPr>
            <a:spLocks noGrp="1" noChangeArrowheads="1"/>
          </p:cNvSpPr>
          <p:nvPr>
            <p:ph type="title"/>
          </p:nvPr>
        </p:nvSpPr>
        <p:spPr>
          <a:xfrm>
            <a:off x="609600" y="549275"/>
            <a:ext cx="7772400" cy="156527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QUESTION 2.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 </a:t>
            </a:r>
            <a:r>
              <a:rPr lang="fr-FR" altLang="en-US" sz="2800" b="1">
                <a:solidFill>
                  <a:srgbClr val="000066"/>
                </a:solidFill>
                <a:latin typeface="Book Antiqua" panose="02040602050305030304" pitchFamily="18" charset="0"/>
                <a:cs typeface="Times New Roman" panose="02020603050405020304" pitchFamily="18" charset="0"/>
              </a:rPr>
              <a:t>Les recettes seront-elles suffisantes pour couvrir les diff</a:t>
            </a:r>
            <a:r>
              <a:rPr lang="fr-FR" altLang="en-US" sz="2800" b="1">
                <a:solidFill>
                  <a:srgbClr val="000066"/>
                </a:solidFill>
                <a:latin typeface="Times New Roman" panose="02020603050405020304" pitchFamily="18" charset="0"/>
                <a:cs typeface="Times New Roman" panose="02020603050405020304" pitchFamily="18" charset="0"/>
              </a:rPr>
              <a:t>é</a:t>
            </a:r>
            <a:r>
              <a:rPr lang="fr-FR" altLang="en-US" sz="2800" b="1">
                <a:solidFill>
                  <a:srgbClr val="000066"/>
                </a:solidFill>
                <a:latin typeface="Book Antiqua" panose="02040602050305030304" pitchFamily="18" charset="0"/>
                <a:cs typeface="Times New Roman" panose="02020603050405020304" pitchFamily="18" charset="0"/>
              </a:rPr>
              <a:t>rentes charges ?</a:t>
            </a:r>
          </a:p>
        </p:txBody>
      </p:sp>
      <p:sp>
        <p:nvSpPr>
          <p:cNvPr id="75780" name="Rectangle 3">
            <a:extLst>
              <a:ext uri="{FF2B5EF4-FFF2-40B4-BE49-F238E27FC236}">
                <a16:creationId xmlns:a16="http://schemas.microsoft.com/office/drawing/2014/main" id="{A7B4CE9A-1867-466B-BAC4-2561CCB56353}"/>
              </a:ext>
            </a:extLst>
          </p:cNvPr>
          <p:cNvSpPr>
            <a:spLocks noGrp="1" noChangeArrowheads="1"/>
          </p:cNvSpPr>
          <p:nvPr>
            <p:ph type="body" idx="1"/>
          </p:nvPr>
        </p:nvSpPr>
        <p:spPr>
          <a:xfrm>
            <a:off x="395288" y="2706688"/>
            <a:ext cx="8286750" cy="2667000"/>
          </a:xfrm>
          <a:noFill/>
        </p:spPr>
        <p:txBody>
          <a:bodyPr/>
          <a:lstStyle/>
          <a:p>
            <a:pPr marL="533400" indent="-533400" algn="just" eaLnBrk="1" hangingPunct="1">
              <a:lnSpc>
                <a:spcPct val="80000"/>
              </a:lnSpc>
              <a:buClr>
                <a:srgbClr val="000066"/>
              </a:buClr>
              <a:buFont typeface="Wingdings" panose="05000000000000000000" pitchFamily="2" charset="2"/>
              <a:buChar char="è"/>
            </a:pPr>
            <a:endParaRPr lang="fr-FR" altLang="en-US" sz="2400"/>
          </a:p>
          <a:p>
            <a:pPr marL="533400" indent="-533400" algn="just" eaLnBrk="1" hangingPunct="1">
              <a:lnSpc>
                <a:spcPct val="80000"/>
              </a:lnSpc>
              <a:buClr>
                <a:srgbClr val="000066"/>
              </a:buClr>
              <a:buFont typeface="Wingdings" panose="05000000000000000000" pitchFamily="2" charset="2"/>
              <a:buChar char="è"/>
            </a:pPr>
            <a:r>
              <a:rPr lang="fr-FR" altLang="en-US" sz="2400"/>
              <a:t>Le projet est il rentable?</a:t>
            </a:r>
          </a:p>
          <a:p>
            <a:pPr marL="533400" indent="-533400" algn="just" eaLnBrk="1" hangingPunct="1">
              <a:lnSpc>
                <a:spcPct val="80000"/>
              </a:lnSpc>
              <a:buClr>
                <a:srgbClr val="000066"/>
              </a:buClr>
              <a:buFont typeface="Wingdings" panose="05000000000000000000" pitchFamily="2" charset="2"/>
              <a:buChar char="è"/>
            </a:pPr>
            <a:endParaRPr lang="fr-FR" altLang="en-US" sz="2400"/>
          </a:p>
          <a:p>
            <a:pPr marL="533400" indent="-533400" algn="just" eaLnBrk="1" hangingPunct="1">
              <a:lnSpc>
                <a:spcPct val="80000"/>
              </a:lnSpc>
              <a:buClr>
                <a:srgbClr val="000066"/>
              </a:buClr>
              <a:buFont typeface="Wingdings" panose="05000000000000000000" pitchFamily="2" charset="2"/>
              <a:buChar char="è"/>
            </a:pPr>
            <a:r>
              <a:rPr lang="fr-FR" altLang="en-US" sz="2400"/>
              <a:t>C'est </a:t>
            </a:r>
            <a:r>
              <a:rPr lang="fr-FR" altLang="en-US" sz="2400" b="1">
                <a:solidFill>
                  <a:srgbClr val="000066"/>
                </a:solidFill>
              </a:rPr>
              <a:t>le compte de résultat prévisionnel</a:t>
            </a:r>
            <a:r>
              <a:rPr lang="fr-FR" altLang="en-US" sz="2400"/>
              <a:t> qui le mettra en évidence. </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u numéro de diapositive 3">
            <a:extLst>
              <a:ext uri="{FF2B5EF4-FFF2-40B4-BE49-F238E27FC236}">
                <a16:creationId xmlns:a16="http://schemas.microsoft.com/office/drawing/2014/main" id="{BFE2580E-26BF-4137-B8C2-399BCF21671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CFEDABE-5366-4F3D-B25B-9DD614944B3E}" type="slidenum">
              <a:rPr lang="fr-FR" altLang="en-US">
                <a:latin typeface="Arial Black" panose="020B0A04020102020204" pitchFamily="34" charset="0"/>
              </a:rPr>
              <a:pPr eaLnBrk="1" hangingPunct="1"/>
              <a:t>63</a:t>
            </a:fld>
            <a:endParaRPr lang="fr-FR" altLang="en-US">
              <a:latin typeface="Arial Black" panose="020B0A04020102020204" pitchFamily="34" charset="0"/>
            </a:endParaRPr>
          </a:p>
        </p:txBody>
      </p:sp>
      <p:sp>
        <p:nvSpPr>
          <p:cNvPr id="207874" name="Rectangle 2">
            <a:extLst>
              <a:ext uri="{FF2B5EF4-FFF2-40B4-BE49-F238E27FC236}">
                <a16:creationId xmlns:a16="http://schemas.microsoft.com/office/drawing/2014/main" id="{ACBFCB96-CF4C-4F91-B23C-D3E1CC438C41}"/>
              </a:ext>
            </a:extLst>
          </p:cNvPr>
          <p:cNvSpPr>
            <a:spLocks noGrp="1" noChangeArrowheads="1"/>
          </p:cNvSpPr>
          <p:nvPr>
            <p:ph type="title"/>
          </p:nvPr>
        </p:nvSpPr>
        <p:spPr>
          <a:xfrm>
            <a:off x="0" y="1052513"/>
            <a:ext cx="9036050" cy="4897437"/>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PROGRAMME D’INVESTISSEMENT</a:t>
            </a:r>
            <a:br>
              <a:rPr lang="fr-FR" sz="3600">
                <a:solidFill>
                  <a:srgbClr val="993300"/>
                </a:solidFill>
                <a:effectLst>
                  <a:outerShdw blurRad="38100" dist="38100" dir="2700000" algn="tl">
                    <a:srgbClr val="C0C0C0"/>
                  </a:outerShdw>
                </a:effectLst>
                <a:latin typeface="Times New Roman" pitchFamily="18" charset="0"/>
              </a:rPr>
            </a:br>
            <a:br>
              <a:rPr lang="fr-FR" sz="3600">
                <a:solidFill>
                  <a:srgbClr val="993300"/>
                </a:solidFill>
                <a:effectLst>
                  <a:outerShdw blurRad="38100" dist="38100" dir="2700000" algn="tl">
                    <a:srgbClr val="C0C0C0"/>
                  </a:outerShdw>
                </a:effectLst>
                <a:latin typeface="Times New Roman" pitchFamily="18" charset="0"/>
              </a:rPr>
            </a:br>
            <a:r>
              <a:rPr lang="fr-FR" sz="3600">
                <a:solidFill>
                  <a:srgbClr val="993300"/>
                </a:solidFill>
                <a:effectLst>
                  <a:outerShdw blurRad="38100" dist="38100" dir="2700000" algn="tl">
                    <a:srgbClr val="C0C0C0"/>
                  </a:outerShdw>
                </a:effectLst>
                <a:latin typeface="Times New Roman" pitchFamily="18" charset="0"/>
              </a:rPr>
              <a:t>&amp;</a:t>
            </a:r>
            <a:br>
              <a:rPr lang="fr-FR" sz="3600">
                <a:solidFill>
                  <a:srgbClr val="993300"/>
                </a:solidFill>
                <a:effectLst>
                  <a:outerShdw blurRad="38100" dist="38100" dir="2700000" algn="tl">
                    <a:srgbClr val="C0C0C0"/>
                  </a:outerShdw>
                </a:effectLst>
                <a:latin typeface="Times New Roman" pitchFamily="18" charset="0"/>
              </a:rPr>
            </a:br>
            <a:br>
              <a:rPr lang="fr-FR" sz="3600">
                <a:solidFill>
                  <a:srgbClr val="993300"/>
                </a:solidFill>
                <a:effectLst>
                  <a:outerShdw blurRad="38100" dist="38100" dir="2700000" algn="tl">
                    <a:srgbClr val="C0C0C0"/>
                  </a:outerShdw>
                </a:effectLst>
                <a:latin typeface="Times New Roman" pitchFamily="18" charset="0"/>
              </a:rPr>
            </a:br>
            <a:r>
              <a:rPr lang="fr-FR" sz="3600">
                <a:solidFill>
                  <a:srgbClr val="993300"/>
                </a:solidFill>
                <a:effectLst>
                  <a:outerShdw blurRad="38100" dist="38100" dir="2700000" algn="tl">
                    <a:srgbClr val="C0C0C0"/>
                  </a:outerShdw>
                </a:effectLst>
                <a:latin typeface="Times New Roman" pitchFamily="18" charset="0"/>
              </a:rPr>
              <a:t>PLAN DE FINACEMENT INITIAL</a:t>
            </a:r>
          </a:p>
        </p:txBody>
      </p:sp>
      <p:sp>
        <p:nvSpPr>
          <p:cNvPr id="76804" name="Oval 3">
            <a:extLst>
              <a:ext uri="{FF2B5EF4-FFF2-40B4-BE49-F238E27FC236}">
                <a16:creationId xmlns:a16="http://schemas.microsoft.com/office/drawing/2014/main" id="{97C0A591-ACCC-4A3C-B95E-404CBEC290B0}"/>
              </a:ext>
            </a:extLst>
          </p:cNvPr>
          <p:cNvSpPr>
            <a:spLocks noChangeArrowheads="1"/>
          </p:cNvSpPr>
          <p:nvPr/>
        </p:nvSpPr>
        <p:spPr bwMode="auto">
          <a:xfrm>
            <a:off x="7239000" y="574675"/>
            <a:ext cx="1676400" cy="838200"/>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a:latin typeface="Times New Roman" panose="02020603050405020304" pitchFamily="18" charset="0"/>
              </a:rPr>
              <a:t>Question 1</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Espace réservé du numéro de diapositive 4">
            <a:extLst>
              <a:ext uri="{FF2B5EF4-FFF2-40B4-BE49-F238E27FC236}">
                <a16:creationId xmlns:a16="http://schemas.microsoft.com/office/drawing/2014/main" id="{D97F2E93-A3E7-4520-A58D-ACD7FD69CB8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47CEC30-087C-4DAF-81E4-C2879EF8BB41}" type="slidenum">
              <a:rPr lang="fr-FR" altLang="en-US">
                <a:latin typeface="Arial Black" panose="020B0A04020102020204" pitchFamily="34" charset="0"/>
              </a:rPr>
              <a:pPr eaLnBrk="1" hangingPunct="1"/>
              <a:t>64</a:t>
            </a:fld>
            <a:endParaRPr lang="fr-FR" altLang="en-US">
              <a:latin typeface="Arial Black" panose="020B0A04020102020204" pitchFamily="34" charset="0"/>
            </a:endParaRPr>
          </a:p>
        </p:txBody>
      </p:sp>
      <p:sp>
        <p:nvSpPr>
          <p:cNvPr id="77827" name="Rectangle 2">
            <a:extLst>
              <a:ext uri="{FF2B5EF4-FFF2-40B4-BE49-F238E27FC236}">
                <a16:creationId xmlns:a16="http://schemas.microsoft.com/office/drawing/2014/main" id="{B10DC46B-BCD6-4979-812A-02027A9C76B0}"/>
              </a:ext>
            </a:extLst>
          </p:cNvPr>
          <p:cNvSpPr>
            <a:spLocks noGrp="1" noChangeArrowheads="1"/>
          </p:cNvSpPr>
          <p:nvPr>
            <p:ph type="title"/>
          </p:nvPr>
        </p:nvSpPr>
        <p:spPr>
          <a:xfrm>
            <a:off x="468313" y="611188"/>
            <a:ext cx="7913687" cy="1036637"/>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CONSTRUCTION DU PLAN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DE FINANCEMENT INITIAL </a:t>
            </a:r>
          </a:p>
        </p:txBody>
      </p:sp>
      <p:sp>
        <p:nvSpPr>
          <p:cNvPr id="77828" name="Rectangle 3">
            <a:extLst>
              <a:ext uri="{FF2B5EF4-FFF2-40B4-BE49-F238E27FC236}">
                <a16:creationId xmlns:a16="http://schemas.microsoft.com/office/drawing/2014/main" id="{3BE14237-A667-464E-B5DA-AADCDEAC2FE4}"/>
              </a:ext>
            </a:extLst>
          </p:cNvPr>
          <p:cNvSpPr>
            <a:spLocks noGrp="1" noChangeArrowheads="1"/>
          </p:cNvSpPr>
          <p:nvPr>
            <p:ph type="body" idx="1"/>
          </p:nvPr>
        </p:nvSpPr>
        <p:spPr>
          <a:xfrm>
            <a:off x="374650" y="1714500"/>
            <a:ext cx="8374063" cy="4594225"/>
          </a:xfrm>
          <a:noFill/>
        </p:spPr>
        <p:txBody>
          <a:bodyPr/>
          <a:lstStyle/>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Il s'agit, outre de savoir à combien se chiffre le projet, de rechercher la meilleure solution financière pour " boucler " ce plan </a:t>
            </a:r>
          </a:p>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Après avoir recensé </a:t>
            </a:r>
            <a:r>
              <a:rPr lang="fr-FR" altLang="en-US" sz="2400" b="1"/>
              <a:t>les besoins et les ressources</a:t>
            </a:r>
            <a:r>
              <a:rPr lang="fr-FR" altLang="en-US" sz="2400"/>
              <a:t> financières disponibles, il faut trouver une ou plusieurs solutions pour les capitaux manquants afin d'équilibrer les deux colonnes de ce tableau.</a:t>
            </a:r>
          </a:p>
          <a:p>
            <a:pPr marL="533400" indent="-533400" algn="just" eaLnBrk="1" hangingPunct="1">
              <a:lnSpc>
                <a:spcPct val="80000"/>
              </a:lnSpc>
              <a:spcBef>
                <a:spcPct val="50000"/>
              </a:spcBef>
              <a:buClr>
                <a:srgbClr val="000066"/>
              </a:buClr>
              <a:buFont typeface="Wingdings" panose="05000000000000000000" pitchFamily="2" charset="2"/>
              <a:buChar char="è"/>
            </a:pPr>
            <a:r>
              <a:rPr lang="fr-FR" altLang="en-US" sz="2400"/>
              <a:t>Cette étape vous conduira soit à :</a:t>
            </a:r>
          </a:p>
          <a:p>
            <a:pPr marL="1257300" lvl="1" indent="-544513" algn="just" eaLnBrk="1" hangingPunct="1">
              <a:lnSpc>
                <a:spcPct val="80000"/>
              </a:lnSpc>
              <a:buSzPct val="75000"/>
              <a:buFont typeface="Wingdings" panose="05000000000000000000" pitchFamily="2" charset="2"/>
              <a:buChar char="q"/>
            </a:pPr>
            <a:r>
              <a:rPr lang="fr-FR" altLang="en-US" sz="2400"/>
              <a:t> Demander un crédit d’investissement MT  ou LT </a:t>
            </a:r>
          </a:p>
          <a:p>
            <a:pPr marL="1257300" lvl="1" indent="-544513" algn="just" eaLnBrk="1" hangingPunct="1">
              <a:lnSpc>
                <a:spcPct val="80000"/>
              </a:lnSpc>
              <a:buSzPct val="75000"/>
              <a:buFont typeface="Wingdings" panose="05000000000000000000" pitchFamily="2" charset="2"/>
              <a:buChar char="q"/>
            </a:pPr>
            <a:r>
              <a:rPr lang="fr-FR" altLang="en-US" sz="2400"/>
              <a:t>redimensionner votre projet en le modifiant pour réduire les besoins (par exemple : moins d'investissements grâce aux recours à la sous-traitance). </a:t>
            </a:r>
          </a:p>
          <a:p>
            <a:pPr marL="533400" indent="-533400" algn="just" eaLnBrk="1" hangingPunct="1">
              <a:lnSpc>
                <a:spcPct val="80000"/>
              </a:lnSpc>
              <a:buClr>
                <a:srgbClr val="000066"/>
              </a:buClr>
              <a:buFont typeface="Wingdings" panose="05000000000000000000" pitchFamily="2" charset="2"/>
              <a:buChar char="è"/>
            </a:pPr>
            <a:endParaRPr lang="fr-FR" altLang="en-US" sz="240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u numéro de diapositive 4">
            <a:extLst>
              <a:ext uri="{FF2B5EF4-FFF2-40B4-BE49-F238E27FC236}">
                <a16:creationId xmlns:a16="http://schemas.microsoft.com/office/drawing/2014/main" id="{BE3E640C-79A7-4672-9243-0F6EC17A310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F2B4A9-5014-4017-AEB2-02137411B595}" type="slidenum">
              <a:rPr lang="fr-FR" altLang="en-US">
                <a:latin typeface="Arial Black" panose="020B0A04020102020204" pitchFamily="34" charset="0"/>
              </a:rPr>
              <a:pPr eaLnBrk="1" hangingPunct="1"/>
              <a:t>65</a:t>
            </a:fld>
            <a:endParaRPr lang="fr-FR" altLang="en-US">
              <a:latin typeface="Arial Black" panose="020B0A04020102020204" pitchFamily="34" charset="0"/>
            </a:endParaRPr>
          </a:p>
        </p:txBody>
      </p:sp>
      <p:sp>
        <p:nvSpPr>
          <p:cNvPr id="78851" name="Rectangle 2">
            <a:extLst>
              <a:ext uri="{FF2B5EF4-FFF2-40B4-BE49-F238E27FC236}">
                <a16:creationId xmlns:a16="http://schemas.microsoft.com/office/drawing/2014/main" id="{208FF41D-222A-4C54-AD22-7B2330F0F073}"/>
              </a:ext>
            </a:extLst>
          </p:cNvPr>
          <p:cNvSpPr>
            <a:spLocks noGrp="1" noChangeArrowheads="1"/>
          </p:cNvSpPr>
          <p:nvPr>
            <p:ph type="body" idx="1"/>
          </p:nvPr>
        </p:nvSpPr>
        <p:spPr>
          <a:xfrm>
            <a:off x="228600" y="1495425"/>
            <a:ext cx="8591550" cy="2293938"/>
          </a:xfrm>
          <a:noFill/>
        </p:spPr>
        <p:txBody>
          <a:bodyPr/>
          <a:lstStyle/>
          <a:p>
            <a:pPr marL="533400" indent="-533400" algn="just" eaLnBrk="1" hangingPunct="1">
              <a:lnSpc>
                <a:spcPct val="80000"/>
              </a:lnSpc>
              <a:buClr>
                <a:srgbClr val="000066"/>
              </a:buClr>
              <a:buFont typeface="Wingdings" panose="05000000000000000000" pitchFamily="2" charset="2"/>
              <a:buChar char="è"/>
            </a:pPr>
            <a:r>
              <a:rPr lang="fr-FR" altLang="en-US" sz="2400"/>
              <a:t>Le plan de financement initial se présente sous la forme d'un tableau comprenant deux parties : </a:t>
            </a:r>
          </a:p>
          <a:p>
            <a:pPr marL="1162050" lvl="1" indent="-449263" algn="just" eaLnBrk="1" hangingPunct="1">
              <a:lnSpc>
                <a:spcPct val="80000"/>
              </a:lnSpc>
              <a:buSzPct val="75000"/>
              <a:buFont typeface="Wingdings" panose="05000000000000000000" pitchFamily="2" charset="2"/>
              <a:buChar char="q"/>
            </a:pPr>
            <a:r>
              <a:rPr lang="fr-FR" altLang="en-US" sz="2000"/>
              <a:t>dans la partie gauche, les besoins de financement durables qu'engendre le projet ( </a:t>
            </a:r>
            <a:r>
              <a:rPr lang="fr-FR" altLang="en-US" sz="2000" b="1"/>
              <a:t>programme d’investissement</a:t>
            </a:r>
            <a:r>
              <a:rPr lang="fr-FR" altLang="en-US" sz="2000"/>
              <a:t> )</a:t>
            </a:r>
          </a:p>
          <a:p>
            <a:pPr marL="1162050" lvl="1" indent="-449263" algn="just" eaLnBrk="1" hangingPunct="1">
              <a:lnSpc>
                <a:spcPct val="80000"/>
              </a:lnSpc>
              <a:buSzPct val="75000"/>
              <a:buFont typeface="Wingdings" panose="05000000000000000000" pitchFamily="2" charset="2"/>
              <a:buChar char="q"/>
            </a:pPr>
            <a:r>
              <a:rPr lang="fr-FR" altLang="en-US" sz="2000"/>
              <a:t>dans la partie droite, le montant des ressources financières durables qu'il faut apporter à l'entreprise pour financer tous ses besoins de même nature.</a:t>
            </a:r>
            <a:r>
              <a:rPr lang="fr-FR" altLang="en-US" sz="2200"/>
              <a:t> </a:t>
            </a:r>
          </a:p>
        </p:txBody>
      </p:sp>
      <p:sp>
        <p:nvSpPr>
          <p:cNvPr id="78852" name="Rectangle 36">
            <a:extLst>
              <a:ext uri="{FF2B5EF4-FFF2-40B4-BE49-F238E27FC236}">
                <a16:creationId xmlns:a16="http://schemas.microsoft.com/office/drawing/2014/main" id="{80E3E2BD-972F-4764-A2E5-15E38BAB45AC}"/>
              </a:ext>
            </a:extLst>
          </p:cNvPr>
          <p:cNvSpPr>
            <a:spLocks noGrp="1" noChangeArrowheads="1"/>
          </p:cNvSpPr>
          <p:nvPr>
            <p:ph type="title"/>
          </p:nvPr>
        </p:nvSpPr>
        <p:spPr>
          <a:xfrm>
            <a:off x="609600" y="593725"/>
            <a:ext cx="7772400" cy="7477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CONSTRUCTION DU PLAN DE FINANCEMENT INITIAL </a:t>
            </a:r>
          </a:p>
        </p:txBody>
      </p:sp>
      <p:pic>
        <p:nvPicPr>
          <p:cNvPr id="78853" name="Picture 37">
            <a:extLst>
              <a:ext uri="{FF2B5EF4-FFF2-40B4-BE49-F238E27FC236}">
                <a16:creationId xmlns:a16="http://schemas.microsoft.com/office/drawing/2014/main" id="{E5C675BC-7AE6-4A56-B08D-078990FAFE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3517900"/>
            <a:ext cx="8001000"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Espace réservé du numéro de diapositive 4">
            <a:extLst>
              <a:ext uri="{FF2B5EF4-FFF2-40B4-BE49-F238E27FC236}">
                <a16:creationId xmlns:a16="http://schemas.microsoft.com/office/drawing/2014/main" id="{EC9B74A8-30EF-4228-8F5E-470AB115131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A4FF5E3-6782-4704-A2CC-C9A641E13BB1}" type="slidenum">
              <a:rPr lang="fr-FR" altLang="en-US">
                <a:latin typeface="Arial Black" panose="020B0A04020102020204" pitchFamily="34" charset="0"/>
              </a:rPr>
              <a:pPr eaLnBrk="1" hangingPunct="1"/>
              <a:t>66</a:t>
            </a:fld>
            <a:endParaRPr lang="fr-FR" altLang="en-US">
              <a:latin typeface="Arial Black" panose="020B0A04020102020204" pitchFamily="34" charset="0"/>
            </a:endParaRPr>
          </a:p>
        </p:txBody>
      </p:sp>
      <p:sp>
        <p:nvSpPr>
          <p:cNvPr id="79875" name="Text Box 3">
            <a:extLst>
              <a:ext uri="{FF2B5EF4-FFF2-40B4-BE49-F238E27FC236}">
                <a16:creationId xmlns:a16="http://schemas.microsoft.com/office/drawing/2014/main" id="{18DF51AD-A7D1-41F6-9145-876BFD04BA5E}"/>
              </a:ext>
            </a:extLst>
          </p:cNvPr>
          <p:cNvSpPr txBox="1">
            <a:spLocks noChangeArrowheads="1"/>
          </p:cNvSpPr>
          <p:nvPr/>
        </p:nvSpPr>
        <p:spPr bwMode="auto">
          <a:xfrm>
            <a:off x="530225" y="1627188"/>
            <a:ext cx="8180388" cy="887412"/>
          </a:xfrm>
          <a:prstGeom prst="rect">
            <a:avLst/>
          </a:prstGeom>
          <a:solidFill>
            <a:srgbClr val="CCFFFF"/>
          </a:solidFill>
          <a:ln w="9525">
            <a:solidFill>
              <a:srgbClr val="003300"/>
            </a:solidFill>
            <a:miter lim="800000"/>
            <a:headEnd/>
            <a:tailEnd/>
          </a:ln>
          <a:effectLst>
            <a:prstShdw prst="shdw13" dist="53882" dir="13500000">
              <a:schemeClr val="bg2"/>
            </a:prstShdw>
          </a:effectLst>
        </p:spPr>
        <p:txBody>
          <a:bodyPr lIns="108834" tIns="54417" rIns="108834" bIns="54417">
            <a:spAutoFit/>
          </a:bodyPr>
          <a:lstStyle>
            <a:lvl1pPr defTabSz="1089025" eaLnBrk="0" hangingPunct="0">
              <a:defRPr>
                <a:solidFill>
                  <a:schemeClr val="tx1"/>
                </a:solidFill>
                <a:latin typeface="Arial" panose="020B0604020202020204" pitchFamily="34" charset="0"/>
                <a:cs typeface="Arial" panose="020B0604020202020204" pitchFamily="34" charset="0"/>
              </a:defRPr>
            </a:lvl1pPr>
            <a:lvl2pPr marL="742950" indent="-285750" defTabSz="1089025" eaLnBrk="0" hangingPunct="0">
              <a:defRPr>
                <a:solidFill>
                  <a:schemeClr val="tx1"/>
                </a:solidFill>
                <a:latin typeface="Arial" panose="020B0604020202020204" pitchFamily="34" charset="0"/>
                <a:cs typeface="Arial" panose="020B0604020202020204" pitchFamily="34" charset="0"/>
              </a:defRPr>
            </a:lvl2pPr>
            <a:lvl3pPr marL="1143000" indent="-228600" defTabSz="1089025" eaLnBrk="0" hangingPunct="0">
              <a:defRPr>
                <a:solidFill>
                  <a:schemeClr val="tx1"/>
                </a:solidFill>
                <a:latin typeface="Arial" panose="020B0604020202020204" pitchFamily="34" charset="0"/>
                <a:cs typeface="Arial" panose="020B0604020202020204" pitchFamily="34" charset="0"/>
              </a:defRPr>
            </a:lvl3pPr>
            <a:lvl4pPr marL="1600200" indent="-228600" defTabSz="1089025" eaLnBrk="0" hangingPunct="0">
              <a:defRPr>
                <a:solidFill>
                  <a:schemeClr val="tx1"/>
                </a:solidFill>
                <a:latin typeface="Arial" panose="020B0604020202020204" pitchFamily="34" charset="0"/>
                <a:cs typeface="Arial" panose="020B0604020202020204" pitchFamily="34" charset="0"/>
              </a:defRPr>
            </a:lvl4pPr>
            <a:lvl5pPr marL="2057400" indent="-228600" defTabSz="1089025" eaLnBrk="0" hangingPunct="0">
              <a:defRPr>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800" b="1">
                <a:solidFill>
                  <a:schemeClr val="bg2"/>
                </a:solidFill>
                <a:latin typeface="Times New Roman" panose="02020603050405020304" pitchFamily="18" charset="0"/>
              </a:rPr>
              <a:t>PROGRAMME D’INVESTISSEMENT</a:t>
            </a:r>
          </a:p>
          <a:p>
            <a:pPr algn="ctr">
              <a:lnSpc>
                <a:spcPct val="30000"/>
              </a:lnSpc>
              <a:spcBef>
                <a:spcPct val="50000"/>
              </a:spcBef>
            </a:pPr>
            <a:r>
              <a:rPr lang="fr-FR" altLang="en-US" sz="2800" b="1">
                <a:solidFill>
                  <a:schemeClr val="bg2"/>
                </a:solidFill>
                <a:latin typeface="Times New Roman" panose="02020603050405020304" pitchFamily="18" charset="0"/>
              </a:rPr>
              <a:t>P.I</a:t>
            </a:r>
          </a:p>
        </p:txBody>
      </p:sp>
      <p:sp>
        <p:nvSpPr>
          <p:cNvPr id="79876" name="Text Box 4">
            <a:extLst>
              <a:ext uri="{FF2B5EF4-FFF2-40B4-BE49-F238E27FC236}">
                <a16:creationId xmlns:a16="http://schemas.microsoft.com/office/drawing/2014/main" id="{CF5D779C-801D-4347-A693-592C848A193C}"/>
              </a:ext>
            </a:extLst>
          </p:cNvPr>
          <p:cNvSpPr txBox="1">
            <a:spLocks noChangeArrowheads="1"/>
          </p:cNvSpPr>
          <p:nvPr/>
        </p:nvSpPr>
        <p:spPr bwMode="auto">
          <a:xfrm>
            <a:off x="528638" y="3455988"/>
            <a:ext cx="8181975" cy="1398587"/>
          </a:xfrm>
          <a:prstGeom prst="rect">
            <a:avLst/>
          </a:prstGeom>
          <a:solidFill>
            <a:srgbClr val="CCFFFF"/>
          </a:solidFill>
          <a:ln w="9525">
            <a:solidFill>
              <a:srgbClr val="003300"/>
            </a:solidFill>
            <a:miter lim="800000"/>
            <a:headEnd/>
            <a:tailEnd/>
          </a:ln>
          <a:effectLst>
            <a:prstShdw prst="shdw13" dist="53882" dir="13500000">
              <a:schemeClr val="bg2"/>
            </a:prstShdw>
          </a:effectLst>
        </p:spPr>
        <p:txBody>
          <a:bodyPr lIns="108834" tIns="54417" rIns="108834" bIns="54417">
            <a:spAutoFit/>
          </a:bodyPr>
          <a:lstStyle>
            <a:lvl1pPr defTabSz="1089025" eaLnBrk="0" hangingPunct="0">
              <a:defRPr>
                <a:solidFill>
                  <a:schemeClr val="tx1"/>
                </a:solidFill>
                <a:latin typeface="Arial" panose="020B0604020202020204" pitchFamily="34" charset="0"/>
                <a:cs typeface="Arial" panose="020B0604020202020204" pitchFamily="34" charset="0"/>
              </a:defRPr>
            </a:lvl1pPr>
            <a:lvl2pPr marL="742950" indent="-285750" defTabSz="1089025" eaLnBrk="0" hangingPunct="0">
              <a:defRPr>
                <a:solidFill>
                  <a:schemeClr val="tx1"/>
                </a:solidFill>
                <a:latin typeface="Arial" panose="020B0604020202020204" pitchFamily="34" charset="0"/>
                <a:cs typeface="Arial" panose="020B0604020202020204" pitchFamily="34" charset="0"/>
              </a:defRPr>
            </a:lvl2pPr>
            <a:lvl3pPr marL="1143000" indent="-228600" defTabSz="1089025" eaLnBrk="0" hangingPunct="0">
              <a:defRPr>
                <a:solidFill>
                  <a:schemeClr val="tx1"/>
                </a:solidFill>
                <a:latin typeface="Arial" panose="020B0604020202020204" pitchFamily="34" charset="0"/>
                <a:cs typeface="Arial" panose="020B0604020202020204" pitchFamily="34" charset="0"/>
              </a:defRPr>
            </a:lvl3pPr>
            <a:lvl4pPr marL="1600200" indent="-228600" defTabSz="1089025" eaLnBrk="0" hangingPunct="0">
              <a:defRPr>
                <a:solidFill>
                  <a:schemeClr val="tx1"/>
                </a:solidFill>
                <a:latin typeface="Arial" panose="020B0604020202020204" pitchFamily="34" charset="0"/>
                <a:cs typeface="Arial" panose="020B0604020202020204" pitchFamily="34" charset="0"/>
              </a:defRPr>
            </a:lvl4pPr>
            <a:lvl5pPr marL="2057400" indent="-228600" defTabSz="1089025" eaLnBrk="0" hangingPunct="0">
              <a:defRPr>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800" b="1">
                <a:solidFill>
                  <a:schemeClr val="bg2"/>
                </a:solidFill>
                <a:latin typeface="Times New Roman" panose="02020603050405020304" pitchFamily="18" charset="0"/>
              </a:rPr>
              <a:t>INVESTISSEMENT IMMATERIEL </a:t>
            </a:r>
            <a:br>
              <a:rPr lang="fr-FR" altLang="en-US" sz="2800" b="1">
                <a:solidFill>
                  <a:schemeClr val="bg2"/>
                </a:solidFill>
                <a:latin typeface="Times New Roman" panose="02020603050405020304" pitchFamily="18" charset="0"/>
              </a:rPr>
            </a:br>
            <a:r>
              <a:rPr lang="fr-FR" altLang="en-US" sz="2800" b="1">
                <a:solidFill>
                  <a:schemeClr val="bg2"/>
                </a:solidFill>
                <a:latin typeface="Times New Roman" panose="02020603050405020304" pitchFamily="18" charset="0"/>
              </a:rPr>
              <a:t>&amp;</a:t>
            </a:r>
            <a:br>
              <a:rPr lang="fr-FR" altLang="en-US" sz="2800" b="1">
                <a:solidFill>
                  <a:schemeClr val="bg2"/>
                </a:solidFill>
                <a:latin typeface="Times New Roman" panose="02020603050405020304" pitchFamily="18" charset="0"/>
              </a:rPr>
            </a:br>
            <a:r>
              <a:rPr lang="fr-FR" altLang="en-US" sz="2800" b="1">
                <a:solidFill>
                  <a:schemeClr val="bg2"/>
                </a:solidFill>
                <a:latin typeface="Times New Roman" panose="02020603050405020304" pitchFamily="18" charset="0"/>
              </a:rPr>
              <a:t>INVESTISSEMENT PHYSIQUE</a:t>
            </a:r>
          </a:p>
        </p:txBody>
      </p:sp>
      <p:sp>
        <p:nvSpPr>
          <p:cNvPr id="79877" name="Text Box 5">
            <a:extLst>
              <a:ext uri="{FF2B5EF4-FFF2-40B4-BE49-F238E27FC236}">
                <a16:creationId xmlns:a16="http://schemas.microsoft.com/office/drawing/2014/main" id="{AC37046D-3C3E-402D-B673-2D7CDD7757C1}"/>
              </a:ext>
            </a:extLst>
          </p:cNvPr>
          <p:cNvSpPr txBox="1">
            <a:spLocks noChangeArrowheads="1"/>
          </p:cNvSpPr>
          <p:nvPr/>
        </p:nvSpPr>
        <p:spPr bwMode="auto">
          <a:xfrm>
            <a:off x="528638" y="5621338"/>
            <a:ext cx="8386762" cy="544512"/>
          </a:xfrm>
          <a:prstGeom prst="rect">
            <a:avLst/>
          </a:prstGeom>
          <a:solidFill>
            <a:srgbClr val="CCFFFF"/>
          </a:solidFill>
          <a:ln w="9525">
            <a:solidFill>
              <a:srgbClr val="003300"/>
            </a:solidFill>
            <a:miter lim="800000"/>
            <a:headEnd/>
            <a:tailEnd/>
          </a:ln>
          <a:effectLst>
            <a:prstShdw prst="shdw13" dist="53882" dir="13500000">
              <a:schemeClr val="bg2"/>
            </a:prstShdw>
          </a:effectLst>
        </p:spPr>
        <p:txBody>
          <a:bodyPr lIns="108834" tIns="54417" rIns="108834" bIns="54417">
            <a:spAutoFit/>
          </a:bodyPr>
          <a:lstStyle>
            <a:lvl1pPr defTabSz="1089025" eaLnBrk="0" hangingPunct="0">
              <a:defRPr>
                <a:solidFill>
                  <a:schemeClr val="tx1"/>
                </a:solidFill>
                <a:latin typeface="Arial" panose="020B0604020202020204" pitchFamily="34" charset="0"/>
                <a:cs typeface="Arial" panose="020B0604020202020204" pitchFamily="34" charset="0"/>
              </a:defRPr>
            </a:lvl1pPr>
            <a:lvl2pPr marL="742950" indent="-285750" defTabSz="1089025" eaLnBrk="0" hangingPunct="0">
              <a:defRPr>
                <a:solidFill>
                  <a:schemeClr val="tx1"/>
                </a:solidFill>
                <a:latin typeface="Arial" panose="020B0604020202020204" pitchFamily="34" charset="0"/>
                <a:cs typeface="Arial" panose="020B0604020202020204" pitchFamily="34" charset="0"/>
              </a:defRPr>
            </a:lvl2pPr>
            <a:lvl3pPr marL="1143000" indent="-228600" defTabSz="1089025" eaLnBrk="0" hangingPunct="0">
              <a:defRPr>
                <a:solidFill>
                  <a:schemeClr val="tx1"/>
                </a:solidFill>
                <a:latin typeface="Arial" panose="020B0604020202020204" pitchFamily="34" charset="0"/>
                <a:cs typeface="Arial" panose="020B0604020202020204" pitchFamily="34" charset="0"/>
              </a:defRPr>
            </a:lvl3pPr>
            <a:lvl4pPr marL="1600200" indent="-228600" defTabSz="1089025" eaLnBrk="0" hangingPunct="0">
              <a:defRPr>
                <a:solidFill>
                  <a:schemeClr val="tx1"/>
                </a:solidFill>
                <a:latin typeface="Arial" panose="020B0604020202020204" pitchFamily="34" charset="0"/>
                <a:cs typeface="Arial" panose="020B0604020202020204" pitchFamily="34" charset="0"/>
              </a:defRPr>
            </a:lvl4pPr>
            <a:lvl5pPr marL="2057400" indent="-228600" defTabSz="1089025" eaLnBrk="0" hangingPunct="0">
              <a:defRPr>
                <a:solidFill>
                  <a:schemeClr val="tx1"/>
                </a:solidFill>
                <a:latin typeface="Arial" panose="020B0604020202020204" pitchFamily="34" charset="0"/>
                <a:cs typeface="Arial" panose="020B0604020202020204" pitchFamily="34" charset="0"/>
              </a:defRPr>
            </a:lvl5pPr>
            <a:lvl6pPr marL="25146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08902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800" b="1">
                <a:solidFill>
                  <a:schemeClr val="bg2"/>
                </a:solidFill>
                <a:latin typeface="Times New Roman" panose="02020603050405020304" pitchFamily="18" charset="0"/>
              </a:rPr>
              <a:t>BESOINS EN FOND DE ROULEMENT</a:t>
            </a:r>
          </a:p>
        </p:txBody>
      </p:sp>
      <p:sp>
        <p:nvSpPr>
          <p:cNvPr id="79878" name="AutoShape 6">
            <a:extLst>
              <a:ext uri="{FF2B5EF4-FFF2-40B4-BE49-F238E27FC236}">
                <a16:creationId xmlns:a16="http://schemas.microsoft.com/office/drawing/2014/main" id="{0E7296D6-9FA5-465C-88D0-F4AE4DD15373}"/>
              </a:ext>
            </a:extLst>
          </p:cNvPr>
          <p:cNvSpPr>
            <a:spLocks noChangeArrowheads="1"/>
          </p:cNvSpPr>
          <p:nvPr/>
        </p:nvSpPr>
        <p:spPr bwMode="auto">
          <a:xfrm>
            <a:off x="3962400" y="2560638"/>
            <a:ext cx="1227138" cy="762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79879" name="Text Box 7">
            <a:extLst>
              <a:ext uri="{FF2B5EF4-FFF2-40B4-BE49-F238E27FC236}">
                <a16:creationId xmlns:a16="http://schemas.microsoft.com/office/drawing/2014/main" id="{69566E66-80BB-443D-80A1-5DF267CA69D1}"/>
              </a:ext>
            </a:extLst>
          </p:cNvPr>
          <p:cNvSpPr txBox="1">
            <a:spLocks noChangeArrowheads="1"/>
          </p:cNvSpPr>
          <p:nvPr/>
        </p:nvSpPr>
        <p:spPr bwMode="auto">
          <a:xfrm>
            <a:off x="4419600" y="4756150"/>
            <a:ext cx="6127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4800" b="1">
                <a:latin typeface="Times New Roman" panose="02020603050405020304" pitchFamily="18" charset="0"/>
                <a:sym typeface="Arial Alternative" pitchFamily="49" charset="2"/>
              </a:rPr>
              <a:t>+</a:t>
            </a:r>
            <a:endParaRPr lang="fr-FR" altLang="en-US" sz="2400">
              <a:latin typeface="Times New Roman" panose="02020603050405020304" pitchFamily="18" charset="0"/>
            </a:endParaRPr>
          </a:p>
        </p:txBody>
      </p:sp>
      <p:sp>
        <p:nvSpPr>
          <p:cNvPr id="79880" name="Rectangle 8">
            <a:extLst>
              <a:ext uri="{FF2B5EF4-FFF2-40B4-BE49-F238E27FC236}">
                <a16:creationId xmlns:a16="http://schemas.microsoft.com/office/drawing/2014/main" id="{31087945-2750-496C-A821-A5DCFA5C7E90}"/>
              </a:ext>
            </a:extLst>
          </p:cNvPr>
          <p:cNvSpPr>
            <a:spLocks noGrp="1" noChangeArrowheads="1"/>
          </p:cNvSpPr>
          <p:nvPr>
            <p:ph type="title"/>
          </p:nvPr>
        </p:nvSpPr>
        <p:spPr>
          <a:xfrm>
            <a:off x="914400" y="568325"/>
            <a:ext cx="7772400" cy="609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u numéro de diapositive 4">
            <a:extLst>
              <a:ext uri="{FF2B5EF4-FFF2-40B4-BE49-F238E27FC236}">
                <a16:creationId xmlns:a16="http://schemas.microsoft.com/office/drawing/2014/main" id="{66585674-7632-477F-ACC0-795A2B3C3C2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5EC28A2-EB7F-4ED6-A83E-B38F5CDAE76D}" type="slidenum">
              <a:rPr lang="fr-FR" altLang="en-US">
                <a:latin typeface="Arial Black" panose="020B0A04020102020204" pitchFamily="34" charset="0"/>
              </a:rPr>
              <a:pPr eaLnBrk="1" hangingPunct="1"/>
              <a:t>67</a:t>
            </a:fld>
            <a:endParaRPr lang="fr-FR" altLang="en-US">
              <a:latin typeface="Arial Black" panose="020B0A04020102020204" pitchFamily="34" charset="0"/>
            </a:endParaRPr>
          </a:p>
        </p:txBody>
      </p:sp>
      <p:sp>
        <p:nvSpPr>
          <p:cNvPr id="80899" name="Rectangle 2">
            <a:extLst>
              <a:ext uri="{FF2B5EF4-FFF2-40B4-BE49-F238E27FC236}">
                <a16:creationId xmlns:a16="http://schemas.microsoft.com/office/drawing/2014/main" id="{9DF2062D-B2D4-4E98-B7A9-406D86511042}"/>
              </a:ext>
            </a:extLst>
          </p:cNvPr>
          <p:cNvSpPr>
            <a:spLocks noGrp="1" noChangeArrowheads="1"/>
          </p:cNvSpPr>
          <p:nvPr>
            <p:ph type="body" idx="1"/>
          </p:nvPr>
        </p:nvSpPr>
        <p:spPr>
          <a:xfrm>
            <a:off x="533400" y="2565400"/>
            <a:ext cx="8286750" cy="2808288"/>
          </a:xfrm>
          <a:ln>
            <a:solidFill>
              <a:schemeClr val="tx1"/>
            </a:solidFill>
            <a:miter lim="800000"/>
            <a:headEnd/>
            <a:tailEnd/>
          </a:ln>
        </p:spPr>
        <p:txBody>
          <a:bodyPr/>
          <a:lstStyle/>
          <a:p>
            <a:pPr marL="457200" indent="-457200" eaLnBrk="1" hangingPunct="1">
              <a:lnSpc>
                <a:spcPct val="130000"/>
              </a:lnSpc>
              <a:buFont typeface="Wingdings" panose="05000000000000000000" pitchFamily="2" charset="2"/>
              <a:buChar char="è"/>
            </a:pPr>
            <a:r>
              <a:rPr lang="fr-FR" altLang="en-US" sz="2400">
                <a:sym typeface="Monotype Sorts" pitchFamily="2" charset="2"/>
              </a:rPr>
              <a:t>RECHERCHE ET DEVELOPPEMENT</a:t>
            </a:r>
          </a:p>
          <a:p>
            <a:pPr marL="457200" indent="-457200" eaLnBrk="1" hangingPunct="1">
              <a:lnSpc>
                <a:spcPct val="130000"/>
              </a:lnSpc>
              <a:buFont typeface="Wingdings" panose="05000000000000000000" pitchFamily="2" charset="2"/>
              <a:buChar char="è"/>
            </a:pPr>
            <a:r>
              <a:rPr lang="fr-FR" altLang="en-US" sz="2400">
                <a:sym typeface="Monotype Sorts" pitchFamily="2" charset="2"/>
              </a:rPr>
              <a:t>DEPOT DE BREVET ET PROPIETE INDUSTRIELLE</a:t>
            </a:r>
          </a:p>
          <a:p>
            <a:pPr marL="457200" indent="-457200" eaLnBrk="1" hangingPunct="1">
              <a:lnSpc>
                <a:spcPct val="130000"/>
              </a:lnSpc>
              <a:buFont typeface="Wingdings" panose="05000000000000000000" pitchFamily="2" charset="2"/>
              <a:buChar char="è"/>
            </a:pPr>
            <a:r>
              <a:rPr lang="fr-FR" altLang="en-US" sz="2400">
                <a:sym typeface="Monotype Sorts" pitchFamily="2" charset="2"/>
              </a:rPr>
              <a:t>ESSAIS EN LABORATOIRE</a:t>
            </a:r>
          </a:p>
          <a:p>
            <a:pPr marL="457200" indent="-457200" eaLnBrk="1" hangingPunct="1">
              <a:lnSpc>
                <a:spcPct val="130000"/>
              </a:lnSpc>
              <a:buFont typeface="Wingdings" panose="05000000000000000000" pitchFamily="2" charset="2"/>
              <a:buChar char="è"/>
            </a:pPr>
            <a:r>
              <a:rPr lang="fr-FR" altLang="en-US" sz="2400">
                <a:sym typeface="Monotype Sorts" pitchFamily="2" charset="2"/>
              </a:rPr>
              <a:t>DROITS D’ENTREE(franchise)</a:t>
            </a:r>
          </a:p>
          <a:p>
            <a:pPr marL="457200" indent="-457200" eaLnBrk="1" hangingPunct="1">
              <a:lnSpc>
                <a:spcPct val="130000"/>
              </a:lnSpc>
              <a:buFont typeface="Wingdings" panose="05000000000000000000" pitchFamily="2" charset="2"/>
              <a:buChar char="è"/>
            </a:pPr>
            <a:r>
              <a:rPr lang="fr-FR" altLang="en-US" sz="2400">
                <a:sym typeface="Monotype Sorts" pitchFamily="2" charset="2"/>
              </a:rPr>
              <a:t>FRAIS D’ETUDES</a:t>
            </a:r>
            <a:endParaRPr lang="fr-FR" altLang="en-US" sz="2400"/>
          </a:p>
        </p:txBody>
      </p:sp>
      <p:sp>
        <p:nvSpPr>
          <p:cNvPr id="80900" name="Rectangle 3">
            <a:extLst>
              <a:ext uri="{FF2B5EF4-FFF2-40B4-BE49-F238E27FC236}">
                <a16:creationId xmlns:a16="http://schemas.microsoft.com/office/drawing/2014/main" id="{381A7CE2-F8AA-4A63-8C91-D3D045ED68ED}"/>
              </a:ext>
            </a:extLst>
          </p:cNvPr>
          <p:cNvSpPr>
            <a:spLocks noGrp="1" noChangeArrowheads="1"/>
          </p:cNvSpPr>
          <p:nvPr>
            <p:ph type="title"/>
          </p:nvPr>
        </p:nvSpPr>
        <p:spPr>
          <a:xfrm>
            <a:off x="685800" y="692150"/>
            <a:ext cx="8207375" cy="1676400"/>
          </a:xfrm>
          <a:noFill/>
        </p:spPr>
        <p:txBody>
          <a:bodyPr/>
          <a:lstStyle/>
          <a:p>
            <a:pPr eaLnBrk="1" hangingPunct="1"/>
            <a:r>
              <a:rPr lang="fr-FR" altLang="en-US" sz="3200" b="1">
                <a:solidFill>
                  <a:srgbClr val="A50021"/>
                </a:solidFill>
                <a:latin typeface="Book Antiqua" panose="02040602050305030304" pitchFamily="18" charset="0"/>
                <a:cs typeface="Times New Roman" panose="02020603050405020304" pitchFamily="18" charset="0"/>
              </a:rPr>
              <a:t>   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br>
              <a:rPr lang="fr-FR" altLang="en-US" sz="2200" b="1">
                <a:solidFill>
                  <a:srgbClr val="A50021"/>
                </a:solidFill>
                <a:latin typeface="Book Antiqua" panose="02040602050305030304" pitchFamily="18" charset="0"/>
                <a:cs typeface="Times New Roman" panose="02020603050405020304" pitchFamily="18" charset="0"/>
              </a:rPr>
            </a:br>
            <a:br>
              <a:rPr lang="fr-FR" altLang="en-US" sz="2200" b="1">
                <a:solidFill>
                  <a:srgbClr val="A50021"/>
                </a:solidFill>
                <a:latin typeface="Book Antiqua" panose="02040602050305030304" pitchFamily="18" charset="0"/>
                <a:cs typeface="Times New Roman" panose="02020603050405020304" pitchFamily="18" charset="0"/>
              </a:rPr>
            </a:br>
            <a:br>
              <a:rPr lang="fr-FR" altLang="en-US" sz="2200" b="1">
                <a:solidFill>
                  <a:srgbClr val="A50021"/>
                </a:solidFill>
                <a:latin typeface="Book Antiqua" panose="02040602050305030304" pitchFamily="18" charset="0"/>
                <a:cs typeface="Times New Roman" panose="02020603050405020304" pitchFamily="18" charset="0"/>
              </a:rPr>
            </a:br>
            <a:r>
              <a:rPr lang="fr-FR" altLang="en-US" sz="2200" b="1">
                <a:solidFill>
                  <a:srgbClr val="000066"/>
                </a:solidFill>
                <a:latin typeface="Book Antiqua" panose="02040602050305030304" pitchFamily="18" charset="0"/>
                <a:cs typeface="Times New Roman" panose="02020603050405020304" pitchFamily="18" charset="0"/>
              </a:rPr>
              <a:t>COMPOSANTES DE L</a:t>
            </a:r>
            <a:r>
              <a:rPr lang="fr-FR" altLang="en-US" sz="2200" b="1">
                <a:solidFill>
                  <a:srgbClr val="000066"/>
                </a:solidFill>
                <a:latin typeface="Times New Roman" panose="02020603050405020304" pitchFamily="18" charset="0"/>
                <a:cs typeface="Times New Roman" panose="02020603050405020304" pitchFamily="18" charset="0"/>
              </a:rPr>
              <a:t>’</a:t>
            </a:r>
            <a:r>
              <a:rPr lang="fr-FR" altLang="en-US" sz="2200" b="1">
                <a:solidFill>
                  <a:srgbClr val="000066"/>
                </a:solidFill>
                <a:latin typeface="Book Antiqua" panose="02040602050305030304" pitchFamily="18" charset="0"/>
                <a:cs typeface="Times New Roman" panose="02020603050405020304" pitchFamily="18" charset="0"/>
              </a:rPr>
              <a:t>INVESTISSEMENT IMMATERIEL:</a:t>
            </a:r>
            <a:endParaRPr lang="fr-FR" altLang="en-US" sz="2200" b="1">
              <a:solidFill>
                <a:srgbClr val="A50021"/>
              </a:solidFill>
              <a:latin typeface="Book Antiqua" panose="02040602050305030304" pitchFamily="18" charset="0"/>
              <a:cs typeface="Times New Roman" panose="02020603050405020304" pitchFamily="18" charset="0"/>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u numéro de diapositive 4">
            <a:extLst>
              <a:ext uri="{FF2B5EF4-FFF2-40B4-BE49-F238E27FC236}">
                <a16:creationId xmlns:a16="http://schemas.microsoft.com/office/drawing/2014/main" id="{04F23402-C053-4DCF-B769-B31D1CBAB37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F23D814-17A0-4758-9FC8-7D6801C5D7EC}" type="slidenum">
              <a:rPr lang="fr-FR" altLang="en-US">
                <a:latin typeface="Arial Black" panose="020B0A04020102020204" pitchFamily="34" charset="0"/>
              </a:rPr>
              <a:pPr eaLnBrk="1" hangingPunct="1"/>
              <a:t>68</a:t>
            </a:fld>
            <a:endParaRPr lang="fr-FR" altLang="en-US">
              <a:latin typeface="Arial Black" panose="020B0A04020102020204" pitchFamily="34" charset="0"/>
            </a:endParaRPr>
          </a:p>
        </p:txBody>
      </p:sp>
      <p:sp>
        <p:nvSpPr>
          <p:cNvPr id="81923" name="Rectangle 2">
            <a:extLst>
              <a:ext uri="{FF2B5EF4-FFF2-40B4-BE49-F238E27FC236}">
                <a16:creationId xmlns:a16="http://schemas.microsoft.com/office/drawing/2014/main" id="{3ECF837A-2317-45AC-8162-954238BF21B0}"/>
              </a:ext>
            </a:extLst>
          </p:cNvPr>
          <p:cNvSpPr>
            <a:spLocks noGrp="1" noChangeArrowheads="1"/>
          </p:cNvSpPr>
          <p:nvPr>
            <p:ph type="body" idx="1"/>
          </p:nvPr>
        </p:nvSpPr>
        <p:spPr>
          <a:xfrm>
            <a:off x="457200" y="2476500"/>
            <a:ext cx="8153400" cy="3733800"/>
          </a:xfrm>
          <a:noFill/>
          <a:ln cap="flat" algn="ctr">
            <a:solidFill>
              <a:schemeClr val="tx1"/>
            </a:solidFill>
            <a:miter lim="800000"/>
            <a:headEnd/>
            <a:tailEnd/>
          </a:ln>
        </p:spPr>
        <p:txBody>
          <a:bodyPr/>
          <a:lstStyle/>
          <a:p>
            <a:pPr marL="457200" indent="-457200" eaLnBrk="1" hangingPunct="1">
              <a:lnSpc>
                <a:spcPct val="130000"/>
              </a:lnSpc>
              <a:buFont typeface="Wingdings" panose="05000000000000000000" pitchFamily="2" charset="2"/>
              <a:buChar char="è"/>
            </a:pPr>
            <a:r>
              <a:rPr lang="fr-FR" altLang="en-US" sz="2000">
                <a:sym typeface="Monotype Sorts" pitchFamily="2" charset="2"/>
              </a:rPr>
              <a:t>FRAIS D’ETABLISSEMENT</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TERRAIN</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CONSTRUCTIONS ET AMENAGEMENTS</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MATERIEL DE PRODUCTION (local et/ou importé)</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MATERIEL DE TRANSPORT UTILITAIRE</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MOBILIER ET MATERIEL DE BUREAU</a:t>
            </a:r>
          </a:p>
          <a:p>
            <a:pPr marL="457200" indent="-457200" eaLnBrk="1" hangingPunct="1">
              <a:lnSpc>
                <a:spcPct val="130000"/>
              </a:lnSpc>
              <a:buFont typeface="Wingdings" panose="05000000000000000000" pitchFamily="2" charset="2"/>
              <a:buChar char="è"/>
            </a:pPr>
            <a:r>
              <a:rPr lang="fr-FR" altLang="en-US" sz="2000">
                <a:sym typeface="Monotype Sorts" pitchFamily="2" charset="2"/>
              </a:rPr>
              <a:t>DIVERS ET IMPREVUS</a:t>
            </a:r>
          </a:p>
          <a:p>
            <a:pPr marL="457200" indent="-457200" eaLnBrk="1" hangingPunct="1">
              <a:lnSpc>
                <a:spcPct val="130000"/>
              </a:lnSpc>
              <a:buFontTx/>
              <a:buChar char="•"/>
            </a:pPr>
            <a:r>
              <a:rPr lang="fr-FR" altLang="en-US" sz="2000"/>
              <a:t>Les investissements sont à retenir pour leur prix hors taxes </a:t>
            </a:r>
          </a:p>
        </p:txBody>
      </p:sp>
      <p:sp>
        <p:nvSpPr>
          <p:cNvPr id="81924" name="Rectangle 3">
            <a:extLst>
              <a:ext uri="{FF2B5EF4-FFF2-40B4-BE49-F238E27FC236}">
                <a16:creationId xmlns:a16="http://schemas.microsoft.com/office/drawing/2014/main" id="{C4E4690C-03E8-4FD8-A251-C9168C1768BA}"/>
              </a:ext>
            </a:extLst>
          </p:cNvPr>
          <p:cNvSpPr>
            <a:spLocks noGrp="1" noChangeArrowheads="1"/>
          </p:cNvSpPr>
          <p:nvPr>
            <p:ph type="title"/>
          </p:nvPr>
        </p:nvSpPr>
        <p:spPr>
          <a:xfrm>
            <a:off x="704850" y="635000"/>
            <a:ext cx="7772400" cy="1752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br>
              <a:rPr lang="fr-FR" altLang="en-US" sz="3200" b="1">
                <a:solidFill>
                  <a:srgbClr val="A50021"/>
                </a:solidFill>
                <a:latin typeface="Book Antiqua" panose="02040602050305030304" pitchFamily="18" charset="0"/>
                <a:cs typeface="Times New Roman" panose="02020603050405020304" pitchFamily="18" charset="0"/>
              </a:rPr>
            </a:br>
            <a:br>
              <a:rPr lang="fr-FR" altLang="en-US" sz="3200" b="1">
                <a:solidFill>
                  <a:srgbClr val="A50021"/>
                </a:solidFill>
                <a:latin typeface="Book Antiqua" panose="02040602050305030304" pitchFamily="18" charset="0"/>
                <a:cs typeface="Times New Roman" panose="02020603050405020304" pitchFamily="18" charset="0"/>
              </a:rPr>
            </a:br>
            <a:r>
              <a:rPr lang="fr-FR" altLang="en-US" sz="2200" b="1">
                <a:solidFill>
                  <a:srgbClr val="000066"/>
                </a:solidFill>
                <a:latin typeface="Book Antiqua" panose="02040602050305030304" pitchFamily="18" charset="0"/>
                <a:cs typeface="Times New Roman" panose="02020603050405020304" pitchFamily="18" charset="0"/>
              </a:rPr>
              <a:t>COMPOSANTES DE L</a:t>
            </a:r>
            <a:r>
              <a:rPr lang="fr-FR" altLang="en-US" sz="2200" b="1">
                <a:solidFill>
                  <a:srgbClr val="000066"/>
                </a:solidFill>
                <a:latin typeface="Times New Roman" panose="02020603050405020304" pitchFamily="18" charset="0"/>
                <a:cs typeface="Times New Roman" panose="02020603050405020304" pitchFamily="18" charset="0"/>
              </a:rPr>
              <a:t>’</a:t>
            </a:r>
            <a:r>
              <a:rPr lang="fr-FR" altLang="en-US" sz="2200" b="1">
                <a:solidFill>
                  <a:srgbClr val="000066"/>
                </a:solidFill>
                <a:latin typeface="Book Antiqua" panose="02040602050305030304" pitchFamily="18" charset="0"/>
                <a:cs typeface="Times New Roman" panose="02020603050405020304" pitchFamily="18" charset="0"/>
              </a:rPr>
              <a:t>INVESTISSEMENT PHYSIQUE:</a:t>
            </a:r>
            <a:endParaRPr lang="fr-FR" altLang="en-US" sz="3200" b="1">
              <a:solidFill>
                <a:srgbClr val="A50021"/>
              </a:solidFill>
              <a:latin typeface="Book Antiqua" panose="02040602050305030304" pitchFamily="18" charset="0"/>
              <a:cs typeface="Times New Roman" panose="02020603050405020304" pitchFamily="18" charset="0"/>
            </a:endParaRP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Espace réservé du numéro de diapositive 4">
            <a:extLst>
              <a:ext uri="{FF2B5EF4-FFF2-40B4-BE49-F238E27FC236}">
                <a16:creationId xmlns:a16="http://schemas.microsoft.com/office/drawing/2014/main" id="{AFB65647-6B60-40E4-B934-9A23175FDD7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5A86B5D-40A7-4BCD-8BF1-0FDD08CB728B}" type="slidenum">
              <a:rPr lang="fr-FR" altLang="en-US">
                <a:latin typeface="Arial Black" panose="020B0A04020102020204" pitchFamily="34" charset="0"/>
              </a:rPr>
              <a:pPr eaLnBrk="1" hangingPunct="1"/>
              <a:t>69</a:t>
            </a:fld>
            <a:endParaRPr lang="fr-FR" altLang="en-US">
              <a:latin typeface="Arial Black" panose="020B0A04020102020204" pitchFamily="34" charset="0"/>
            </a:endParaRPr>
          </a:p>
        </p:txBody>
      </p:sp>
      <p:sp>
        <p:nvSpPr>
          <p:cNvPr id="82947" name="Rectangle 2">
            <a:extLst>
              <a:ext uri="{FF2B5EF4-FFF2-40B4-BE49-F238E27FC236}">
                <a16:creationId xmlns:a16="http://schemas.microsoft.com/office/drawing/2014/main" id="{C9396E26-C182-486A-90D2-3BE514535A1B}"/>
              </a:ext>
            </a:extLst>
          </p:cNvPr>
          <p:cNvSpPr>
            <a:spLocks noGrp="1" noChangeArrowheads="1"/>
          </p:cNvSpPr>
          <p:nvPr>
            <p:ph type="title"/>
          </p:nvPr>
        </p:nvSpPr>
        <p:spPr>
          <a:xfrm>
            <a:off x="533400" y="612775"/>
            <a:ext cx="7772400" cy="94456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2200" b="1">
                <a:solidFill>
                  <a:srgbClr val="000066"/>
                </a:solidFill>
                <a:latin typeface="Book Antiqua" panose="02040602050305030304" pitchFamily="18" charset="0"/>
                <a:cs typeface="Times New Roman" panose="02020603050405020304" pitchFamily="18" charset="0"/>
              </a:rPr>
              <a:t>Le besoin en fonds de roulement (BFR)</a:t>
            </a:r>
            <a:r>
              <a:rPr lang="fr-FR" altLang="en-US" sz="3200" b="1">
                <a:solidFill>
                  <a:srgbClr val="A50021"/>
                </a:solidFill>
                <a:latin typeface="Book Antiqua" panose="02040602050305030304" pitchFamily="18" charset="0"/>
                <a:cs typeface="Times New Roman" panose="02020603050405020304" pitchFamily="18" charset="0"/>
              </a:rPr>
              <a:t> </a:t>
            </a:r>
          </a:p>
        </p:txBody>
      </p:sp>
      <p:sp>
        <p:nvSpPr>
          <p:cNvPr id="82948" name="Rectangle 3">
            <a:extLst>
              <a:ext uri="{FF2B5EF4-FFF2-40B4-BE49-F238E27FC236}">
                <a16:creationId xmlns:a16="http://schemas.microsoft.com/office/drawing/2014/main" id="{583130FA-D2AF-4599-BD88-4851BE2F6016}"/>
              </a:ext>
            </a:extLst>
          </p:cNvPr>
          <p:cNvSpPr>
            <a:spLocks noGrp="1" noChangeArrowheads="1"/>
          </p:cNvSpPr>
          <p:nvPr>
            <p:ph type="body" idx="1"/>
          </p:nvPr>
        </p:nvSpPr>
        <p:spPr>
          <a:xfrm>
            <a:off x="250825" y="1733550"/>
            <a:ext cx="8642350" cy="4648200"/>
          </a:xfrm>
        </p:spPr>
        <p:txBody>
          <a:bodyPr/>
          <a:lstStyle/>
          <a:p>
            <a:pPr marL="533400" indent="-53340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Avant de commercialiser, vous devez, en général, acquérir un </a:t>
            </a:r>
            <a:r>
              <a:rPr lang="fr-FR" altLang="en-US" sz="2400" b="1">
                <a:cs typeface="Times New Roman" panose="02020603050405020304" pitchFamily="18" charset="0"/>
              </a:rPr>
              <a:t>stock</a:t>
            </a:r>
            <a:r>
              <a:rPr lang="fr-FR" altLang="en-US" sz="2400">
                <a:cs typeface="Times New Roman" panose="02020603050405020304" pitchFamily="18" charset="0"/>
              </a:rPr>
              <a:t> minimum. </a:t>
            </a:r>
          </a:p>
          <a:p>
            <a:pPr marL="533400" indent="-53340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Puis, dès le lancement de l'activité, vous aurez peut-être à accorder des délais de règlement à vos clients : une fois vos produits livrés, l’argent qui vous sera dû constituera une </a:t>
            </a:r>
            <a:r>
              <a:rPr lang="fr-FR" altLang="en-US" sz="2400" b="1">
                <a:cs typeface="Times New Roman" panose="02020603050405020304" pitchFamily="18" charset="0"/>
              </a:rPr>
              <a:t>créance client</a:t>
            </a:r>
            <a:r>
              <a:rPr lang="fr-FR" altLang="en-US" sz="2400">
                <a:cs typeface="Times New Roman" panose="02020603050405020304" pitchFamily="18" charset="0"/>
              </a:rPr>
              <a:t> </a:t>
            </a:r>
          </a:p>
          <a:p>
            <a:pPr marL="533400" indent="-53340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En revanche, vous obtiendrez sans doute, vous aussi, des délais qui vous permettront de ne pas payer immédiatement vos fournisseurs. </a:t>
            </a:r>
          </a:p>
          <a:p>
            <a:pPr marL="533400" indent="-533400" algn="just" eaLnBrk="1" hangingPunct="1">
              <a:lnSpc>
                <a:spcPct val="90000"/>
              </a:lnSpc>
              <a:buClr>
                <a:srgbClr val="000066"/>
              </a:buClr>
              <a:buFont typeface="Wingdings" panose="05000000000000000000" pitchFamily="2" charset="2"/>
              <a:buChar char="è"/>
            </a:pPr>
            <a:r>
              <a:rPr lang="fr-FR" altLang="en-US" sz="2400">
                <a:cs typeface="Times New Roman" panose="02020603050405020304" pitchFamily="18" charset="0"/>
              </a:rPr>
              <a:t>Vous aurez donc une " masse d'argent " (stocks moyens + encours moyens de créances sur les clients – encours moyens de dettes à l'égard des fournisseurs) immobilisée et nécessaire à l'exploitation de l'entreprise.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u numéro de diapositive 4">
            <a:extLst>
              <a:ext uri="{FF2B5EF4-FFF2-40B4-BE49-F238E27FC236}">
                <a16:creationId xmlns:a16="http://schemas.microsoft.com/office/drawing/2014/main" id="{D1DE1A78-DA9F-42F9-B93E-FDD68964E6D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1C11038-F2D6-4EB7-BE5A-82101D704FB7}" type="slidenum">
              <a:rPr lang="fr-FR" altLang="en-US">
                <a:latin typeface="Arial Black" panose="020B0A04020102020204" pitchFamily="34" charset="0"/>
              </a:rPr>
              <a:pPr eaLnBrk="1" hangingPunct="1"/>
              <a:t>7</a:t>
            </a:fld>
            <a:endParaRPr lang="fr-FR" altLang="en-US">
              <a:latin typeface="Arial Black" panose="020B0A04020102020204" pitchFamily="34" charset="0"/>
            </a:endParaRPr>
          </a:p>
        </p:txBody>
      </p:sp>
      <p:sp>
        <p:nvSpPr>
          <p:cNvPr id="19459" name="Rectangle 2">
            <a:extLst>
              <a:ext uri="{FF2B5EF4-FFF2-40B4-BE49-F238E27FC236}">
                <a16:creationId xmlns:a16="http://schemas.microsoft.com/office/drawing/2014/main" id="{0BA868A7-4597-46C0-B205-17F28FDB1A14}"/>
              </a:ext>
            </a:extLst>
          </p:cNvPr>
          <p:cNvSpPr>
            <a:spLocks noGrp="1" noChangeArrowheads="1"/>
          </p:cNvSpPr>
          <p:nvPr>
            <p:ph type="title"/>
          </p:nvPr>
        </p:nvSpPr>
        <p:spPr>
          <a:xfrm>
            <a:off x="590550" y="4048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CAUSES D</a:t>
            </a:r>
            <a:r>
              <a:rPr lang="fr-FR" altLang="en-US" sz="3200" b="1">
                <a:solidFill>
                  <a:srgbClr val="A50021"/>
                </a:solidFill>
                <a:latin typeface="Verdana" panose="020B0604030504040204" pitchFamily="34"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ECHEC DES ENTREPRISES NOUVELLES  </a:t>
            </a:r>
            <a:r>
              <a:rPr lang="fr-FR" altLang="en-US" sz="3200" b="1">
                <a:solidFill>
                  <a:srgbClr val="A50021"/>
                </a:solidFill>
                <a:latin typeface="Verdana" panose="020B0604030504040204" pitchFamily="34"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.suite</a:t>
            </a:r>
          </a:p>
        </p:txBody>
      </p:sp>
      <p:sp>
        <p:nvSpPr>
          <p:cNvPr id="19460" name="Rectangle 3">
            <a:extLst>
              <a:ext uri="{FF2B5EF4-FFF2-40B4-BE49-F238E27FC236}">
                <a16:creationId xmlns:a16="http://schemas.microsoft.com/office/drawing/2014/main" id="{A8D5BDE2-FB14-4891-92E7-7312D8A6C1FF}"/>
              </a:ext>
            </a:extLst>
          </p:cNvPr>
          <p:cNvSpPr>
            <a:spLocks noGrp="1" noChangeArrowheads="1"/>
          </p:cNvSpPr>
          <p:nvPr>
            <p:ph type="body" idx="1"/>
          </p:nvPr>
        </p:nvSpPr>
        <p:spPr>
          <a:noFill/>
        </p:spPr>
        <p:txBody>
          <a:bodyPr/>
          <a:lstStyle/>
          <a:p>
            <a:pPr eaLnBrk="1" hangingPunct="1">
              <a:lnSpc>
                <a:spcPct val="90000"/>
              </a:lnSpc>
              <a:buFont typeface="Wingdings" panose="05000000000000000000" pitchFamily="2" charset="2"/>
              <a:buChar char="è"/>
            </a:pPr>
            <a:r>
              <a:rPr lang="fr-FR" altLang="en-US" sz="2400"/>
              <a:t> </a:t>
            </a:r>
            <a:r>
              <a:rPr lang="fr-FR" altLang="en-US" sz="2400" b="1" u="sng"/>
              <a:t>Problèmes techniques</a:t>
            </a:r>
          </a:p>
          <a:p>
            <a:pPr lvl="1" eaLnBrk="1" hangingPunct="1">
              <a:lnSpc>
                <a:spcPct val="90000"/>
              </a:lnSpc>
              <a:buClr>
                <a:schemeClr val="hlink"/>
              </a:buClr>
            </a:pPr>
            <a:r>
              <a:rPr lang="fr-FR" altLang="en-US" sz="2000"/>
              <a:t>Mauvaise conception du produit</a:t>
            </a:r>
          </a:p>
          <a:p>
            <a:pPr lvl="1" eaLnBrk="1" hangingPunct="1">
              <a:lnSpc>
                <a:spcPct val="90000"/>
              </a:lnSpc>
              <a:buClr>
                <a:schemeClr val="hlink"/>
              </a:buClr>
            </a:pPr>
            <a:r>
              <a:rPr lang="fr-FR" altLang="en-US" sz="2000"/>
              <a:t>Absence d’évolution technique du produit ou de service</a:t>
            </a:r>
          </a:p>
          <a:p>
            <a:pPr lvl="1" eaLnBrk="1" hangingPunct="1">
              <a:lnSpc>
                <a:spcPct val="90000"/>
              </a:lnSpc>
              <a:buClr>
                <a:schemeClr val="hlink"/>
              </a:buClr>
            </a:pPr>
            <a:r>
              <a:rPr lang="fr-FR" altLang="en-US" sz="2000"/>
              <a:t>Compétence technique non mise à jour</a:t>
            </a:r>
          </a:p>
          <a:p>
            <a:pPr lvl="1" eaLnBrk="1" hangingPunct="1">
              <a:lnSpc>
                <a:spcPct val="90000"/>
              </a:lnSpc>
              <a:buClr>
                <a:schemeClr val="hlink"/>
              </a:buClr>
            </a:pPr>
            <a:r>
              <a:rPr lang="fr-FR" altLang="en-US" sz="2000"/>
              <a:t>Erreur dans le choix du matériel </a:t>
            </a:r>
          </a:p>
          <a:p>
            <a:pPr eaLnBrk="1" hangingPunct="1">
              <a:lnSpc>
                <a:spcPct val="90000"/>
              </a:lnSpc>
              <a:buClr>
                <a:schemeClr val="hlink"/>
              </a:buClr>
            </a:pPr>
            <a:endParaRPr lang="fr-FR" altLang="en-US" sz="2400"/>
          </a:p>
          <a:p>
            <a:pPr eaLnBrk="1" hangingPunct="1">
              <a:lnSpc>
                <a:spcPct val="90000"/>
              </a:lnSpc>
              <a:buClr>
                <a:srgbClr val="000066"/>
              </a:buClr>
              <a:buFont typeface="Wingdings" panose="05000000000000000000" pitchFamily="2" charset="2"/>
              <a:buChar char="è"/>
            </a:pPr>
            <a:r>
              <a:rPr lang="fr-FR" altLang="en-US" sz="2400" b="1" u="sng"/>
              <a:t>PROBLÈMES RELATIONNELS</a:t>
            </a:r>
          </a:p>
          <a:p>
            <a:pPr lvl="1" eaLnBrk="1" hangingPunct="1">
              <a:lnSpc>
                <a:spcPct val="90000"/>
              </a:lnSpc>
              <a:buClr>
                <a:schemeClr val="hlink"/>
              </a:buClr>
            </a:pPr>
            <a:r>
              <a:rPr lang="fr-FR" altLang="en-US" sz="2000"/>
              <a:t>Mésentente entre les associes</a:t>
            </a:r>
          </a:p>
          <a:p>
            <a:pPr lvl="1" eaLnBrk="1" hangingPunct="1">
              <a:lnSpc>
                <a:spcPct val="90000"/>
              </a:lnSpc>
              <a:buClr>
                <a:schemeClr val="hlink"/>
              </a:buClr>
            </a:pPr>
            <a:r>
              <a:rPr lang="fr-FR" altLang="en-US" sz="2000"/>
              <a:t>Problèmes familiaux</a:t>
            </a:r>
          </a:p>
          <a:p>
            <a:pPr lvl="1" eaLnBrk="1" hangingPunct="1">
              <a:lnSpc>
                <a:spcPct val="90000"/>
              </a:lnSpc>
              <a:buClr>
                <a:schemeClr val="hlink"/>
              </a:buClr>
            </a:pPr>
            <a:r>
              <a:rPr lang="fr-FR" altLang="en-US" sz="2000"/>
              <a:t>Malhonnêteté d’un partenaire </a:t>
            </a: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ce réservé du numéro de diapositive 4">
            <a:extLst>
              <a:ext uri="{FF2B5EF4-FFF2-40B4-BE49-F238E27FC236}">
                <a16:creationId xmlns:a16="http://schemas.microsoft.com/office/drawing/2014/main" id="{58613BE5-565D-4932-9846-51E821A8662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C53A011-2186-4C72-8D9C-B6D84DA45E3E}" type="slidenum">
              <a:rPr lang="fr-FR" altLang="en-US">
                <a:latin typeface="Arial Black" panose="020B0A04020102020204" pitchFamily="34" charset="0"/>
              </a:rPr>
              <a:pPr eaLnBrk="1" hangingPunct="1"/>
              <a:t>70</a:t>
            </a:fld>
            <a:endParaRPr lang="fr-FR" altLang="en-US">
              <a:latin typeface="Arial Black" panose="020B0A04020102020204" pitchFamily="34" charset="0"/>
            </a:endParaRPr>
          </a:p>
        </p:txBody>
      </p:sp>
      <p:sp>
        <p:nvSpPr>
          <p:cNvPr id="83971" name="Rectangle 2">
            <a:extLst>
              <a:ext uri="{FF2B5EF4-FFF2-40B4-BE49-F238E27FC236}">
                <a16:creationId xmlns:a16="http://schemas.microsoft.com/office/drawing/2014/main" id="{31BFBAE1-2EFD-4A21-982F-8C0DEC124F8E}"/>
              </a:ext>
            </a:extLst>
          </p:cNvPr>
          <p:cNvSpPr>
            <a:spLocks noGrp="1" noChangeArrowheads="1"/>
          </p:cNvSpPr>
          <p:nvPr>
            <p:ph type="body" idx="1"/>
          </p:nvPr>
        </p:nvSpPr>
        <p:spPr>
          <a:xfrm>
            <a:off x="685800" y="1531938"/>
            <a:ext cx="7772400" cy="457200"/>
          </a:xfrm>
          <a:noFill/>
        </p:spPr>
        <p:txBody>
          <a:bodyPr/>
          <a:lstStyle/>
          <a:p>
            <a:pPr algn="ctr" eaLnBrk="1" hangingPunct="1">
              <a:buFont typeface="Wingdings" panose="05000000000000000000" pitchFamily="2" charset="2"/>
              <a:buNone/>
            </a:pPr>
            <a:r>
              <a:rPr lang="fr-FR" altLang="en-US" sz="2000">
                <a:latin typeface="Impact" panose="020B0806030902050204" pitchFamily="34" charset="0"/>
              </a:rPr>
              <a:t>CYCLE D’EXPLOITATION D’UNE ENTREPRISE (au démarrage)</a:t>
            </a:r>
          </a:p>
        </p:txBody>
      </p:sp>
      <p:sp>
        <p:nvSpPr>
          <p:cNvPr id="83972" name="Line 3">
            <a:extLst>
              <a:ext uri="{FF2B5EF4-FFF2-40B4-BE49-F238E27FC236}">
                <a16:creationId xmlns:a16="http://schemas.microsoft.com/office/drawing/2014/main" id="{8676E61A-4EE2-449B-A88D-9DC7818904F5}"/>
              </a:ext>
            </a:extLst>
          </p:cNvPr>
          <p:cNvSpPr>
            <a:spLocks noChangeShapeType="1"/>
          </p:cNvSpPr>
          <p:nvPr/>
        </p:nvSpPr>
        <p:spPr bwMode="auto">
          <a:xfrm>
            <a:off x="2438400" y="5589588"/>
            <a:ext cx="1588"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3973" name="Line 4">
            <a:extLst>
              <a:ext uri="{FF2B5EF4-FFF2-40B4-BE49-F238E27FC236}">
                <a16:creationId xmlns:a16="http://schemas.microsoft.com/office/drawing/2014/main" id="{D31F70E5-1F24-45F8-A355-21591B85D3AF}"/>
              </a:ext>
            </a:extLst>
          </p:cNvPr>
          <p:cNvSpPr>
            <a:spLocks noChangeShapeType="1"/>
          </p:cNvSpPr>
          <p:nvPr/>
        </p:nvSpPr>
        <p:spPr bwMode="auto">
          <a:xfrm>
            <a:off x="2438400" y="4652963"/>
            <a:ext cx="1588"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3974" name="Line 5">
            <a:extLst>
              <a:ext uri="{FF2B5EF4-FFF2-40B4-BE49-F238E27FC236}">
                <a16:creationId xmlns:a16="http://schemas.microsoft.com/office/drawing/2014/main" id="{6D0669AD-6665-4099-A602-92D8F258CDB5}"/>
              </a:ext>
            </a:extLst>
          </p:cNvPr>
          <p:cNvSpPr>
            <a:spLocks noChangeShapeType="1"/>
          </p:cNvSpPr>
          <p:nvPr/>
        </p:nvSpPr>
        <p:spPr bwMode="auto">
          <a:xfrm>
            <a:off x="2438400" y="3178175"/>
            <a:ext cx="1588" cy="611188"/>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3975" name="Line 6">
            <a:extLst>
              <a:ext uri="{FF2B5EF4-FFF2-40B4-BE49-F238E27FC236}">
                <a16:creationId xmlns:a16="http://schemas.microsoft.com/office/drawing/2014/main" id="{28737227-2AA2-4109-9A67-EC03F0398DB5}"/>
              </a:ext>
            </a:extLst>
          </p:cNvPr>
          <p:cNvSpPr>
            <a:spLocks noChangeShapeType="1"/>
          </p:cNvSpPr>
          <p:nvPr/>
        </p:nvSpPr>
        <p:spPr bwMode="auto">
          <a:xfrm>
            <a:off x="2438400" y="2244725"/>
            <a:ext cx="1588" cy="608013"/>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3976" name="Text Box 7">
            <a:extLst>
              <a:ext uri="{FF2B5EF4-FFF2-40B4-BE49-F238E27FC236}">
                <a16:creationId xmlns:a16="http://schemas.microsoft.com/office/drawing/2014/main" id="{2CBFAB50-D229-4C3D-BDC5-2674E762C581}"/>
              </a:ext>
            </a:extLst>
          </p:cNvPr>
          <p:cNvSpPr txBox="1">
            <a:spLocks noChangeArrowheads="1"/>
          </p:cNvSpPr>
          <p:nvPr/>
        </p:nvSpPr>
        <p:spPr bwMode="auto">
          <a:xfrm>
            <a:off x="611188" y="1995488"/>
            <a:ext cx="3960812" cy="436562"/>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Achats MP &amp; Cons.</a:t>
            </a:r>
            <a:endParaRPr lang="fr-FR" altLang="en-US" sz="2200" b="1">
              <a:solidFill>
                <a:schemeClr val="bg2"/>
              </a:solidFill>
              <a:latin typeface="Garamond" panose="02020404030301010803" pitchFamily="18" charset="0"/>
            </a:endParaRPr>
          </a:p>
        </p:txBody>
      </p:sp>
      <p:sp>
        <p:nvSpPr>
          <p:cNvPr id="83977" name="Text Box 8">
            <a:extLst>
              <a:ext uri="{FF2B5EF4-FFF2-40B4-BE49-F238E27FC236}">
                <a16:creationId xmlns:a16="http://schemas.microsoft.com/office/drawing/2014/main" id="{6A5052FD-5A46-45D6-A6F7-E84A72CED978}"/>
              </a:ext>
            </a:extLst>
          </p:cNvPr>
          <p:cNvSpPr txBox="1">
            <a:spLocks noChangeArrowheads="1"/>
          </p:cNvSpPr>
          <p:nvPr/>
        </p:nvSpPr>
        <p:spPr bwMode="auto">
          <a:xfrm>
            <a:off x="611188" y="2921000"/>
            <a:ext cx="3960812" cy="43656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MP &amp; Cons.</a:t>
            </a:r>
          </a:p>
        </p:txBody>
      </p:sp>
      <p:grpSp>
        <p:nvGrpSpPr>
          <p:cNvPr id="83978" name="Group 9">
            <a:extLst>
              <a:ext uri="{FF2B5EF4-FFF2-40B4-BE49-F238E27FC236}">
                <a16:creationId xmlns:a16="http://schemas.microsoft.com/office/drawing/2014/main" id="{568AB794-61C5-4BA7-A997-DBDC926BB686}"/>
              </a:ext>
            </a:extLst>
          </p:cNvPr>
          <p:cNvGrpSpPr>
            <a:grpSpLocks/>
          </p:cNvGrpSpPr>
          <p:nvPr/>
        </p:nvGrpSpPr>
        <p:grpSpPr bwMode="auto">
          <a:xfrm>
            <a:off x="838200" y="3789363"/>
            <a:ext cx="3086100" cy="993775"/>
            <a:chOff x="1440" y="2496"/>
            <a:chExt cx="2064" cy="864"/>
          </a:xfrm>
        </p:grpSpPr>
        <p:sp>
          <p:nvSpPr>
            <p:cNvPr id="83988" name="Oval 10">
              <a:extLst>
                <a:ext uri="{FF2B5EF4-FFF2-40B4-BE49-F238E27FC236}">
                  <a16:creationId xmlns:a16="http://schemas.microsoft.com/office/drawing/2014/main" id="{F2785967-7169-43E3-AFFD-446CB5014471}"/>
                </a:ext>
              </a:extLst>
            </p:cNvPr>
            <p:cNvSpPr>
              <a:spLocks noChangeArrowheads="1"/>
            </p:cNvSpPr>
            <p:nvPr/>
          </p:nvSpPr>
          <p:spPr bwMode="auto">
            <a:xfrm>
              <a:off x="1440" y="2496"/>
              <a:ext cx="2064" cy="864"/>
            </a:xfrm>
            <a:prstGeom prst="ellipse">
              <a:avLst/>
            </a:prstGeom>
            <a:solidFill>
              <a:srgbClr val="CCFFFF"/>
            </a:solidFill>
            <a:ln w="9525" algn="ctr">
              <a:solidFill>
                <a:schemeClr val="bg2"/>
              </a:solidFill>
              <a:round/>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3989" name="Text Box 11">
              <a:extLst>
                <a:ext uri="{FF2B5EF4-FFF2-40B4-BE49-F238E27FC236}">
                  <a16:creationId xmlns:a16="http://schemas.microsoft.com/office/drawing/2014/main" id="{D45D8B50-E22C-42A0-BFBC-8093BB49C34B}"/>
                </a:ext>
              </a:extLst>
            </p:cNvPr>
            <p:cNvSpPr txBox="1">
              <a:spLocks noChangeArrowheads="1"/>
            </p:cNvSpPr>
            <p:nvPr/>
          </p:nvSpPr>
          <p:spPr bwMode="auto">
            <a:xfrm>
              <a:off x="1776" y="2593"/>
              <a:ext cx="1392" cy="670"/>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Facteurs production</a:t>
              </a:r>
            </a:p>
          </p:txBody>
        </p:sp>
      </p:grpSp>
      <p:sp>
        <p:nvSpPr>
          <p:cNvPr id="83979" name="Text Box 12">
            <a:extLst>
              <a:ext uri="{FF2B5EF4-FFF2-40B4-BE49-F238E27FC236}">
                <a16:creationId xmlns:a16="http://schemas.microsoft.com/office/drawing/2014/main" id="{50D71168-119F-495A-B1EC-261F9BDDE391}"/>
              </a:ext>
            </a:extLst>
          </p:cNvPr>
          <p:cNvSpPr txBox="1">
            <a:spLocks noChangeArrowheads="1"/>
          </p:cNvSpPr>
          <p:nvPr/>
        </p:nvSpPr>
        <p:spPr bwMode="auto">
          <a:xfrm>
            <a:off x="533400" y="5300663"/>
            <a:ext cx="3960813" cy="436562"/>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de PF</a:t>
            </a:r>
          </a:p>
        </p:txBody>
      </p:sp>
      <p:sp>
        <p:nvSpPr>
          <p:cNvPr id="83980" name="Text Box 13">
            <a:extLst>
              <a:ext uri="{FF2B5EF4-FFF2-40B4-BE49-F238E27FC236}">
                <a16:creationId xmlns:a16="http://schemas.microsoft.com/office/drawing/2014/main" id="{8775876B-28E4-4815-980F-EA7B65D1FB46}"/>
              </a:ext>
            </a:extLst>
          </p:cNvPr>
          <p:cNvSpPr txBox="1">
            <a:spLocks noChangeArrowheads="1"/>
          </p:cNvSpPr>
          <p:nvPr/>
        </p:nvSpPr>
        <p:spPr bwMode="auto">
          <a:xfrm>
            <a:off x="611188" y="6165850"/>
            <a:ext cx="3732212" cy="43656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Ventes</a:t>
            </a:r>
          </a:p>
        </p:txBody>
      </p:sp>
      <p:sp>
        <p:nvSpPr>
          <p:cNvPr id="83981" name="Text Box 14">
            <a:extLst>
              <a:ext uri="{FF2B5EF4-FFF2-40B4-BE49-F238E27FC236}">
                <a16:creationId xmlns:a16="http://schemas.microsoft.com/office/drawing/2014/main" id="{F5A1659A-6637-44B1-B2C0-D571C94C272E}"/>
              </a:ext>
            </a:extLst>
          </p:cNvPr>
          <p:cNvSpPr txBox="1">
            <a:spLocks noChangeArrowheads="1"/>
          </p:cNvSpPr>
          <p:nvPr/>
        </p:nvSpPr>
        <p:spPr bwMode="auto">
          <a:xfrm>
            <a:off x="4724400" y="2008188"/>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Comptant</a:t>
            </a:r>
          </a:p>
        </p:txBody>
      </p:sp>
      <p:sp>
        <p:nvSpPr>
          <p:cNvPr id="83982" name="Text Box 15">
            <a:extLst>
              <a:ext uri="{FF2B5EF4-FFF2-40B4-BE49-F238E27FC236}">
                <a16:creationId xmlns:a16="http://schemas.microsoft.com/office/drawing/2014/main" id="{3FA9313E-1FBC-4C89-8222-B595393D7B3D}"/>
              </a:ext>
            </a:extLst>
          </p:cNvPr>
          <p:cNvSpPr txBox="1">
            <a:spLocks noChangeArrowheads="1"/>
          </p:cNvSpPr>
          <p:nvPr/>
        </p:nvSpPr>
        <p:spPr bwMode="auto">
          <a:xfrm>
            <a:off x="4724400" y="2924175"/>
            <a:ext cx="320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Argent</a:t>
            </a:r>
          </a:p>
        </p:txBody>
      </p:sp>
      <p:sp>
        <p:nvSpPr>
          <p:cNvPr id="83983" name="Text Box 16">
            <a:extLst>
              <a:ext uri="{FF2B5EF4-FFF2-40B4-BE49-F238E27FC236}">
                <a16:creationId xmlns:a16="http://schemas.microsoft.com/office/drawing/2014/main" id="{1A41E914-5F39-4660-9386-597E8CC603D5}"/>
              </a:ext>
            </a:extLst>
          </p:cNvPr>
          <p:cNvSpPr txBox="1">
            <a:spLocks noChangeArrowheads="1"/>
          </p:cNvSpPr>
          <p:nvPr/>
        </p:nvSpPr>
        <p:spPr bwMode="auto">
          <a:xfrm>
            <a:off x="4800600" y="5300663"/>
            <a:ext cx="3354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a:t>
            </a:r>
          </a:p>
        </p:txBody>
      </p:sp>
      <p:sp>
        <p:nvSpPr>
          <p:cNvPr id="83984" name="Text Box 17">
            <a:extLst>
              <a:ext uri="{FF2B5EF4-FFF2-40B4-BE49-F238E27FC236}">
                <a16:creationId xmlns:a16="http://schemas.microsoft.com/office/drawing/2014/main" id="{D79A06E3-9D57-4C8E-9C66-BE31E17441C1}"/>
              </a:ext>
            </a:extLst>
          </p:cNvPr>
          <p:cNvSpPr txBox="1">
            <a:spLocks noChangeArrowheads="1"/>
          </p:cNvSpPr>
          <p:nvPr/>
        </p:nvSpPr>
        <p:spPr bwMode="auto">
          <a:xfrm>
            <a:off x="4724400" y="6165850"/>
            <a:ext cx="3581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à Crédit</a:t>
            </a:r>
          </a:p>
        </p:txBody>
      </p:sp>
      <p:sp>
        <p:nvSpPr>
          <p:cNvPr id="83985" name="Text Box 18">
            <a:extLst>
              <a:ext uri="{FF2B5EF4-FFF2-40B4-BE49-F238E27FC236}">
                <a16:creationId xmlns:a16="http://schemas.microsoft.com/office/drawing/2014/main" id="{DF0CF35C-2DC4-43E1-BCF0-874076D66718}"/>
              </a:ext>
            </a:extLst>
          </p:cNvPr>
          <p:cNvSpPr txBox="1">
            <a:spLocks noChangeArrowheads="1"/>
          </p:cNvSpPr>
          <p:nvPr/>
        </p:nvSpPr>
        <p:spPr bwMode="auto">
          <a:xfrm>
            <a:off x="5562600" y="3644900"/>
            <a:ext cx="3200400" cy="14636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marL="196850" indent="-1968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50000"/>
              </a:lnSpc>
              <a:spcBef>
                <a:spcPct val="50000"/>
              </a:spcBef>
              <a:buFontTx/>
              <a:buChar char="•"/>
            </a:pPr>
            <a:r>
              <a:rPr lang="fr-FR" altLang="en-US" sz="2000" b="1">
                <a:solidFill>
                  <a:schemeClr val="bg2"/>
                </a:solidFill>
                <a:latin typeface="Times New Roman" panose="02020603050405020304" pitchFamily="18" charset="0"/>
              </a:rPr>
              <a:t>Personnel,</a:t>
            </a:r>
          </a:p>
          <a:p>
            <a:pPr>
              <a:lnSpc>
                <a:spcPct val="50000"/>
              </a:lnSpc>
              <a:spcBef>
                <a:spcPct val="50000"/>
              </a:spcBef>
              <a:buFontTx/>
              <a:buChar char="•"/>
            </a:pPr>
            <a:r>
              <a:rPr lang="fr-FR" altLang="en-US" sz="2000" b="1">
                <a:solidFill>
                  <a:schemeClr val="bg2"/>
                </a:solidFill>
                <a:latin typeface="Times New Roman" panose="02020603050405020304" pitchFamily="18" charset="0"/>
              </a:rPr>
              <a:t>Outil </a:t>
            </a:r>
          </a:p>
          <a:p>
            <a:pPr>
              <a:lnSpc>
                <a:spcPct val="50000"/>
              </a:lnSpc>
              <a:spcBef>
                <a:spcPct val="50000"/>
              </a:spcBef>
              <a:buFontTx/>
              <a:buChar char="•"/>
            </a:pPr>
            <a:r>
              <a:rPr lang="fr-FR" altLang="en-US" sz="2000" b="1">
                <a:solidFill>
                  <a:schemeClr val="bg2"/>
                </a:solidFill>
                <a:latin typeface="Times New Roman" panose="02020603050405020304" pitchFamily="18" charset="0"/>
              </a:rPr>
              <a:t>Loyer</a:t>
            </a:r>
          </a:p>
          <a:p>
            <a:pPr>
              <a:lnSpc>
                <a:spcPct val="50000"/>
              </a:lnSpc>
              <a:spcBef>
                <a:spcPct val="50000"/>
              </a:spcBef>
              <a:buFontTx/>
              <a:buChar char="•"/>
            </a:pPr>
            <a:r>
              <a:rPr lang="fr-FR" altLang="en-US" sz="2000" b="1">
                <a:solidFill>
                  <a:schemeClr val="bg2"/>
                </a:solidFill>
                <a:latin typeface="Times New Roman" panose="02020603050405020304" pitchFamily="18" charset="0"/>
              </a:rPr>
              <a:t>Electricité</a:t>
            </a:r>
          </a:p>
          <a:p>
            <a:pPr>
              <a:lnSpc>
                <a:spcPct val="50000"/>
              </a:lnSpc>
              <a:spcBef>
                <a:spcPct val="50000"/>
              </a:spcBef>
              <a:buFontTx/>
              <a:buChar char="•"/>
            </a:pPr>
            <a:r>
              <a:rPr lang="fr-FR" altLang="en-US" sz="2000" b="1">
                <a:solidFill>
                  <a:schemeClr val="bg2"/>
                </a:solidFill>
                <a:latin typeface="Times New Roman" panose="02020603050405020304" pitchFamily="18" charset="0"/>
              </a:rPr>
              <a:t>Prestation Divers</a:t>
            </a:r>
          </a:p>
        </p:txBody>
      </p:sp>
      <p:sp>
        <p:nvSpPr>
          <p:cNvPr id="83986" name="AutoShape 19">
            <a:extLst>
              <a:ext uri="{FF2B5EF4-FFF2-40B4-BE49-F238E27FC236}">
                <a16:creationId xmlns:a16="http://schemas.microsoft.com/office/drawing/2014/main" id="{EB7B6E3E-37A4-494C-9324-01409B7ED452}"/>
              </a:ext>
            </a:extLst>
          </p:cNvPr>
          <p:cNvSpPr>
            <a:spLocks noChangeArrowheads="1"/>
          </p:cNvSpPr>
          <p:nvPr/>
        </p:nvSpPr>
        <p:spPr bwMode="auto">
          <a:xfrm>
            <a:off x="4267200" y="3949700"/>
            <a:ext cx="1143000" cy="762000"/>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3987" name="Rectangle 20">
            <a:extLst>
              <a:ext uri="{FF2B5EF4-FFF2-40B4-BE49-F238E27FC236}">
                <a16:creationId xmlns:a16="http://schemas.microsoft.com/office/drawing/2014/main" id="{C3888E04-2343-411A-B70A-5AA307344588}"/>
              </a:ext>
            </a:extLst>
          </p:cNvPr>
          <p:cNvSpPr>
            <a:spLocks noChangeArrowheads="1"/>
          </p:cNvSpPr>
          <p:nvPr/>
        </p:nvSpPr>
        <p:spPr bwMode="auto">
          <a:xfrm>
            <a:off x="766763" y="588963"/>
            <a:ext cx="7837487"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2200" b="1">
                <a:solidFill>
                  <a:srgbClr val="000066"/>
                </a:solidFill>
                <a:latin typeface="Book Antiqua" panose="02040602050305030304" pitchFamily="18" charset="0"/>
                <a:cs typeface="Times New Roman" panose="02020603050405020304" pitchFamily="18" charset="0"/>
              </a:rPr>
              <a:t>Le besoin en fonds de roulement (BFR)</a:t>
            </a:r>
            <a:r>
              <a:rPr lang="fr-FR" altLang="en-US" sz="3200" b="1">
                <a:solidFill>
                  <a:srgbClr val="A50021"/>
                </a:solidFill>
                <a:latin typeface="Book Antiqua" panose="02040602050305030304" pitchFamily="18" charset="0"/>
                <a:cs typeface="Times New Roman" panose="02020603050405020304" pitchFamily="18" charset="0"/>
              </a:rPr>
              <a:t> </a:t>
            </a: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Espace réservé du numéro de diapositive 4">
            <a:extLst>
              <a:ext uri="{FF2B5EF4-FFF2-40B4-BE49-F238E27FC236}">
                <a16:creationId xmlns:a16="http://schemas.microsoft.com/office/drawing/2014/main" id="{D82A5614-C593-47AB-928F-63B800709A41}"/>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34FD6F3-CFDA-49F5-B923-6F7609938E1A}" type="slidenum">
              <a:rPr lang="fr-FR" altLang="en-US">
                <a:latin typeface="Arial Black" panose="020B0A04020102020204" pitchFamily="34" charset="0"/>
              </a:rPr>
              <a:pPr eaLnBrk="1" hangingPunct="1"/>
              <a:t>71</a:t>
            </a:fld>
            <a:endParaRPr lang="fr-FR" altLang="en-US">
              <a:latin typeface="Arial Black" panose="020B0A04020102020204" pitchFamily="34" charset="0"/>
            </a:endParaRPr>
          </a:p>
        </p:txBody>
      </p:sp>
      <p:sp>
        <p:nvSpPr>
          <p:cNvPr id="84995" name="Rectangle 2">
            <a:extLst>
              <a:ext uri="{FF2B5EF4-FFF2-40B4-BE49-F238E27FC236}">
                <a16:creationId xmlns:a16="http://schemas.microsoft.com/office/drawing/2014/main" id="{3796AD93-5B47-4A8F-8C38-F4845B71F1E0}"/>
              </a:ext>
            </a:extLst>
          </p:cNvPr>
          <p:cNvSpPr>
            <a:spLocks noGrp="1" noChangeArrowheads="1"/>
          </p:cNvSpPr>
          <p:nvPr>
            <p:ph type="body" idx="1"/>
          </p:nvPr>
        </p:nvSpPr>
        <p:spPr>
          <a:xfrm>
            <a:off x="685800" y="1341438"/>
            <a:ext cx="7772400" cy="457200"/>
          </a:xfrm>
        </p:spPr>
        <p:txBody>
          <a:bodyPr/>
          <a:lstStyle/>
          <a:p>
            <a:pPr algn="ctr" eaLnBrk="1" hangingPunct="1">
              <a:buFont typeface="Wingdings" panose="05000000000000000000" pitchFamily="2" charset="2"/>
              <a:buNone/>
            </a:pPr>
            <a:r>
              <a:rPr lang="fr-FR" altLang="en-US" sz="2000">
                <a:latin typeface="Impact" panose="020B0806030902050204" pitchFamily="34" charset="0"/>
              </a:rPr>
              <a:t>CYCLE D’EXPLOITATION D’UNE ENTREPRISE (</a:t>
            </a:r>
            <a:r>
              <a:rPr lang="fr-FR" altLang="en-US" sz="2000" b="1"/>
              <a:t>quelque années après</a:t>
            </a:r>
            <a:r>
              <a:rPr lang="fr-FR" altLang="en-US" sz="2000">
                <a:latin typeface="Impact" panose="020B0806030902050204" pitchFamily="34" charset="0"/>
              </a:rPr>
              <a:t>)</a:t>
            </a:r>
          </a:p>
        </p:txBody>
      </p:sp>
      <p:sp>
        <p:nvSpPr>
          <p:cNvPr id="84996" name="Line 3">
            <a:extLst>
              <a:ext uri="{FF2B5EF4-FFF2-40B4-BE49-F238E27FC236}">
                <a16:creationId xmlns:a16="http://schemas.microsoft.com/office/drawing/2014/main" id="{46E263E9-5869-4EAF-8E1B-49816A619AD6}"/>
              </a:ext>
            </a:extLst>
          </p:cNvPr>
          <p:cNvSpPr>
            <a:spLocks noChangeShapeType="1"/>
          </p:cNvSpPr>
          <p:nvPr/>
        </p:nvSpPr>
        <p:spPr bwMode="auto">
          <a:xfrm>
            <a:off x="2438400" y="5445125"/>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4997" name="Line 4">
            <a:extLst>
              <a:ext uri="{FF2B5EF4-FFF2-40B4-BE49-F238E27FC236}">
                <a16:creationId xmlns:a16="http://schemas.microsoft.com/office/drawing/2014/main" id="{B7AF89B7-ECEF-4627-B5CB-6132215E9A45}"/>
              </a:ext>
            </a:extLst>
          </p:cNvPr>
          <p:cNvSpPr>
            <a:spLocks noChangeShapeType="1"/>
          </p:cNvSpPr>
          <p:nvPr/>
        </p:nvSpPr>
        <p:spPr bwMode="auto">
          <a:xfrm>
            <a:off x="2438400" y="4508500"/>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4998" name="Line 5">
            <a:extLst>
              <a:ext uri="{FF2B5EF4-FFF2-40B4-BE49-F238E27FC236}">
                <a16:creationId xmlns:a16="http://schemas.microsoft.com/office/drawing/2014/main" id="{130ED1D6-E83B-4DD3-8EA4-4739CBA5DF7A}"/>
              </a:ext>
            </a:extLst>
          </p:cNvPr>
          <p:cNvSpPr>
            <a:spLocks noChangeShapeType="1"/>
          </p:cNvSpPr>
          <p:nvPr/>
        </p:nvSpPr>
        <p:spPr bwMode="auto">
          <a:xfrm>
            <a:off x="2438400" y="2997200"/>
            <a:ext cx="0" cy="611188"/>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4999" name="Line 6">
            <a:extLst>
              <a:ext uri="{FF2B5EF4-FFF2-40B4-BE49-F238E27FC236}">
                <a16:creationId xmlns:a16="http://schemas.microsoft.com/office/drawing/2014/main" id="{A6B9C7C8-B7DD-48C1-8994-5430D0758D09}"/>
              </a:ext>
            </a:extLst>
          </p:cNvPr>
          <p:cNvSpPr>
            <a:spLocks noChangeShapeType="1"/>
          </p:cNvSpPr>
          <p:nvPr/>
        </p:nvSpPr>
        <p:spPr bwMode="auto">
          <a:xfrm>
            <a:off x="2438400" y="2100263"/>
            <a:ext cx="0" cy="608012"/>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5000" name="Text Box 7">
            <a:extLst>
              <a:ext uri="{FF2B5EF4-FFF2-40B4-BE49-F238E27FC236}">
                <a16:creationId xmlns:a16="http://schemas.microsoft.com/office/drawing/2014/main" id="{DD5DDBB5-FBB1-486D-8B54-927FC94D097A}"/>
              </a:ext>
            </a:extLst>
          </p:cNvPr>
          <p:cNvSpPr txBox="1">
            <a:spLocks noChangeArrowheads="1"/>
          </p:cNvSpPr>
          <p:nvPr/>
        </p:nvSpPr>
        <p:spPr bwMode="auto">
          <a:xfrm>
            <a:off x="611188" y="1809750"/>
            <a:ext cx="3960812" cy="436563"/>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Achats MP &amp; Cons.</a:t>
            </a:r>
            <a:endParaRPr lang="fr-FR" altLang="en-US" sz="2200" b="1">
              <a:solidFill>
                <a:schemeClr val="bg2"/>
              </a:solidFill>
              <a:latin typeface="Garamond" panose="02020404030301010803" pitchFamily="18" charset="0"/>
            </a:endParaRPr>
          </a:p>
        </p:txBody>
      </p:sp>
      <p:sp>
        <p:nvSpPr>
          <p:cNvPr id="85001" name="Text Box 8">
            <a:extLst>
              <a:ext uri="{FF2B5EF4-FFF2-40B4-BE49-F238E27FC236}">
                <a16:creationId xmlns:a16="http://schemas.microsoft.com/office/drawing/2014/main" id="{2EF1BE16-BBAE-4666-8B2A-40C1384B9994}"/>
              </a:ext>
            </a:extLst>
          </p:cNvPr>
          <p:cNvSpPr txBox="1">
            <a:spLocks noChangeArrowheads="1"/>
          </p:cNvSpPr>
          <p:nvPr/>
        </p:nvSpPr>
        <p:spPr bwMode="auto">
          <a:xfrm>
            <a:off x="611188" y="2714625"/>
            <a:ext cx="3960812" cy="43656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MP &amp; Cons.</a:t>
            </a:r>
          </a:p>
        </p:txBody>
      </p:sp>
      <p:grpSp>
        <p:nvGrpSpPr>
          <p:cNvPr id="85002" name="Group 9">
            <a:extLst>
              <a:ext uri="{FF2B5EF4-FFF2-40B4-BE49-F238E27FC236}">
                <a16:creationId xmlns:a16="http://schemas.microsoft.com/office/drawing/2014/main" id="{263C2F7C-1BA7-4C69-AAA2-4911E4D12943}"/>
              </a:ext>
            </a:extLst>
          </p:cNvPr>
          <p:cNvGrpSpPr>
            <a:grpSpLocks/>
          </p:cNvGrpSpPr>
          <p:nvPr/>
        </p:nvGrpSpPr>
        <p:grpSpPr bwMode="auto">
          <a:xfrm>
            <a:off x="838200" y="3573463"/>
            <a:ext cx="3276600" cy="1143000"/>
            <a:chOff x="1440" y="2496"/>
            <a:chExt cx="2064" cy="864"/>
          </a:xfrm>
        </p:grpSpPr>
        <p:sp>
          <p:nvSpPr>
            <p:cNvPr id="85012" name="Oval 10">
              <a:extLst>
                <a:ext uri="{FF2B5EF4-FFF2-40B4-BE49-F238E27FC236}">
                  <a16:creationId xmlns:a16="http://schemas.microsoft.com/office/drawing/2014/main" id="{13C9EC18-2AF8-447F-B5F3-EA428EB5AB10}"/>
                </a:ext>
              </a:extLst>
            </p:cNvPr>
            <p:cNvSpPr>
              <a:spLocks noChangeArrowheads="1"/>
            </p:cNvSpPr>
            <p:nvPr/>
          </p:nvSpPr>
          <p:spPr bwMode="auto">
            <a:xfrm>
              <a:off x="1440" y="2496"/>
              <a:ext cx="2064" cy="864"/>
            </a:xfrm>
            <a:prstGeom prst="ellipse">
              <a:avLst/>
            </a:prstGeom>
            <a:solidFill>
              <a:srgbClr val="CCFFFF"/>
            </a:solidFill>
            <a:ln w="9525" algn="ctr">
              <a:solidFill>
                <a:schemeClr val="bg2"/>
              </a:solidFill>
              <a:round/>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5013" name="Text Box 11">
              <a:extLst>
                <a:ext uri="{FF2B5EF4-FFF2-40B4-BE49-F238E27FC236}">
                  <a16:creationId xmlns:a16="http://schemas.microsoft.com/office/drawing/2014/main" id="{7B854D23-2E12-4E25-B8E7-BEBE78FA7B3F}"/>
                </a:ext>
              </a:extLst>
            </p:cNvPr>
            <p:cNvSpPr txBox="1">
              <a:spLocks noChangeArrowheads="1"/>
            </p:cNvSpPr>
            <p:nvPr/>
          </p:nvSpPr>
          <p:spPr bwMode="auto">
            <a:xfrm>
              <a:off x="1776" y="2592"/>
              <a:ext cx="1392" cy="58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Facteurs production</a:t>
              </a:r>
            </a:p>
          </p:txBody>
        </p:sp>
      </p:grpSp>
      <p:sp>
        <p:nvSpPr>
          <p:cNvPr id="85003" name="Text Box 12">
            <a:extLst>
              <a:ext uri="{FF2B5EF4-FFF2-40B4-BE49-F238E27FC236}">
                <a16:creationId xmlns:a16="http://schemas.microsoft.com/office/drawing/2014/main" id="{E243CDFE-B547-4BD7-BA57-BD1F3FA2FCF3}"/>
              </a:ext>
            </a:extLst>
          </p:cNvPr>
          <p:cNvSpPr txBox="1">
            <a:spLocks noChangeArrowheads="1"/>
          </p:cNvSpPr>
          <p:nvPr/>
        </p:nvSpPr>
        <p:spPr bwMode="auto">
          <a:xfrm>
            <a:off x="533400" y="5157788"/>
            <a:ext cx="3960813" cy="436562"/>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de PF</a:t>
            </a:r>
          </a:p>
        </p:txBody>
      </p:sp>
      <p:sp>
        <p:nvSpPr>
          <p:cNvPr id="85004" name="Text Box 13">
            <a:extLst>
              <a:ext uri="{FF2B5EF4-FFF2-40B4-BE49-F238E27FC236}">
                <a16:creationId xmlns:a16="http://schemas.microsoft.com/office/drawing/2014/main" id="{326DE987-FAE1-463F-977E-9D5000D73782}"/>
              </a:ext>
            </a:extLst>
          </p:cNvPr>
          <p:cNvSpPr txBox="1">
            <a:spLocks noChangeArrowheads="1"/>
          </p:cNvSpPr>
          <p:nvPr/>
        </p:nvSpPr>
        <p:spPr bwMode="auto">
          <a:xfrm>
            <a:off x="611188" y="6021388"/>
            <a:ext cx="3732212" cy="436562"/>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Ventes</a:t>
            </a:r>
          </a:p>
        </p:txBody>
      </p:sp>
      <p:sp>
        <p:nvSpPr>
          <p:cNvPr id="85005" name="Text Box 14">
            <a:extLst>
              <a:ext uri="{FF2B5EF4-FFF2-40B4-BE49-F238E27FC236}">
                <a16:creationId xmlns:a16="http://schemas.microsoft.com/office/drawing/2014/main" id="{B4C4674C-4861-4152-A2CF-9E032176EE55}"/>
              </a:ext>
            </a:extLst>
          </p:cNvPr>
          <p:cNvSpPr txBox="1">
            <a:spLocks noChangeArrowheads="1"/>
          </p:cNvSpPr>
          <p:nvPr/>
        </p:nvSpPr>
        <p:spPr bwMode="auto">
          <a:xfrm>
            <a:off x="4724400" y="1879600"/>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à Crédit</a:t>
            </a:r>
          </a:p>
        </p:txBody>
      </p:sp>
      <p:sp>
        <p:nvSpPr>
          <p:cNvPr id="85006" name="Text Box 15">
            <a:extLst>
              <a:ext uri="{FF2B5EF4-FFF2-40B4-BE49-F238E27FC236}">
                <a16:creationId xmlns:a16="http://schemas.microsoft.com/office/drawing/2014/main" id="{CAF8B054-70F8-474C-8B81-955B6D2A615E}"/>
              </a:ext>
            </a:extLst>
          </p:cNvPr>
          <p:cNvSpPr txBox="1">
            <a:spLocks noChangeArrowheads="1"/>
          </p:cNvSpPr>
          <p:nvPr/>
        </p:nvSpPr>
        <p:spPr bwMode="auto">
          <a:xfrm>
            <a:off x="4724400" y="2708275"/>
            <a:ext cx="320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Argent</a:t>
            </a:r>
          </a:p>
        </p:txBody>
      </p:sp>
      <p:sp>
        <p:nvSpPr>
          <p:cNvPr id="85007" name="Text Box 16">
            <a:extLst>
              <a:ext uri="{FF2B5EF4-FFF2-40B4-BE49-F238E27FC236}">
                <a16:creationId xmlns:a16="http://schemas.microsoft.com/office/drawing/2014/main" id="{D19CD559-1E26-4606-887E-C3F2101B270C}"/>
              </a:ext>
            </a:extLst>
          </p:cNvPr>
          <p:cNvSpPr txBox="1">
            <a:spLocks noChangeArrowheads="1"/>
          </p:cNvSpPr>
          <p:nvPr/>
        </p:nvSpPr>
        <p:spPr bwMode="auto">
          <a:xfrm>
            <a:off x="4724400" y="5157788"/>
            <a:ext cx="3354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a:t>
            </a:r>
          </a:p>
        </p:txBody>
      </p:sp>
      <p:sp>
        <p:nvSpPr>
          <p:cNvPr id="85008" name="Text Box 17">
            <a:extLst>
              <a:ext uri="{FF2B5EF4-FFF2-40B4-BE49-F238E27FC236}">
                <a16:creationId xmlns:a16="http://schemas.microsoft.com/office/drawing/2014/main" id="{33F064B4-662C-4372-83DC-D238BFB0C404}"/>
              </a:ext>
            </a:extLst>
          </p:cNvPr>
          <p:cNvSpPr txBox="1">
            <a:spLocks noChangeArrowheads="1"/>
          </p:cNvSpPr>
          <p:nvPr/>
        </p:nvSpPr>
        <p:spPr bwMode="auto">
          <a:xfrm>
            <a:off x="4724400" y="6021388"/>
            <a:ext cx="3581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au Comptant</a:t>
            </a:r>
          </a:p>
        </p:txBody>
      </p:sp>
      <p:sp>
        <p:nvSpPr>
          <p:cNvPr id="85009" name="Text Box 18">
            <a:extLst>
              <a:ext uri="{FF2B5EF4-FFF2-40B4-BE49-F238E27FC236}">
                <a16:creationId xmlns:a16="http://schemas.microsoft.com/office/drawing/2014/main" id="{FEC19AC9-6927-4A27-8E95-DC51A88B27AE}"/>
              </a:ext>
            </a:extLst>
          </p:cNvPr>
          <p:cNvSpPr txBox="1">
            <a:spLocks noChangeArrowheads="1"/>
          </p:cNvSpPr>
          <p:nvPr/>
        </p:nvSpPr>
        <p:spPr bwMode="auto">
          <a:xfrm>
            <a:off x="5562600" y="3500438"/>
            <a:ext cx="3200400" cy="146367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marL="196850" indent="-1968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50000"/>
              </a:lnSpc>
              <a:spcBef>
                <a:spcPct val="50000"/>
              </a:spcBef>
              <a:buFontTx/>
              <a:buChar char="•"/>
            </a:pPr>
            <a:r>
              <a:rPr lang="fr-FR" altLang="en-US" sz="2000" b="1">
                <a:solidFill>
                  <a:schemeClr val="bg2"/>
                </a:solidFill>
                <a:latin typeface="Times New Roman" panose="02020603050405020304" pitchFamily="18" charset="0"/>
              </a:rPr>
              <a:t>Personnel,</a:t>
            </a:r>
          </a:p>
          <a:p>
            <a:pPr>
              <a:lnSpc>
                <a:spcPct val="50000"/>
              </a:lnSpc>
              <a:spcBef>
                <a:spcPct val="50000"/>
              </a:spcBef>
              <a:buFontTx/>
              <a:buChar char="•"/>
            </a:pPr>
            <a:r>
              <a:rPr lang="fr-FR" altLang="en-US" sz="2000" b="1">
                <a:solidFill>
                  <a:schemeClr val="bg2"/>
                </a:solidFill>
                <a:latin typeface="Times New Roman" panose="02020603050405020304" pitchFamily="18" charset="0"/>
              </a:rPr>
              <a:t>Outil </a:t>
            </a:r>
          </a:p>
          <a:p>
            <a:pPr>
              <a:lnSpc>
                <a:spcPct val="50000"/>
              </a:lnSpc>
              <a:spcBef>
                <a:spcPct val="50000"/>
              </a:spcBef>
              <a:buFontTx/>
              <a:buChar char="•"/>
            </a:pPr>
            <a:r>
              <a:rPr lang="fr-FR" altLang="en-US" sz="2000" b="1">
                <a:solidFill>
                  <a:schemeClr val="bg2"/>
                </a:solidFill>
                <a:latin typeface="Times New Roman" panose="02020603050405020304" pitchFamily="18" charset="0"/>
              </a:rPr>
              <a:t>Loyer</a:t>
            </a:r>
          </a:p>
          <a:p>
            <a:pPr>
              <a:lnSpc>
                <a:spcPct val="50000"/>
              </a:lnSpc>
              <a:spcBef>
                <a:spcPct val="50000"/>
              </a:spcBef>
              <a:buFontTx/>
              <a:buChar char="•"/>
            </a:pPr>
            <a:r>
              <a:rPr lang="fr-FR" altLang="en-US" sz="2000" b="1">
                <a:solidFill>
                  <a:schemeClr val="bg2"/>
                </a:solidFill>
                <a:latin typeface="Times New Roman" panose="02020603050405020304" pitchFamily="18" charset="0"/>
              </a:rPr>
              <a:t>Electricité</a:t>
            </a:r>
          </a:p>
          <a:p>
            <a:pPr>
              <a:lnSpc>
                <a:spcPct val="50000"/>
              </a:lnSpc>
              <a:spcBef>
                <a:spcPct val="50000"/>
              </a:spcBef>
              <a:buFontTx/>
              <a:buChar char="•"/>
            </a:pPr>
            <a:r>
              <a:rPr lang="fr-FR" altLang="en-US" sz="2000" b="1">
                <a:solidFill>
                  <a:schemeClr val="bg2"/>
                </a:solidFill>
                <a:latin typeface="Times New Roman" panose="02020603050405020304" pitchFamily="18" charset="0"/>
              </a:rPr>
              <a:t>Prestation Divers</a:t>
            </a:r>
          </a:p>
        </p:txBody>
      </p:sp>
      <p:sp>
        <p:nvSpPr>
          <p:cNvPr id="85010" name="AutoShape 19">
            <a:extLst>
              <a:ext uri="{FF2B5EF4-FFF2-40B4-BE49-F238E27FC236}">
                <a16:creationId xmlns:a16="http://schemas.microsoft.com/office/drawing/2014/main" id="{D6D6A521-450A-4E24-A33D-37339B9235B9}"/>
              </a:ext>
            </a:extLst>
          </p:cNvPr>
          <p:cNvSpPr>
            <a:spLocks noChangeArrowheads="1"/>
          </p:cNvSpPr>
          <p:nvPr/>
        </p:nvSpPr>
        <p:spPr bwMode="auto">
          <a:xfrm>
            <a:off x="4267200" y="3746500"/>
            <a:ext cx="1143000" cy="762000"/>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5011" name="Rectangle 20">
            <a:extLst>
              <a:ext uri="{FF2B5EF4-FFF2-40B4-BE49-F238E27FC236}">
                <a16:creationId xmlns:a16="http://schemas.microsoft.com/office/drawing/2014/main" id="{13854670-FCAC-4969-8052-964F390876A5}"/>
              </a:ext>
            </a:extLst>
          </p:cNvPr>
          <p:cNvSpPr>
            <a:spLocks noGrp="1" noChangeArrowheads="1"/>
          </p:cNvSpPr>
          <p:nvPr>
            <p:ph type="title"/>
          </p:nvPr>
        </p:nvSpPr>
        <p:spPr>
          <a:xfrm>
            <a:off x="609600" y="692150"/>
            <a:ext cx="7772400" cy="381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2200" b="1">
                <a:solidFill>
                  <a:srgbClr val="000066"/>
                </a:solidFill>
                <a:latin typeface="Book Antiqua" panose="02040602050305030304" pitchFamily="18" charset="0"/>
                <a:cs typeface="Times New Roman" panose="02020603050405020304" pitchFamily="18" charset="0"/>
              </a:rPr>
              <a:t>Le besoin en fonds de roulement (BFR)</a:t>
            </a:r>
            <a:r>
              <a:rPr lang="fr-FR" altLang="en-US" sz="3200" b="1">
                <a:solidFill>
                  <a:srgbClr val="A50021"/>
                </a:solidFill>
                <a:latin typeface="Book Antiqua" panose="02040602050305030304" pitchFamily="18" charset="0"/>
                <a:cs typeface="Times New Roman" panose="02020603050405020304" pitchFamily="18" charset="0"/>
              </a:rPr>
              <a:t> </a:t>
            </a: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Espace réservé du numéro de diapositive 4">
            <a:extLst>
              <a:ext uri="{FF2B5EF4-FFF2-40B4-BE49-F238E27FC236}">
                <a16:creationId xmlns:a16="http://schemas.microsoft.com/office/drawing/2014/main" id="{5A27BFED-5837-47B4-A4C8-0FB62D9EA23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0E82027-E4CC-421B-9329-E1C2487803A5}" type="slidenum">
              <a:rPr lang="fr-FR" altLang="en-US">
                <a:latin typeface="Arial Black" panose="020B0A04020102020204" pitchFamily="34" charset="0"/>
              </a:rPr>
              <a:pPr eaLnBrk="1" hangingPunct="1"/>
              <a:t>72</a:t>
            </a:fld>
            <a:endParaRPr lang="fr-FR" altLang="en-US">
              <a:latin typeface="Arial Black" panose="020B0A04020102020204" pitchFamily="34" charset="0"/>
            </a:endParaRPr>
          </a:p>
        </p:txBody>
      </p:sp>
      <p:sp>
        <p:nvSpPr>
          <p:cNvPr id="1028" name="Rectangle 2">
            <a:extLst>
              <a:ext uri="{FF2B5EF4-FFF2-40B4-BE49-F238E27FC236}">
                <a16:creationId xmlns:a16="http://schemas.microsoft.com/office/drawing/2014/main" id="{AD06E74E-9E5B-452E-AC23-844C4233BFA5}"/>
              </a:ext>
            </a:extLst>
          </p:cNvPr>
          <p:cNvSpPr>
            <a:spLocks noGrp="1" noChangeArrowheads="1"/>
          </p:cNvSpPr>
          <p:nvPr>
            <p:ph type="title"/>
          </p:nvPr>
        </p:nvSpPr>
        <p:spPr>
          <a:xfrm>
            <a:off x="231775" y="571500"/>
            <a:ext cx="8893175" cy="609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BILAN ET  FONDS DE ROULEMENT :  FDR</a:t>
            </a:r>
          </a:p>
        </p:txBody>
      </p:sp>
      <p:sp>
        <p:nvSpPr>
          <p:cNvPr id="1029" name="Rectangle 3">
            <a:extLst>
              <a:ext uri="{FF2B5EF4-FFF2-40B4-BE49-F238E27FC236}">
                <a16:creationId xmlns:a16="http://schemas.microsoft.com/office/drawing/2014/main" id="{EF7A9C2A-02C7-4C43-BB3A-DF714A5F8D75}"/>
              </a:ext>
            </a:extLst>
          </p:cNvPr>
          <p:cNvSpPr>
            <a:spLocks noGrp="1" noChangeArrowheads="1"/>
          </p:cNvSpPr>
          <p:nvPr>
            <p:ph type="body" idx="1"/>
          </p:nvPr>
        </p:nvSpPr>
        <p:spPr>
          <a:xfrm>
            <a:off x="323850" y="4581525"/>
            <a:ext cx="8569325" cy="1800225"/>
          </a:xfrm>
        </p:spPr>
        <p:txBody>
          <a:bodyPr/>
          <a:lstStyle/>
          <a:p>
            <a:pPr algn="just" eaLnBrk="1" hangingPunct="1">
              <a:lnSpc>
                <a:spcPct val="90000"/>
              </a:lnSpc>
              <a:buClr>
                <a:srgbClr val="000066"/>
              </a:buClr>
              <a:buFont typeface="Wingdings" panose="05000000000000000000" pitchFamily="2" charset="2"/>
              <a:buChar char="è"/>
            </a:pPr>
            <a:r>
              <a:rPr lang="fr-FR" altLang="en-US" sz="2400"/>
              <a:t>Une entreprise a besoin de capitaux pour acquérir les immobilisations et à faciliter le démarrage de son cycle d’exploitation</a:t>
            </a:r>
          </a:p>
          <a:p>
            <a:pPr algn="just" eaLnBrk="1" hangingPunct="1">
              <a:lnSpc>
                <a:spcPct val="90000"/>
              </a:lnSpc>
              <a:buClr>
                <a:srgbClr val="000066"/>
              </a:buClr>
              <a:buFont typeface="Wingdings" panose="05000000000000000000" pitchFamily="2" charset="2"/>
              <a:buChar char="è"/>
            </a:pPr>
            <a:r>
              <a:rPr lang="fr-FR" altLang="en-US" sz="2400"/>
              <a:t>Le FDR est la part des ressources permanentes non affectée à l’acquisition des immobilisations</a:t>
            </a:r>
          </a:p>
        </p:txBody>
      </p:sp>
      <p:graphicFrame>
        <p:nvGraphicFramePr>
          <p:cNvPr id="1026" name="Object 4">
            <a:extLst>
              <a:ext uri="{FF2B5EF4-FFF2-40B4-BE49-F238E27FC236}">
                <a16:creationId xmlns:a16="http://schemas.microsoft.com/office/drawing/2014/main" id="{F3392472-5191-41B1-BFAB-A0AA39A58DCE}"/>
              </a:ext>
            </a:extLst>
          </p:cNvPr>
          <p:cNvGraphicFramePr>
            <a:graphicFrameLocks noChangeAspect="1"/>
          </p:cNvGraphicFramePr>
          <p:nvPr/>
        </p:nvGraphicFramePr>
        <p:xfrm>
          <a:off x="536575" y="1196975"/>
          <a:ext cx="7797800" cy="3074988"/>
        </p:xfrm>
        <a:graphic>
          <a:graphicData uri="http://schemas.openxmlformats.org/presentationml/2006/ole">
            <mc:AlternateContent xmlns:mc="http://schemas.openxmlformats.org/markup-compatibility/2006">
              <mc:Choice xmlns:v="urn:schemas-microsoft-com:vml" Requires="v">
                <p:oleObj spid="_x0000_s1026" name="Document" r:id="rId3" imgW="6243828" imgH="2471928" progId="Word.Document.8">
                  <p:embed/>
                </p:oleObj>
              </mc:Choice>
              <mc:Fallback>
                <p:oleObj name="Document" r:id="rId3" imgW="6243828" imgH="2471928" progId="Word.Document.8">
                  <p:embed/>
                  <p:pic>
                    <p:nvPicPr>
                      <p:cNvPr id="1026" name="Object 4">
                        <a:extLst>
                          <a:ext uri="{FF2B5EF4-FFF2-40B4-BE49-F238E27FC236}">
                            <a16:creationId xmlns:a16="http://schemas.microsoft.com/office/drawing/2014/main" id="{F3392472-5191-41B1-BFAB-A0AA39A58D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575" y="1196975"/>
                        <a:ext cx="7797800" cy="307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 name="Text Box 5">
            <a:extLst>
              <a:ext uri="{FF2B5EF4-FFF2-40B4-BE49-F238E27FC236}">
                <a16:creationId xmlns:a16="http://schemas.microsoft.com/office/drawing/2014/main" id="{123EFA54-25AC-4DDB-9A5D-2A446A539F06}"/>
              </a:ext>
            </a:extLst>
          </p:cNvPr>
          <p:cNvSpPr txBox="1">
            <a:spLocks noChangeArrowheads="1"/>
          </p:cNvSpPr>
          <p:nvPr/>
        </p:nvSpPr>
        <p:spPr bwMode="auto">
          <a:xfrm>
            <a:off x="611188" y="4149725"/>
            <a:ext cx="7543800" cy="376238"/>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b="1">
                <a:solidFill>
                  <a:srgbClr val="000066"/>
                </a:solidFill>
                <a:latin typeface="Verdana" panose="020B0604030504040204" pitchFamily="34" charset="0"/>
              </a:rPr>
              <a:t>FDR = ressources permanentes – immobilisations nettes</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Espace réservé du numéro de diapositive 4">
            <a:extLst>
              <a:ext uri="{FF2B5EF4-FFF2-40B4-BE49-F238E27FC236}">
                <a16:creationId xmlns:a16="http://schemas.microsoft.com/office/drawing/2014/main" id="{E1C1336F-83CE-4474-924F-3235FA05C9F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C3C4DED-3C77-4989-A769-43E1DA7A6D8A}" type="slidenum">
              <a:rPr lang="fr-FR" altLang="en-US">
                <a:latin typeface="Arial Black" panose="020B0A04020102020204" pitchFamily="34" charset="0"/>
              </a:rPr>
              <a:pPr eaLnBrk="1" hangingPunct="1"/>
              <a:t>73</a:t>
            </a:fld>
            <a:endParaRPr lang="fr-FR" altLang="en-US">
              <a:latin typeface="Arial Black" panose="020B0A04020102020204" pitchFamily="34" charset="0"/>
            </a:endParaRPr>
          </a:p>
        </p:txBody>
      </p:sp>
      <p:sp>
        <p:nvSpPr>
          <p:cNvPr id="86019" name="Rectangle 1026">
            <a:extLst>
              <a:ext uri="{FF2B5EF4-FFF2-40B4-BE49-F238E27FC236}">
                <a16:creationId xmlns:a16="http://schemas.microsoft.com/office/drawing/2014/main" id="{50F2D04B-F1F7-420A-83C6-09CD709C25AE}"/>
              </a:ext>
            </a:extLst>
          </p:cNvPr>
          <p:cNvSpPr>
            <a:spLocks noGrp="1" noChangeArrowheads="1"/>
          </p:cNvSpPr>
          <p:nvPr>
            <p:ph type="title"/>
          </p:nvPr>
        </p:nvSpPr>
        <p:spPr>
          <a:xfrm>
            <a:off x="457200" y="552450"/>
            <a:ext cx="8229600" cy="63976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FONDS DE ROULEMENT :  FDR</a:t>
            </a:r>
          </a:p>
        </p:txBody>
      </p:sp>
      <p:sp>
        <p:nvSpPr>
          <p:cNvPr id="86020" name="Rectangle 1027">
            <a:extLst>
              <a:ext uri="{FF2B5EF4-FFF2-40B4-BE49-F238E27FC236}">
                <a16:creationId xmlns:a16="http://schemas.microsoft.com/office/drawing/2014/main" id="{86426256-9A0E-48A2-9362-BA2268B3F2F1}"/>
              </a:ext>
            </a:extLst>
          </p:cNvPr>
          <p:cNvSpPr>
            <a:spLocks noGrp="1" noChangeArrowheads="1"/>
          </p:cNvSpPr>
          <p:nvPr>
            <p:ph type="body" idx="1"/>
          </p:nvPr>
        </p:nvSpPr>
        <p:spPr>
          <a:xfrm>
            <a:off x="323850" y="1773238"/>
            <a:ext cx="8569325" cy="3857625"/>
          </a:xfrm>
        </p:spPr>
        <p:txBody>
          <a:bodyPr/>
          <a:lstStyle/>
          <a:p>
            <a:pPr eaLnBrk="1" hangingPunct="1">
              <a:lnSpc>
                <a:spcPct val="90000"/>
              </a:lnSpc>
              <a:buFont typeface="Wingdings" panose="05000000000000000000" pitchFamily="2" charset="2"/>
              <a:buChar char="è"/>
            </a:pPr>
            <a:r>
              <a:rPr lang="fr-FR" altLang="en-US" sz="2400"/>
              <a:t>Le FDR de démarrage est souvent insuffisant pour financer le cycle d’exploitation de l’entreprise, celle ci aura par suite recours aux emprunts à court terme auprès de ses fournisseurs et de ses banquiers</a:t>
            </a:r>
          </a:p>
          <a:p>
            <a:pPr eaLnBrk="1" hangingPunct="1">
              <a:lnSpc>
                <a:spcPct val="90000"/>
              </a:lnSpc>
              <a:buFont typeface="Wingdings" panose="05000000000000000000" pitchFamily="2" charset="2"/>
              <a:buChar char="è"/>
            </a:pPr>
            <a:r>
              <a:rPr lang="fr-FR" altLang="en-US" sz="2400"/>
              <a:t>Au fil des années, le FDR est augmenté :</a:t>
            </a:r>
          </a:p>
          <a:p>
            <a:pPr lvl="1" eaLnBrk="1" hangingPunct="1">
              <a:lnSpc>
                <a:spcPct val="90000"/>
              </a:lnSpc>
            </a:pPr>
            <a:r>
              <a:rPr lang="fr-FR" altLang="en-US" sz="2000"/>
              <a:t>Des réserves ( prélèvements effectués sur les bénéfices) </a:t>
            </a:r>
          </a:p>
          <a:p>
            <a:pPr lvl="1" eaLnBrk="1" hangingPunct="1">
              <a:lnSpc>
                <a:spcPct val="90000"/>
              </a:lnSpc>
            </a:pPr>
            <a:r>
              <a:rPr lang="fr-FR" altLang="en-US" sz="2000"/>
              <a:t>Des dotations aux amortissements et provisions</a:t>
            </a:r>
          </a:p>
          <a:p>
            <a:pPr lvl="1" eaLnBrk="1" hangingPunct="1">
              <a:lnSpc>
                <a:spcPct val="90000"/>
              </a:lnSpc>
            </a:pPr>
            <a:r>
              <a:rPr lang="fr-FR" altLang="en-US" sz="2000"/>
              <a:t>Des différents apports réalisés par les associés ( augmentations de capital, apports en comptes courants d’associés)</a:t>
            </a:r>
          </a:p>
          <a:p>
            <a:pPr eaLnBrk="1" hangingPunct="1">
              <a:lnSpc>
                <a:spcPct val="90000"/>
              </a:lnSpc>
              <a:buFont typeface="Wingdings" panose="05000000000000000000" pitchFamily="2" charset="2"/>
              <a:buChar char="è"/>
            </a:pPr>
            <a:r>
              <a:rPr lang="fr-FR" altLang="en-US" sz="2400"/>
              <a:t>L’augmentation du FDR permet à l’entreprise de préserver son indépendance financière et sa solvabilité</a:t>
            </a: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Espace réservé du numéro de diapositive 4">
            <a:extLst>
              <a:ext uri="{FF2B5EF4-FFF2-40B4-BE49-F238E27FC236}">
                <a16:creationId xmlns:a16="http://schemas.microsoft.com/office/drawing/2014/main" id="{197B898F-F069-4972-B753-2968E8A41AE9}"/>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4F1BD49-B4A1-4CFC-8667-8698EC10EDA7}" type="slidenum">
              <a:rPr lang="fr-FR" altLang="en-US">
                <a:latin typeface="Arial Black" panose="020B0A04020102020204" pitchFamily="34" charset="0"/>
              </a:rPr>
              <a:pPr eaLnBrk="1" hangingPunct="1"/>
              <a:t>74</a:t>
            </a:fld>
            <a:endParaRPr lang="fr-FR" altLang="en-US">
              <a:latin typeface="Arial Black" panose="020B0A04020102020204" pitchFamily="34" charset="0"/>
            </a:endParaRPr>
          </a:p>
        </p:txBody>
      </p:sp>
      <p:sp>
        <p:nvSpPr>
          <p:cNvPr id="87043" name="Rectangle 2">
            <a:extLst>
              <a:ext uri="{FF2B5EF4-FFF2-40B4-BE49-F238E27FC236}">
                <a16:creationId xmlns:a16="http://schemas.microsoft.com/office/drawing/2014/main" id="{1AEF6F71-4913-465E-A301-3933E9069817}"/>
              </a:ext>
            </a:extLst>
          </p:cNvPr>
          <p:cNvSpPr>
            <a:spLocks noGrp="1" noChangeArrowheads="1"/>
          </p:cNvSpPr>
          <p:nvPr>
            <p:ph type="title"/>
          </p:nvPr>
        </p:nvSpPr>
        <p:spPr>
          <a:xfrm>
            <a:off x="0" y="396875"/>
            <a:ext cx="9144000" cy="94456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BESOIN EN FONDS DE ROULEMENT BFR </a:t>
            </a:r>
          </a:p>
        </p:txBody>
      </p:sp>
      <p:sp>
        <p:nvSpPr>
          <p:cNvPr id="87044" name="Rectangle 3">
            <a:extLst>
              <a:ext uri="{FF2B5EF4-FFF2-40B4-BE49-F238E27FC236}">
                <a16:creationId xmlns:a16="http://schemas.microsoft.com/office/drawing/2014/main" id="{2AAE95E7-A1AD-4742-B68A-666B78E75672}"/>
              </a:ext>
            </a:extLst>
          </p:cNvPr>
          <p:cNvSpPr>
            <a:spLocks noGrp="1" noChangeArrowheads="1"/>
          </p:cNvSpPr>
          <p:nvPr>
            <p:ph type="body" idx="1"/>
          </p:nvPr>
        </p:nvSpPr>
        <p:spPr>
          <a:xfrm>
            <a:off x="395288" y="1447800"/>
            <a:ext cx="8291512" cy="4648200"/>
          </a:xfrm>
        </p:spPr>
        <p:txBody>
          <a:bodyPr/>
          <a:lstStyle/>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Avant de commercialiser, vous devez, en général, acquérir un </a:t>
            </a:r>
            <a:r>
              <a:rPr lang="fr-FR" altLang="en-US" sz="2400" b="1">
                <a:cs typeface="Times New Roman" panose="02020603050405020304" pitchFamily="18" charset="0"/>
              </a:rPr>
              <a:t>stock</a:t>
            </a:r>
            <a:r>
              <a:rPr lang="fr-FR" altLang="en-US" sz="2400">
                <a:cs typeface="Times New Roman" panose="02020603050405020304" pitchFamily="18" charset="0"/>
              </a:rPr>
              <a:t> minimum.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Puis, dès le lancement de l'activité, vous aurez peut-être à accorder des délais de règlement à vos clients : une fois vos produits livrés, l’argent qui vous sera dû constituera une </a:t>
            </a:r>
            <a:r>
              <a:rPr lang="fr-FR" altLang="en-US" sz="2400" b="1">
                <a:cs typeface="Times New Roman" panose="02020603050405020304" pitchFamily="18" charset="0"/>
              </a:rPr>
              <a:t>créance client</a:t>
            </a:r>
            <a:r>
              <a:rPr lang="fr-FR" altLang="en-US" sz="2400">
                <a:cs typeface="Times New Roman" panose="02020603050405020304" pitchFamily="18" charset="0"/>
              </a:rPr>
              <a:t>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En revanche, vous obtiendrez sans doute, vous aussi, des délais qui vous permettront de ne pas payer immédiatement vos fournisseurs. </a:t>
            </a:r>
          </a:p>
          <a:p>
            <a:pPr marL="628650" indent="-628650" algn="just" eaLnBrk="1" hangingPunct="1">
              <a:buClr>
                <a:srgbClr val="000066"/>
              </a:buClr>
              <a:buFont typeface="Wingdings" panose="05000000000000000000" pitchFamily="2" charset="2"/>
              <a:buChar char="è"/>
            </a:pPr>
            <a:r>
              <a:rPr lang="fr-FR" altLang="en-US" sz="2400">
                <a:cs typeface="Times New Roman" panose="02020603050405020304" pitchFamily="18" charset="0"/>
              </a:rPr>
              <a:t>Vous aurez donc une " masse d'argent "immobilisée et nécessaire à l'exploitation de l'entreprise. </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Espace réservé du numéro de diapositive 4">
            <a:extLst>
              <a:ext uri="{FF2B5EF4-FFF2-40B4-BE49-F238E27FC236}">
                <a16:creationId xmlns:a16="http://schemas.microsoft.com/office/drawing/2014/main" id="{DF0CFE7D-6032-4ECC-AA54-848CEEDEFDB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9BE1231-76C4-42A6-99EE-62FE7D2D1455}" type="slidenum">
              <a:rPr lang="fr-FR" altLang="en-US">
                <a:latin typeface="Arial Black" panose="020B0A04020102020204" pitchFamily="34" charset="0"/>
              </a:rPr>
              <a:pPr eaLnBrk="1" hangingPunct="1"/>
              <a:t>75</a:t>
            </a:fld>
            <a:endParaRPr lang="fr-FR" altLang="en-US">
              <a:latin typeface="Arial Black" panose="020B0A04020102020204" pitchFamily="34" charset="0"/>
            </a:endParaRPr>
          </a:p>
        </p:txBody>
      </p:sp>
      <p:sp>
        <p:nvSpPr>
          <p:cNvPr id="88067" name="Rectangle 2">
            <a:extLst>
              <a:ext uri="{FF2B5EF4-FFF2-40B4-BE49-F238E27FC236}">
                <a16:creationId xmlns:a16="http://schemas.microsoft.com/office/drawing/2014/main" id="{FC8CD02D-F0C4-47B3-A9DC-D3A103D1EB5B}"/>
              </a:ext>
            </a:extLst>
          </p:cNvPr>
          <p:cNvSpPr>
            <a:spLocks noGrp="1" noChangeArrowheads="1"/>
          </p:cNvSpPr>
          <p:nvPr>
            <p:ph type="body" idx="1"/>
          </p:nvPr>
        </p:nvSpPr>
        <p:spPr>
          <a:xfrm>
            <a:off x="685800" y="1171575"/>
            <a:ext cx="7772400" cy="457200"/>
          </a:xfrm>
          <a:noFill/>
        </p:spPr>
        <p:txBody>
          <a:bodyPr/>
          <a:lstStyle/>
          <a:p>
            <a:pPr algn="ctr" eaLnBrk="1" hangingPunct="1">
              <a:buFont typeface="Wingdings" panose="05000000000000000000" pitchFamily="2" charset="2"/>
              <a:buNone/>
            </a:pPr>
            <a:r>
              <a:rPr lang="fr-FR" altLang="en-US" sz="2000">
                <a:latin typeface="Impact" panose="020B0806030902050204" pitchFamily="34" charset="0"/>
              </a:rPr>
              <a:t>CYCLE D’EXPLOITATION D’UNE ENTREPRISE (au démarrage)</a:t>
            </a:r>
          </a:p>
        </p:txBody>
      </p:sp>
      <p:sp>
        <p:nvSpPr>
          <p:cNvPr id="88068" name="Line 3">
            <a:extLst>
              <a:ext uri="{FF2B5EF4-FFF2-40B4-BE49-F238E27FC236}">
                <a16:creationId xmlns:a16="http://schemas.microsoft.com/office/drawing/2014/main" id="{B2D88257-1D2D-4CD5-B41B-B3218DE66B8E}"/>
              </a:ext>
            </a:extLst>
          </p:cNvPr>
          <p:cNvSpPr>
            <a:spLocks noChangeShapeType="1"/>
          </p:cNvSpPr>
          <p:nvPr/>
        </p:nvSpPr>
        <p:spPr bwMode="auto">
          <a:xfrm>
            <a:off x="2438400" y="5319713"/>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69" name="Line 4">
            <a:extLst>
              <a:ext uri="{FF2B5EF4-FFF2-40B4-BE49-F238E27FC236}">
                <a16:creationId xmlns:a16="http://schemas.microsoft.com/office/drawing/2014/main" id="{3441462C-A9F5-4D56-BF0D-75A098151A00}"/>
              </a:ext>
            </a:extLst>
          </p:cNvPr>
          <p:cNvSpPr>
            <a:spLocks noChangeShapeType="1"/>
          </p:cNvSpPr>
          <p:nvPr/>
        </p:nvSpPr>
        <p:spPr bwMode="auto">
          <a:xfrm>
            <a:off x="2438400" y="4403725"/>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0" name="Line 5">
            <a:extLst>
              <a:ext uri="{FF2B5EF4-FFF2-40B4-BE49-F238E27FC236}">
                <a16:creationId xmlns:a16="http://schemas.microsoft.com/office/drawing/2014/main" id="{02A25BF7-A244-414C-A50D-4440B4A5016C}"/>
              </a:ext>
            </a:extLst>
          </p:cNvPr>
          <p:cNvSpPr>
            <a:spLocks noChangeShapeType="1"/>
          </p:cNvSpPr>
          <p:nvPr/>
        </p:nvSpPr>
        <p:spPr bwMode="auto">
          <a:xfrm>
            <a:off x="2438400" y="2817813"/>
            <a:ext cx="0" cy="611187"/>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1" name="Line 6">
            <a:extLst>
              <a:ext uri="{FF2B5EF4-FFF2-40B4-BE49-F238E27FC236}">
                <a16:creationId xmlns:a16="http://schemas.microsoft.com/office/drawing/2014/main" id="{9A90B424-E926-412B-A534-4621430511C3}"/>
              </a:ext>
            </a:extLst>
          </p:cNvPr>
          <p:cNvSpPr>
            <a:spLocks noChangeShapeType="1"/>
          </p:cNvSpPr>
          <p:nvPr/>
        </p:nvSpPr>
        <p:spPr bwMode="auto">
          <a:xfrm>
            <a:off x="2438400" y="1916113"/>
            <a:ext cx="0" cy="608012"/>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2" name="Text Box 7">
            <a:extLst>
              <a:ext uri="{FF2B5EF4-FFF2-40B4-BE49-F238E27FC236}">
                <a16:creationId xmlns:a16="http://schemas.microsoft.com/office/drawing/2014/main" id="{F4EF59AC-C58F-447C-842A-8D036434814A}"/>
              </a:ext>
            </a:extLst>
          </p:cNvPr>
          <p:cNvSpPr txBox="1">
            <a:spLocks noChangeArrowheads="1"/>
          </p:cNvSpPr>
          <p:nvPr/>
        </p:nvSpPr>
        <p:spPr bwMode="auto">
          <a:xfrm>
            <a:off x="611188" y="1628775"/>
            <a:ext cx="3960812" cy="436563"/>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Achats MP &amp; Cons.</a:t>
            </a:r>
            <a:endParaRPr lang="fr-FR" altLang="en-US" sz="2200" b="1">
              <a:solidFill>
                <a:schemeClr val="bg2"/>
              </a:solidFill>
              <a:latin typeface="Garamond" panose="02020404030301010803" pitchFamily="18" charset="0"/>
            </a:endParaRPr>
          </a:p>
        </p:txBody>
      </p:sp>
      <p:sp>
        <p:nvSpPr>
          <p:cNvPr id="88073" name="Text Box 8">
            <a:extLst>
              <a:ext uri="{FF2B5EF4-FFF2-40B4-BE49-F238E27FC236}">
                <a16:creationId xmlns:a16="http://schemas.microsoft.com/office/drawing/2014/main" id="{5144683C-086B-4BBD-B8E5-2B7E6E15330C}"/>
              </a:ext>
            </a:extLst>
          </p:cNvPr>
          <p:cNvSpPr txBox="1">
            <a:spLocks noChangeArrowheads="1"/>
          </p:cNvSpPr>
          <p:nvPr/>
        </p:nvSpPr>
        <p:spPr bwMode="auto">
          <a:xfrm>
            <a:off x="611188" y="2565400"/>
            <a:ext cx="3960812" cy="43656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MP &amp; Cons.</a:t>
            </a:r>
          </a:p>
        </p:txBody>
      </p:sp>
      <p:grpSp>
        <p:nvGrpSpPr>
          <p:cNvPr id="88074" name="Group 9">
            <a:extLst>
              <a:ext uri="{FF2B5EF4-FFF2-40B4-BE49-F238E27FC236}">
                <a16:creationId xmlns:a16="http://schemas.microsoft.com/office/drawing/2014/main" id="{511E2EBB-99D2-4C2E-8C41-9B7059FDEAFA}"/>
              </a:ext>
            </a:extLst>
          </p:cNvPr>
          <p:cNvGrpSpPr>
            <a:grpSpLocks/>
          </p:cNvGrpSpPr>
          <p:nvPr/>
        </p:nvGrpSpPr>
        <p:grpSpPr bwMode="auto">
          <a:xfrm>
            <a:off x="838200" y="3429000"/>
            <a:ext cx="3276600" cy="1143000"/>
            <a:chOff x="1440" y="2496"/>
            <a:chExt cx="2064" cy="864"/>
          </a:xfrm>
        </p:grpSpPr>
        <p:sp>
          <p:nvSpPr>
            <p:cNvPr id="88084" name="Oval 10">
              <a:extLst>
                <a:ext uri="{FF2B5EF4-FFF2-40B4-BE49-F238E27FC236}">
                  <a16:creationId xmlns:a16="http://schemas.microsoft.com/office/drawing/2014/main" id="{61299571-4CDD-4E08-94C7-028C4AA4F8F5}"/>
                </a:ext>
              </a:extLst>
            </p:cNvPr>
            <p:cNvSpPr>
              <a:spLocks noChangeArrowheads="1"/>
            </p:cNvSpPr>
            <p:nvPr/>
          </p:nvSpPr>
          <p:spPr bwMode="auto">
            <a:xfrm>
              <a:off x="1440" y="2496"/>
              <a:ext cx="2064" cy="864"/>
            </a:xfrm>
            <a:prstGeom prst="ellipse">
              <a:avLst/>
            </a:prstGeom>
            <a:solidFill>
              <a:srgbClr val="CCFFFF"/>
            </a:solidFill>
            <a:ln w="9525" algn="ctr">
              <a:solidFill>
                <a:schemeClr val="bg2"/>
              </a:solidFill>
              <a:round/>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8085" name="Text Box 11">
              <a:extLst>
                <a:ext uri="{FF2B5EF4-FFF2-40B4-BE49-F238E27FC236}">
                  <a16:creationId xmlns:a16="http://schemas.microsoft.com/office/drawing/2014/main" id="{79A2EC3B-72A5-45B8-B48E-148652EA0761}"/>
                </a:ext>
              </a:extLst>
            </p:cNvPr>
            <p:cNvSpPr txBox="1">
              <a:spLocks noChangeArrowheads="1"/>
            </p:cNvSpPr>
            <p:nvPr/>
          </p:nvSpPr>
          <p:spPr bwMode="auto">
            <a:xfrm>
              <a:off x="1776" y="2592"/>
              <a:ext cx="1392" cy="58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Facteurs production</a:t>
              </a:r>
            </a:p>
          </p:txBody>
        </p:sp>
      </p:grpSp>
      <p:sp>
        <p:nvSpPr>
          <p:cNvPr id="88075" name="Text Box 12">
            <a:extLst>
              <a:ext uri="{FF2B5EF4-FFF2-40B4-BE49-F238E27FC236}">
                <a16:creationId xmlns:a16="http://schemas.microsoft.com/office/drawing/2014/main" id="{F5BC0DC4-FE13-4B79-9356-F0BDB22240DA}"/>
              </a:ext>
            </a:extLst>
          </p:cNvPr>
          <p:cNvSpPr txBox="1">
            <a:spLocks noChangeArrowheads="1"/>
          </p:cNvSpPr>
          <p:nvPr/>
        </p:nvSpPr>
        <p:spPr bwMode="auto">
          <a:xfrm>
            <a:off x="533400" y="5084763"/>
            <a:ext cx="3960813" cy="436562"/>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Stocks de PF</a:t>
            </a:r>
          </a:p>
        </p:txBody>
      </p:sp>
      <p:sp>
        <p:nvSpPr>
          <p:cNvPr id="88076" name="Text Box 13">
            <a:extLst>
              <a:ext uri="{FF2B5EF4-FFF2-40B4-BE49-F238E27FC236}">
                <a16:creationId xmlns:a16="http://schemas.microsoft.com/office/drawing/2014/main" id="{F5FE47C6-C31E-4791-8C41-4B887909FA8D}"/>
              </a:ext>
            </a:extLst>
          </p:cNvPr>
          <p:cNvSpPr txBox="1">
            <a:spLocks noChangeArrowheads="1"/>
          </p:cNvSpPr>
          <p:nvPr/>
        </p:nvSpPr>
        <p:spPr bwMode="auto">
          <a:xfrm>
            <a:off x="611188" y="6016625"/>
            <a:ext cx="3732212" cy="436563"/>
          </a:xfrm>
          <a:prstGeom prst="rect">
            <a:avLst/>
          </a:prstGeom>
          <a:solidFill>
            <a:srgbClr val="CCFFFF"/>
          </a:solidFill>
          <a:ln w="9525" algn="ctr">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200">
                <a:solidFill>
                  <a:schemeClr val="bg2"/>
                </a:solidFill>
                <a:latin typeface="Impact" panose="020B0806030902050204" pitchFamily="34" charset="0"/>
              </a:rPr>
              <a:t>Ventes</a:t>
            </a:r>
          </a:p>
        </p:txBody>
      </p:sp>
      <p:sp>
        <p:nvSpPr>
          <p:cNvPr id="88077" name="Text Box 14">
            <a:extLst>
              <a:ext uri="{FF2B5EF4-FFF2-40B4-BE49-F238E27FC236}">
                <a16:creationId xmlns:a16="http://schemas.microsoft.com/office/drawing/2014/main" id="{B4AE2AFE-E62E-4234-BFDF-766959E1F387}"/>
              </a:ext>
            </a:extLst>
          </p:cNvPr>
          <p:cNvSpPr txBox="1">
            <a:spLocks noChangeArrowheads="1"/>
          </p:cNvSpPr>
          <p:nvPr/>
        </p:nvSpPr>
        <p:spPr bwMode="auto">
          <a:xfrm>
            <a:off x="4724400" y="1700213"/>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Comptant</a:t>
            </a:r>
          </a:p>
        </p:txBody>
      </p:sp>
      <p:sp>
        <p:nvSpPr>
          <p:cNvPr id="88078" name="Text Box 15">
            <a:extLst>
              <a:ext uri="{FF2B5EF4-FFF2-40B4-BE49-F238E27FC236}">
                <a16:creationId xmlns:a16="http://schemas.microsoft.com/office/drawing/2014/main" id="{9DEA36D2-D9EA-4F75-A1CC-8097FDBF8129}"/>
              </a:ext>
            </a:extLst>
          </p:cNvPr>
          <p:cNvSpPr txBox="1">
            <a:spLocks noChangeArrowheads="1"/>
          </p:cNvSpPr>
          <p:nvPr/>
        </p:nvSpPr>
        <p:spPr bwMode="auto">
          <a:xfrm>
            <a:off x="4724400" y="2600325"/>
            <a:ext cx="320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Argent</a:t>
            </a:r>
          </a:p>
        </p:txBody>
      </p:sp>
      <p:sp>
        <p:nvSpPr>
          <p:cNvPr id="88079" name="Text Box 16">
            <a:extLst>
              <a:ext uri="{FF2B5EF4-FFF2-40B4-BE49-F238E27FC236}">
                <a16:creationId xmlns:a16="http://schemas.microsoft.com/office/drawing/2014/main" id="{2EF0F812-4969-4BCF-8196-73B9C58548B6}"/>
              </a:ext>
            </a:extLst>
          </p:cNvPr>
          <p:cNvSpPr txBox="1">
            <a:spLocks noChangeArrowheads="1"/>
          </p:cNvSpPr>
          <p:nvPr/>
        </p:nvSpPr>
        <p:spPr bwMode="auto">
          <a:xfrm>
            <a:off x="4724400" y="5084763"/>
            <a:ext cx="3354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a:t>
            </a:r>
          </a:p>
        </p:txBody>
      </p:sp>
      <p:sp>
        <p:nvSpPr>
          <p:cNvPr id="88080" name="Text Box 17">
            <a:extLst>
              <a:ext uri="{FF2B5EF4-FFF2-40B4-BE49-F238E27FC236}">
                <a16:creationId xmlns:a16="http://schemas.microsoft.com/office/drawing/2014/main" id="{C271F39D-0F4A-4365-A5D6-903A698B44CE}"/>
              </a:ext>
            </a:extLst>
          </p:cNvPr>
          <p:cNvSpPr txBox="1">
            <a:spLocks noChangeArrowheads="1"/>
          </p:cNvSpPr>
          <p:nvPr/>
        </p:nvSpPr>
        <p:spPr bwMode="auto">
          <a:xfrm>
            <a:off x="4724400" y="6056313"/>
            <a:ext cx="3581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à Crédit</a:t>
            </a:r>
          </a:p>
        </p:txBody>
      </p:sp>
      <p:sp>
        <p:nvSpPr>
          <p:cNvPr id="88081" name="Text Box 18">
            <a:extLst>
              <a:ext uri="{FF2B5EF4-FFF2-40B4-BE49-F238E27FC236}">
                <a16:creationId xmlns:a16="http://schemas.microsoft.com/office/drawing/2014/main" id="{10C5F0A4-6817-40D7-9EF0-5678EE517389}"/>
              </a:ext>
            </a:extLst>
          </p:cNvPr>
          <p:cNvSpPr txBox="1">
            <a:spLocks noChangeArrowheads="1"/>
          </p:cNvSpPr>
          <p:nvPr/>
        </p:nvSpPr>
        <p:spPr bwMode="auto">
          <a:xfrm>
            <a:off x="5562600" y="3260725"/>
            <a:ext cx="3200400" cy="14636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marL="196850" indent="-1968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50000"/>
              </a:lnSpc>
              <a:spcBef>
                <a:spcPct val="50000"/>
              </a:spcBef>
              <a:buFontTx/>
              <a:buChar char="•"/>
            </a:pPr>
            <a:r>
              <a:rPr lang="fr-FR" altLang="en-US" sz="2000" b="1">
                <a:solidFill>
                  <a:schemeClr val="bg2"/>
                </a:solidFill>
                <a:latin typeface="Times New Roman" panose="02020603050405020304" pitchFamily="18" charset="0"/>
              </a:rPr>
              <a:t>Personnel,</a:t>
            </a:r>
          </a:p>
          <a:p>
            <a:pPr>
              <a:lnSpc>
                <a:spcPct val="50000"/>
              </a:lnSpc>
              <a:spcBef>
                <a:spcPct val="50000"/>
              </a:spcBef>
              <a:buFontTx/>
              <a:buChar char="•"/>
            </a:pPr>
            <a:r>
              <a:rPr lang="fr-FR" altLang="en-US" sz="2000" b="1">
                <a:solidFill>
                  <a:schemeClr val="bg2"/>
                </a:solidFill>
                <a:latin typeface="Times New Roman" panose="02020603050405020304" pitchFamily="18" charset="0"/>
              </a:rPr>
              <a:t>Outil </a:t>
            </a:r>
          </a:p>
          <a:p>
            <a:pPr>
              <a:lnSpc>
                <a:spcPct val="50000"/>
              </a:lnSpc>
              <a:spcBef>
                <a:spcPct val="50000"/>
              </a:spcBef>
              <a:buFontTx/>
              <a:buChar char="•"/>
            </a:pPr>
            <a:r>
              <a:rPr lang="fr-FR" altLang="en-US" sz="2000" b="1">
                <a:solidFill>
                  <a:schemeClr val="bg2"/>
                </a:solidFill>
                <a:latin typeface="Times New Roman" panose="02020603050405020304" pitchFamily="18" charset="0"/>
              </a:rPr>
              <a:t>Loyer</a:t>
            </a:r>
          </a:p>
          <a:p>
            <a:pPr>
              <a:lnSpc>
                <a:spcPct val="50000"/>
              </a:lnSpc>
              <a:spcBef>
                <a:spcPct val="50000"/>
              </a:spcBef>
              <a:buFontTx/>
              <a:buChar char="•"/>
            </a:pPr>
            <a:r>
              <a:rPr lang="fr-FR" altLang="en-US" sz="2000" b="1">
                <a:solidFill>
                  <a:schemeClr val="bg2"/>
                </a:solidFill>
                <a:latin typeface="Times New Roman" panose="02020603050405020304" pitchFamily="18" charset="0"/>
              </a:rPr>
              <a:t>Electricité</a:t>
            </a:r>
          </a:p>
          <a:p>
            <a:pPr>
              <a:lnSpc>
                <a:spcPct val="50000"/>
              </a:lnSpc>
              <a:spcBef>
                <a:spcPct val="50000"/>
              </a:spcBef>
              <a:buFontTx/>
              <a:buChar char="•"/>
            </a:pPr>
            <a:r>
              <a:rPr lang="fr-FR" altLang="en-US" sz="2000" b="1">
                <a:solidFill>
                  <a:schemeClr val="bg2"/>
                </a:solidFill>
                <a:latin typeface="Times New Roman" panose="02020603050405020304" pitchFamily="18" charset="0"/>
              </a:rPr>
              <a:t>Prestation Divers</a:t>
            </a:r>
          </a:p>
        </p:txBody>
      </p:sp>
      <p:sp>
        <p:nvSpPr>
          <p:cNvPr id="88082" name="AutoShape 19">
            <a:extLst>
              <a:ext uri="{FF2B5EF4-FFF2-40B4-BE49-F238E27FC236}">
                <a16:creationId xmlns:a16="http://schemas.microsoft.com/office/drawing/2014/main" id="{B802024B-7407-4140-A736-D3FA097047A7}"/>
              </a:ext>
            </a:extLst>
          </p:cNvPr>
          <p:cNvSpPr>
            <a:spLocks noChangeArrowheads="1"/>
          </p:cNvSpPr>
          <p:nvPr/>
        </p:nvSpPr>
        <p:spPr bwMode="auto">
          <a:xfrm>
            <a:off x="4267200" y="3573463"/>
            <a:ext cx="1143000" cy="762000"/>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8083" name="Rectangle 20">
            <a:extLst>
              <a:ext uri="{FF2B5EF4-FFF2-40B4-BE49-F238E27FC236}">
                <a16:creationId xmlns:a16="http://schemas.microsoft.com/office/drawing/2014/main" id="{370C269A-1998-4C42-9CAF-A2E03930B6E5}"/>
              </a:ext>
            </a:extLst>
          </p:cNvPr>
          <p:cNvSpPr>
            <a:spLocks noChangeArrowheads="1"/>
          </p:cNvSpPr>
          <p:nvPr/>
        </p:nvSpPr>
        <p:spPr bwMode="auto">
          <a:xfrm>
            <a:off x="0" y="588963"/>
            <a:ext cx="9144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BESOIN EN FONDS DE ROULEMENT BFR </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u numéro de diapositive 4">
            <a:extLst>
              <a:ext uri="{FF2B5EF4-FFF2-40B4-BE49-F238E27FC236}">
                <a16:creationId xmlns:a16="http://schemas.microsoft.com/office/drawing/2014/main" id="{22E34484-F8EF-40AC-87FA-6E535B8DE48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647D414-614A-4406-BCD3-CE71A613E88D}" type="slidenum">
              <a:rPr lang="fr-FR" altLang="en-US">
                <a:latin typeface="Arial Black" panose="020B0A04020102020204" pitchFamily="34" charset="0"/>
              </a:rPr>
              <a:pPr eaLnBrk="1" hangingPunct="1"/>
              <a:t>76</a:t>
            </a:fld>
            <a:endParaRPr lang="fr-FR" altLang="en-US">
              <a:latin typeface="Arial Black" panose="020B0A04020102020204" pitchFamily="34" charset="0"/>
            </a:endParaRPr>
          </a:p>
        </p:txBody>
      </p:sp>
      <p:sp>
        <p:nvSpPr>
          <p:cNvPr id="89091" name="Rectangle 2">
            <a:extLst>
              <a:ext uri="{FF2B5EF4-FFF2-40B4-BE49-F238E27FC236}">
                <a16:creationId xmlns:a16="http://schemas.microsoft.com/office/drawing/2014/main" id="{05977004-22F4-487C-90D9-3932BF30A38B}"/>
              </a:ext>
            </a:extLst>
          </p:cNvPr>
          <p:cNvSpPr>
            <a:spLocks noGrp="1" noChangeArrowheads="1"/>
          </p:cNvSpPr>
          <p:nvPr>
            <p:ph type="body" idx="1"/>
          </p:nvPr>
        </p:nvSpPr>
        <p:spPr>
          <a:xfrm>
            <a:off x="685800" y="1165225"/>
            <a:ext cx="7772400" cy="457200"/>
          </a:xfrm>
        </p:spPr>
        <p:txBody>
          <a:bodyPr/>
          <a:lstStyle/>
          <a:p>
            <a:pPr algn="ctr" eaLnBrk="1" hangingPunct="1">
              <a:buFont typeface="Wingdings" panose="05000000000000000000" pitchFamily="2" charset="2"/>
              <a:buNone/>
            </a:pPr>
            <a:r>
              <a:rPr lang="fr-FR" altLang="en-US" sz="2000">
                <a:latin typeface="Impact" panose="020B0806030902050204" pitchFamily="34" charset="0"/>
              </a:rPr>
              <a:t>CYCLE D’EXPLOITATION D’UNE ENTREPRISE (</a:t>
            </a:r>
            <a:r>
              <a:rPr lang="fr-FR" altLang="en-US" sz="2000" b="1"/>
              <a:t>quelque années après</a:t>
            </a:r>
            <a:r>
              <a:rPr lang="fr-FR" altLang="en-US" sz="2000">
                <a:latin typeface="Impact" panose="020B0806030902050204" pitchFamily="34" charset="0"/>
              </a:rPr>
              <a:t>)</a:t>
            </a:r>
          </a:p>
        </p:txBody>
      </p:sp>
      <p:sp>
        <p:nvSpPr>
          <p:cNvPr id="89092" name="Line 3">
            <a:extLst>
              <a:ext uri="{FF2B5EF4-FFF2-40B4-BE49-F238E27FC236}">
                <a16:creationId xmlns:a16="http://schemas.microsoft.com/office/drawing/2014/main" id="{17F2F2D0-9E50-4725-901F-35E6FC9F7BDE}"/>
              </a:ext>
            </a:extLst>
          </p:cNvPr>
          <p:cNvSpPr>
            <a:spLocks noChangeShapeType="1"/>
          </p:cNvSpPr>
          <p:nvPr/>
        </p:nvSpPr>
        <p:spPr bwMode="auto">
          <a:xfrm>
            <a:off x="2438400" y="5335588"/>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9093" name="Line 4">
            <a:extLst>
              <a:ext uri="{FF2B5EF4-FFF2-40B4-BE49-F238E27FC236}">
                <a16:creationId xmlns:a16="http://schemas.microsoft.com/office/drawing/2014/main" id="{B2587BCE-5F25-4302-ADB7-BD3E1421F20C}"/>
              </a:ext>
            </a:extLst>
          </p:cNvPr>
          <p:cNvSpPr>
            <a:spLocks noChangeShapeType="1"/>
          </p:cNvSpPr>
          <p:nvPr/>
        </p:nvSpPr>
        <p:spPr bwMode="auto">
          <a:xfrm>
            <a:off x="2438400" y="4400550"/>
            <a:ext cx="0" cy="609600"/>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9094" name="Line 5">
            <a:extLst>
              <a:ext uri="{FF2B5EF4-FFF2-40B4-BE49-F238E27FC236}">
                <a16:creationId xmlns:a16="http://schemas.microsoft.com/office/drawing/2014/main" id="{0C4A9B43-864B-4F5A-B43B-6EB903F81D64}"/>
              </a:ext>
            </a:extLst>
          </p:cNvPr>
          <p:cNvSpPr>
            <a:spLocks noChangeShapeType="1"/>
          </p:cNvSpPr>
          <p:nvPr/>
        </p:nvSpPr>
        <p:spPr bwMode="auto">
          <a:xfrm>
            <a:off x="2438400" y="2887663"/>
            <a:ext cx="0" cy="611187"/>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9095" name="Line 6">
            <a:extLst>
              <a:ext uri="{FF2B5EF4-FFF2-40B4-BE49-F238E27FC236}">
                <a16:creationId xmlns:a16="http://schemas.microsoft.com/office/drawing/2014/main" id="{A7043C88-9C4C-435A-A051-04DFCC1B8CD2}"/>
              </a:ext>
            </a:extLst>
          </p:cNvPr>
          <p:cNvSpPr>
            <a:spLocks noChangeShapeType="1"/>
          </p:cNvSpPr>
          <p:nvPr/>
        </p:nvSpPr>
        <p:spPr bwMode="auto">
          <a:xfrm>
            <a:off x="2438400" y="1951038"/>
            <a:ext cx="0" cy="608012"/>
          </a:xfrm>
          <a:prstGeom prst="line">
            <a:avLst/>
          </a:prstGeom>
          <a:noFill/>
          <a:ln w="107950">
            <a:solidFill>
              <a:schemeClr val="bg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9096" name="Text Box 7">
            <a:extLst>
              <a:ext uri="{FF2B5EF4-FFF2-40B4-BE49-F238E27FC236}">
                <a16:creationId xmlns:a16="http://schemas.microsoft.com/office/drawing/2014/main" id="{917D8AC2-02BB-4887-B7AC-9FC9256C7AA8}"/>
              </a:ext>
            </a:extLst>
          </p:cNvPr>
          <p:cNvSpPr txBox="1">
            <a:spLocks noChangeArrowheads="1"/>
          </p:cNvSpPr>
          <p:nvPr/>
        </p:nvSpPr>
        <p:spPr bwMode="auto">
          <a:xfrm>
            <a:off x="611188" y="1663700"/>
            <a:ext cx="3960812" cy="466725"/>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400">
                <a:solidFill>
                  <a:schemeClr val="bg2"/>
                </a:solidFill>
                <a:latin typeface="Impact" panose="020B0806030902050204" pitchFamily="34" charset="0"/>
              </a:rPr>
              <a:t>Achats MP &amp; Cons.</a:t>
            </a:r>
            <a:endParaRPr lang="fr-FR" altLang="en-US" sz="2400" b="1">
              <a:solidFill>
                <a:schemeClr val="bg2"/>
              </a:solidFill>
              <a:latin typeface="Garamond" panose="02020404030301010803" pitchFamily="18" charset="0"/>
            </a:endParaRPr>
          </a:p>
        </p:txBody>
      </p:sp>
      <p:sp>
        <p:nvSpPr>
          <p:cNvPr id="89097" name="Text Box 8">
            <a:extLst>
              <a:ext uri="{FF2B5EF4-FFF2-40B4-BE49-F238E27FC236}">
                <a16:creationId xmlns:a16="http://schemas.microsoft.com/office/drawing/2014/main" id="{21E8BAB6-E91D-4024-B8B5-A63AC59D69A3}"/>
              </a:ext>
            </a:extLst>
          </p:cNvPr>
          <p:cNvSpPr txBox="1">
            <a:spLocks noChangeArrowheads="1"/>
          </p:cNvSpPr>
          <p:nvPr/>
        </p:nvSpPr>
        <p:spPr bwMode="auto">
          <a:xfrm>
            <a:off x="611188" y="2600325"/>
            <a:ext cx="3960812" cy="466725"/>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400">
                <a:solidFill>
                  <a:schemeClr val="bg2"/>
                </a:solidFill>
                <a:latin typeface="Impact" panose="020B0806030902050204" pitchFamily="34" charset="0"/>
              </a:rPr>
              <a:t>Stocks MP &amp; Cons.</a:t>
            </a:r>
            <a:endParaRPr lang="fr-FR" altLang="en-US" sz="2400" b="1">
              <a:solidFill>
                <a:schemeClr val="bg2"/>
              </a:solidFill>
              <a:latin typeface="Garamond" panose="02020404030301010803" pitchFamily="18" charset="0"/>
            </a:endParaRPr>
          </a:p>
        </p:txBody>
      </p:sp>
      <p:grpSp>
        <p:nvGrpSpPr>
          <p:cNvPr id="89098" name="Group 9">
            <a:extLst>
              <a:ext uri="{FF2B5EF4-FFF2-40B4-BE49-F238E27FC236}">
                <a16:creationId xmlns:a16="http://schemas.microsoft.com/office/drawing/2014/main" id="{E7706618-3E88-424A-BA90-083699D533D6}"/>
              </a:ext>
            </a:extLst>
          </p:cNvPr>
          <p:cNvGrpSpPr>
            <a:grpSpLocks/>
          </p:cNvGrpSpPr>
          <p:nvPr/>
        </p:nvGrpSpPr>
        <p:grpSpPr bwMode="auto">
          <a:xfrm>
            <a:off x="838200" y="3463925"/>
            <a:ext cx="3276600" cy="1143000"/>
            <a:chOff x="1440" y="2496"/>
            <a:chExt cx="2064" cy="864"/>
          </a:xfrm>
        </p:grpSpPr>
        <p:sp>
          <p:nvSpPr>
            <p:cNvPr id="89108" name="Oval 10">
              <a:extLst>
                <a:ext uri="{FF2B5EF4-FFF2-40B4-BE49-F238E27FC236}">
                  <a16:creationId xmlns:a16="http://schemas.microsoft.com/office/drawing/2014/main" id="{A3B295A6-94EE-4788-9268-F96F936CE8F7}"/>
                </a:ext>
              </a:extLst>
            </p:cNvPr>
            <p:cNvSpPr>
              <a:spLocks noChangeArrowheads="1"/>
            </p:cNvSpPr>
            <p:nvPr/>
          </p:nvSpPr>
          <p:spPr bwMode="auto">
            <a:xfrm>
              <a:off x="1440" y="2496"/>
              <a:ext cx="2064" cy="864"/>
            </a:xfrm>
            <a:prstGeom prst="ellipse">
              <a:avLst/>
            </a:prstGeom>
            <a:solidFill>
              <a:srgbClr val="CCFFFF"/>
            </a:solidFill>
            <a:ln w="9525">
              <a:solidFill>
                <a:schemeClr val="bg2"/>
              </a:solidFill>
              <a:round/>
              <a:headEnd/>
              <a:tailEnd/>
            </a:ln>
          </p:spPr>
          <p:txBody>
            <a:bodyPr lIns="91435" tIns="45717" rIns="91435" bIns="45717">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9109" name="Text Box 11">
              <a:extLst>
                <a:ext uri="{FF2B5EF4-FFF2-40B4-BE49-F238E27FC236}">
                  <a16:creationId xmlns:a16="http://schemas.microsoft.com/office/drawing/2014/main" id="{361D36BB-0B2D-4E12-98FC-B57BCEC51DA1}"/>
                </a:ext>
              </a:extLst>
            </p:cNvPr>
            <p:cNvSpPr txBox="1">
              <a:spLocks noChangeArrowheads="1"/>
            </p:cNvSpPr>
            <p:nvPr/>
          </p:nvSpPr>
          <p:spPr bwMode="auto">
            <a:xfrm>
              <a:off x="1776" y="2592"/>
              <a:ext cx="1392" cy="622"/>
            </a:xfrm>
            <a:prstGeom prst="rect">
              <a:avLst/>
            </a:prstGeom>
            <a:solidFill>
              <a:srgbClr val="CCFFFF"/>
            </a:solidFill>
            <a:ln>
              <a:noFill/>
            </a:ln>
            <a:effectLst>
              <a:prstShdw prst="shdw13" dist="53882" dir="13500000">
                <a:schemeClr val="bg2"/>
              </a:prstShdw>
            </a:effectLst>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400">
                  <a:solidFill>
                    <a:schemeClr val="bg2"/>
                  </a:solidFill>
                  <a:latin typeface="Impact" panose="020B0806030902050204" pitchFamily="34" charset="0"/>
                </a:rPr>
                <a:t>Facteurs production</a:t>
              </a:r>
              <a:endParaRPr lang="fr-FR" altLang="en-US" sz="2400" b="1">
                <a:solidFill>
                  <a:schemeClr val="bg2"/>
                </a:solidFill>
                <a:latin typeface="Impact" panose="020B0806030902050204" pitchFamily="34" charset="0"/>
              </a:endParaRPr>
            </a:p>
          </p:txBody>
        </p:sp>
      </p:grpSp>
      <p:sp>
        <p:nvSpPr>
          <p:cNvPr id="89099" name="Text Box 12">
            <a:extLst>
              <a:ext uri="{FF2B5EF4-FFF2-40B4-BE49-F238E27FC236}">
                <a16:creationId xmlns:a16="http://schemas.microsoft.com/office/drawing/2014/main" id="{6800AB51-A87A-444E-BBCE-B34B358DE55F}"/>
              </a:ext>
            </a:extLst>
          </p:cNvPr>
          <p:cNvSpPr txBox="1">
            <a:spLocks noChangeArrowheads="1"/>
          </p:cNvSpPr>
          <p:nvPr/>
        </p:nvSpPr>
        <p:spPr bwMode="auto">
          <a:xfrm>
            <a:off x="533400" y="5048250"/>
            <a:ext cx="3960813" cy="466725"/>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400">
                <a:solidFill>
                  <a:schemeClr val="bg2"/>
                </a:solidFill>
                <a:latin typeface="Impact" panose="020B0806030902050204" pitchFamily="34" charset="0"/>
              </a:rPr>
              <a:t>Stocks de PF</a:t>
            </a:r>
          </a:p>
        </p:txBody>
      </p:sp>
      <p:sp>
        <p:nvSpPr>
          <p:cNvPr id="89100" name="Text Box 13">
            <a:extLst>
              <a:ext uri="{FF2B5EF4-FFF2-40B4-BE49-F238E27FC236}">
                <a16:creationId xmlns:a16="http://schemas.microsoft.com/office/drawing/2014/main" id="{79360619-88C2-42A6-837F-0695D3ED2D53}"/>
              </a:ext>
            </a:extLst>
          </p:cNvPr>
          <p:cNvSpPr txBox="1">
            <a:spLocks noChangeArrowheads="1"/>
          </p:cNvSpPr>
          <p:nvPr/>
        </p:nvSpPr>
        <p:spPr bwMode="auto">
          <a:xfrm>
            <a:off x="611188" y="5984875"/>
            <a:ext cx="3732212" cy="466725"/>
          </a:xfrm>
          <a:prstGeom prst="rect">
            <a:avLst/>
          </a:prstGeom>
          <a:solidFill>
            <a:srgbClr val="CCFFFF"/>
          </a:solidFill>
          <a:ln w="9525">
            <a:solidFill>
              <a:schemeClr val="bg2"/>
            </a:solidFill>
            <a:miter lim="800000"/>
            <a:headEnd/>
            <a:tailEnd/>
          </a:ln>
          <a:effectLst>
            <a:prstShdw prst="shdw13" dist="53882" dir="13500000">
              <a:schemeClr val="bg2"/>
            </a:prstShdw>
          </a:effec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400">
                <a:solidFill>
                  <a:schemeClr val="bg2"/>
                </a:solidFill>
                <a:latin typeface="Impact" panose="020B0806030902050204" pitchFamily="34" charset="0"/>
              </a:rPr>
              <a:t>Ventes</a:t>
            </a:r>
            <a:endParaRPr lang="fr-FR" altLang="en-US" sz="2400" b="1">
              <a:solidFill>
                <a:schemeClr val="bg2"/>
              </a:solidFill>
              <a:latin typeface="Garamond" panose="02020404030301010803" pitchFamily="18" charset="0"/>
            </a:endParaRPr>
          </a:p>
        </p:txBody>
      </p:sp>
      <p:sp>
        <p:nvSpPr>
          <p:cNvPr id="89101" name="Text Box 14">
            <a:extLst>
              <a:ext uri="{FF2B5EF4-FFF2-40B4-BE49-F238E27FC236}">
                <a16:creationId xmlns:a16="http://schemas.microsoft.com/office/drawing/2014/main" id="{4CE46FD8-82F9-415C-8245-82FD0D509A8E}"/>
              </a:ext>
            </a:extLst>
          </p:cNvPr>
          <p:cNvSpPr txBox="1">
            <a:spLocks noChangeArrowheads="1"/>
          </p:cNvSpPr>
          <p:nvPr/>
        </p:nvSpPr>
        <p:spPr bwMode="auto">
          <a:xfrm>
            <a:off x="4724400" y="1735138"/>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à Crédit</a:t>
            </a:r>
          </a:p>
        </p:txBody>
      </p:sp>
      <p:sp>
        <p:nvSpPr>
          <p:cNvPr id="89102" name="Text Box 15">
            <a:extLst>
              <a:ext uri="{FF2B5EF4-FFF2-40B4-BE49-F238E27FC236}">
                <a16:creationId xmlns:a16="http://schemas.microsoft.com/office/drawing/2014/main" id="{ECC6115D-C132-4474-9335-CBDC7A69698F}"/>
              </a:ext>
            </a:extLst>
          </p:cNvPr>
          <p:cNvSpPr txBox="1">
            <a:spLocks noChangeArrowheads="1"/>
          </p:cNvSpPr>
          <p:nvPr/>
        </p:nvSpPr>
        <p:spPr bwMode="auto">
          <a:xfrm>
            <a:off x="4724400" y="2671763"/>
            <a:ext cx="3200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Argent</a:t>
            </a:r>
          </a:p>
        </p:txBody>
      </p:sp>
      <p:sp>
        <p:nvSpPr>
          <p:cNvPr id="89103" name="Text Box 16">
            <a:extLst>
              <a:ext uri="{FF2B5EF4-FFF2-40B4-BE49-F238E27FC236}">
                <a16:creationId xmlns:a16="http://schemas.microsoft.com/office/drawing/2014/main" id="{ACA0DCA6-F49B-43A0-9E6A-E3C3BC4D4546}"/>
              </a:ext>
            </a:extLst>
          </p:cNvPr>
          <p:cNvSpPr txBox="1">
            <a:spLocks noChangeArrowheads="1"/>
          </p:cNvSpPr>
          <p:nvPr/>
        </p:nvSpPr>
        <p:spPr bwMode="auto">
          <a:xfrm>
            <a:off x="4724400" y="5119688"/>
            <a:ext cx="3354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Immobilisation ARG</a:t>
            </a:r>
          </a:p>
        </p:txBody>
      </p:sp>
      <p:sp>
        <p:nvSpPr>
          <p:cNvPr id="89104" name="Text Box 17">
            <a:extLst>
              <a:ext uri="{FF2B5EF4-FFF2-40B4-BE49-F238E27FC236}">
                <a16:creationId xmlns:a16="http://schemas.microsoft.com/office/drawing/2014/main" id="{672D8B1A-2C73-47A4-BB38-AA40F6B4FAF9}"/>
              </a:ext>
            </a:extLst>
          </p:cNvPr>
          <p:cNvSpPr txBox="1">
            <a:spLocks noChangeArrowheads="1"/>
          </p:cNvSpPr>
          <p:nvPr/>
        </p:nvSpPr>
        <p:spPr bwMode="auto">
          <a:xfrm>
            <a:off x="4724400" y="6056313"/>
            <a:ext cx="3581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Book Antiqua" panose="02040602050305030304" pitchFamily="18" charset="0"/>
              </a:rPr>
              <a:t>Paiement au Comptant</a:t>
            </a:r>
          </a:p>
        </p:txBody>
      </p:sp>
      <p:sp>
        <p:nvSpPr>
          <p:cNvPr id="89105" name="Text Box 18">
            <a:extLst>
              <a:ext uri="{FF2B5EF4-FFF2-40B4-BE49-F238E27FC236}">
                <a16:creationId xmlns:a16="http://schemas.microsoft.com/office/drawing/2014/main" id="{8BF1612B-2475-4469-A3BC-FE50BAF8C240}"/>
              </a:ext>
            </a:extLst>
          </p:cNvPr>
          <p:cNvSpPr txBox="1">
            <a:spLocks noChangeArrowheads="1"/>
          </p:cNvSpPr>
          <p:nvPr/>
        </p:nvSpPr>
        <p:spPr bwMode="auto">
          <a:xfrm>
            <a:off x="5562600" y="3319463"/>
            <a:ext cx="3200400" cy="146367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marL="196850" indent="-1968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50000"/>
              </a:lnSpc>
              <a:spcBef>
                <a:spcPct val="50000"/>
              </a:spcBef>
              <a:buFontTx/>
              <a:buChar char="•"/>
            </a:pPr>
            <a:r>
              <a:rPr lang="fr-FR" altLang="en-US" sz="2000" b="1">
                <a:solidFill>
                  <a:schemeClr val="bg2"/>
                </a:solidFill>
                <a:latin typeface="Times New Roman" panose="02020603050405020304" pitchFamily="18" charset="0"/>
              </a:rPr>
              <a:t>Personnel,</a:t>
            </a:r>
          </a:p>
          <a:p>
            <a:pPr>
              <a:lnSpc>
                <a:spcPct val="50000"/>
              </a:lnSpc>
              <a:spcBef>
                <a:spcPct val="50000"/>
              </a:spcBef>
              <a:buFontTx/>
              <a:buChar char="•"/>
            </a:pPr>
            <a:r>
              <a:rPr lang="fr-FR" altLang="en-US" sz="2000" b="1">
                <a:solidFill>
                  <a:schemeClr val="bg2"/>
                </a:solidFill>
                <a:latin typeface="Times New Roman" panose="02020603050405020304" pitchFamily="18" charset="0"/>
              </a:rPr>
              <a:t>Outil </a:t>
            </a:r>
          </a:p>
          <a:p>
            <a:pPr>
              <a:lnSpc>
                <a:spcPct val="50000"/>
              </a:lnSpc>
              <a:spcBef>
                <a:spcPct val="50000"/>
              </a:spcBef>
              <a:buFontTx/>
              <a:buChar char="•"/>
            </a:pPr>
            <a:r>
              <a:rPr lang="fr-FR" altLang="en-US" sz="2000" b="1">
                <a:solidFill>
                  <a:schemeClr val="bg2"/>
                </a:solidFill>
                <a:latin typeface="Times New Roman" panose="02020603050405020304" pitchFamily="18" charset="0"/>
              </a:rPr>
              <a:t>Loyer</a:t>
            </a:r>
          </a:p>
          <a:p>
            <a:pPr>
              <a:lnSpc>
                <a:spcPct val="50000"/>
              </a:lnSpc>
              <a:spcBef>
                <a:spcPct val="50000"/>
              </a:spcBef>
              <a:buFontTx/>
              <a:buChar char="•"/>
            </a:pPr>
            <a:r>
              <a:rPr lang="fr-FR" altLang="en-US" sz="2000" b="1">
                <a:solidFill>
                  <a:schemeClr val="bg2"/>
                </a:solidFill>
                <a:latin typeface="Times New Roman" panose="02020603050405020304" pitchFamily="18" charset="0"/>
              </a:rPr>
              <a:t>Electricité</a:t>
            </a:r>
          </a:p>
          <a:p>
            <a:pPr>
              <a:lnSpc>
                <a:spcPct val="50000"/>
              </a:lnSpc>
              <a:spcBef>
                <a:spcPct val="50000"/>
              </a:spcBef>
              <a:buFontTx/>
              <a:buChar char="•"/>
            </a:pPr>
            <a:r>
              <a:rPr lang="fr-FR" altLang="en-US" sz="2000" b="1">
                <a:solidFill>
                  <a:schemeClr val="bg2"/>
                </a:solidFill>
                <a:latin typeface="Times New Roman" panose="02020603050405020304" pitchFamily="18" charset="0"/>
              </a:rPr>
              <a:t>Prestation Divers</a:t>
            </a:r>
          </a:p>
        </p:txBody>
      </p:sp>
      <p:sp>
        <p:nvSpPr>
          <p:cNvPr id="89106" name="AutoShape 19">
            <a:extLst>
              <a:ext uri="{FF2B5EF4-FFF2-40B4-BE49-F238E27FC236}">
                <a16:creationId xmlns:a16="http://schemas.microsoft.com/office/drawing/2014/main" id="{11F6911B-7660-473A-ABE0-C0E490D4B8B3}"/>
              </a:ext>
            </a:extLst>
          </p:cNvPr>
          <p:cNvSpPr>
            <a:spLocks noChangeArrowheads="1"/>
          </p:cNvSpPr>
          <p:nvPr/>
        </p:nvSpPr>
        <p:spPr bwMode="auto">
          <a:xfrm>
            <a:off x="4267200" y="3638550"/>
            <a:ext cx="1143000" cy="762000"/>
          </a:xfrm>
          <a:prstGeom prst="rightArrow">
            <a:avLst>
              <a:gd name="adj1" fmla="val 50000"/>
              <a:gd name="adj2" fmla="val 3750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89107" name="Rectangle 20">
            <a:extLst>
              <a:ext uri="{FF2B5EF4-FFF2-40B4-BE49-F238E27FC236}">
                <a16:creationId xmlns:a16="http://schemas.microsoft.com/office/drawing/2014/main" id="{0BB44989-0702-4994-B1D5-C31DD639C6EC}"/>
              </a:ext>
            </a:extLst>
          </p:cNvPr>
          <p:cNvSpPr>
            <a:spLocks noGrp="1" noChangeArrowheads="1"/>
          </p:cNvSpPr>
          <p:nvPr>
            <p:ph type="title"/>
          </p:nvPr>
        </p:nvSpPr>
        <p:spPr>
          <a:xfrm>
            <a:off x="0" y="568325"/>
            <a:ext cx="9144000" cy="609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BESOIN EN FONDS DE ROULEMENT BFR</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ce réservé du numéro de diapositive 4">
            <a:extLst>
              <a:ext uri="{FF2B5EF4-FFF2-40B4-BE49-F238E27FC236}">
                <a16:creationId xmlns:a16="http://schemas.microsoft.com/office/drawing/2014/main" id="{581545FE-EF7E-4F61-BA61-FA4A405234C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96F74D9-F72C-430C-9F99-A325689443A3}" type="slidenum">
              <a:rPr lang="fr-FR" altLang="en-US">
                <a:latin typeface="Arial Black" panose="020B0A04020102020204" pitchFamily="34" charset="0"/>
              </a:rPr>
              <a:pPr eaLnBrk="1" hangingPunct="1"/>
              <a:t>77</a:t>
            </a:fld>
            <a:endParaRPr lang="fr-FR" altLang="en-US">
              <a:latin typeface="Arial Black" panose="020B0A04020102020204" pitchFamily="34" charset="0"/>
            </a:endParaRPr>
          </a:p>
        </p:txBody>
      </p:sp>
      <p:sp>
        <p:nvSpPr>
          <p:cNvPr id="90115" name="Text Box 2">
            <a:extLst>
              <a:ext uri="{FF2B5EF4-FFF2-40B4-BE49-F238E27FC236}">
                <a16:creationId xmlns:a16="http://schemas.microsoft.com/office/drawing/2014/main" id="{B0480AA9-A1AB-4635-B52C-0856373A6699}"/>
              </a:ext>
            </a:extLst>
          </p:cNvPr>
          <p:cNvSpPr txBox="1">
            <a:spLocks noChangeArrowheads="1"/>
          </p:cNvSpPr>
          <p:nvPr/>
        </p:nvSpPr>
        <p:spPr bwMode="auto">
          <a:xfrm>
            <a:off x="323850" y="3106738"/>
            <a:ext cx="8496300"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b="1">
                <a:solidFill>
                  <a:srgbClr val="000066"/>
                </a:solidFill>
              </a:rPr>
              <a:t>B.F.R  =</a:t>
            </a:r>
            <a:r>
              <a:rPr lang="fr-FR" altLang="en-US" sz="2400"/>
              <a:t> </a:t>
            </a:r>
            <a:r>
              <a:rPr lang="fr-FR" altLang="en-US" sz="1600"/>
              <a:t>stocks + créances sur les clients – dettes fournisseurs </a:t>
            </a:r>
          </a:p>
        </p:txBody>
      </p:sp>
      <p:sp>
        <p:nvSpPr>
          <p:cNvPr id="90116" name="Rectangle 3">
            <a:extLst>
              <a:ext uri="{FF2B5EF4-FFF2-40B4-BE49-F238E27FC236}">
                <a16:creationId xmlns:a16="http://schemas.microsoft.com/office/drawing/2014/main" id="{A4F30C10-E02A-4750-B126-7C4B7D70611B}"/>
              </a:ext>
            </a:extLst>
          </p:cNvPr>
          <p:cNvSpPr>
            <a:spLocks noChangeArrowheads="1"/>
          </p:cNvSpPr>
          <p:nvPr/>
        </p:nvSpPr>
        <p:spPr bwMode="auto">
          <a:xfrm>
            <a:off x="457200" y="3921125"/>
            <a:ext cx="8291513"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3400" indent="-5334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ct val="50000"/>
              </a:spcBef>
              <a:buClr>
                <a:srgbClr val="000066"/>
              </a:buClr>
              <a:buSzPct val="80000"/>
              <a:buFont typeface="Wingdings" panose="05000000000000000000" pitchFamily="2" charset="2"/>
              <a:buChar char="è"/>
            </a:pPr>
            <a:r>
              <a:rPr lang="fr-FR" altLang="en-US" sz="2400" b="1"/>
              <a:t>Le BFR représente la partie des actifs circulants </a:t>
            </a:r>
            <a:r>
              <a:rPr lang="fr-FR" altLang="en-US" sz="2400" b="1">
                <a:solidFill>
                  <a:srgbClr val="FF3300"/>
                </a:solidFill>
              </a:rPr>
              <a:t>d’exploitation qui n’est pas financée par des ressources d’exploitation</a:t>
            </a:r>
          </a:p>
          <a:p>
            <a:pPr algn="just" eaLnBrk="1" hangingPunct="1">
              <a:spcBef>
                <a:spcPct val="50000"/>
              </a:spcBef>
              <a:buClr>
                <a:srgbClr val="000066"/>
              </a:buClr>
              <a:buSzPct val="80000"/>
              <a:buFont typeface="Wingdings" panose="05000000000000000000" pitchFamily="2" charset="2"/>
              <a:buChar char="è"/>
            </a:pPr>
            <a:r>
              <a:rPr lang="fr-FR" altLang="en-US" sz="2400" b="1"/>
              <a:t>Cas particulier d’activité de services</a:t>
            </a:r>
            <a:r>
              <a:rPr lang="fr-FR" altLang="en-US" sz="2400"/>
              <a:t> : on remplace le stock par les travaux en cours</a:t>
            </a:r>
          </a:p>
        </p:txBody>
      </p:sp>
      <p:sp>
        <p:nvSpPr>
          <p:cNvPr id="90117" name="Rectangle 4">
            <a:extLst>
              <a:ext uri="{FF2B5EF4-FFF2-40B4-BE49-F238E27FC236}">
                <a16:creationId xmlns:a16="http://schemas.microsoft.com/office/drawing/2014/main" id="{67CF6369-6D73-4F5A-92FF-BE39D1BD7F84}"/>
              </a:ext>
            </a:extLst>
          </p:cNvPr>
          <p:cNvSpPr>
            <a:spLocks noGrp="1" noChangeArrowheads="1"/>
          </p:cNvSpPr>
          <p:nvPr>
            <p:ph type="title"/>
          </p:nvPr>
        </p:nvSpPr>
        <p:spPr>
          <a:xfrm>
            <a:off x="0" y="554038"/>
            <a:ext cx="9144000" cy="609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 BESOIN EN FONDS DE ROULEMENT BFR</a:t>
            </a:r>
          </a:p>
        </p:txBody>
      </p:sp>
      <p:sp>
        <p:nvSpPr>
          <p:cNvPr id="90118" name="Text Box 5">
            <a:extLst>
              <a:ext uri="{FF2B5EF4-FFF2-40B4-BE49-F238E27FC236}">
                <a16:creationId xmlns:a16="http://schemas.microsoft.com/office/drawing/2014/main" id="{09067F5B-AA7A-4DFD-9415-6443BFE73D1A}"/>
              </a:ext>
            </a:extLst>
          </p:cNvPr>
          <p:cNvSpPr txBox="1">
            <a:spLocks noChangeArrowheads="1"/>
          </p:cNvSpPr>
          <p:nvPr/>
        </p:nvSpPr>
        <p:spPr bwMode="auto">
          <a:xfrm>
            <a:off x="323850" y="1882775"/>
            <a:ext cx="8496300" cy="466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fr-FR" altLang="en-US" sz="2400" b="1">
                <a:solidFill>
                  <a:srgbClr val="000066"/>
                </a:solidFill>
              </a:rPr>
              <a:t>B.F.R.  =</a:t>
            </a:r>
            <a:r>
              <a:rPr lang="fr-FR" altLang="en-US" sz="2400"/>
              <a:t>  </a:t>
            </a:r>
            <a:r>
              <a:rPr lang="fr-FR" altLang="en-US" sz="1600"/>
              <a:t>Actif circulant hors trésorerie – passif circulant hors crédits court terme</a:t>
            </a:r>
            <a:r>
              <a:rPr lang="fr-FR" altLang="en-US" sz="2400"/>
              <a:t> </a:t>
            </a: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Espace réservé du numéro de diapositive 4">
            <a:extLst>
              <a:ext uri="{FF2B5EF4-FFF2-40B4-BE49-F238E27FC236}">
                <a16:creationId xmlns:a16="http://schemas.microsoft.com/office/drawing/2014/main" id="{D26CAC82-B87B-41F0-83C0-F92AD82F5A4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E65237D-E804-49DA-A83B-8060011AA281}" type="slidenum">
              <a:rPr lang="fr-FR" altLang="en-US">
                <a:latin typeface="Arial Black" panose="020B0A04020102020204" pitchFamily="34" charset="0"/>
              </a:rPr>
              <a:pPr eaLnBrk="1" hangingPunct="1"/>
              <a:t>78</a:t>
            </a:fld>
            <a:endParaRPr lang="fr-FR" altLang="en-US">
              <a:latin typeface="Arial Black" panose="020B0A04020102020204" pitchFamily="34" charset="0"/>
            </a:endParaRPr>
          </a:p>
        </p:txBody>
      </p:sp>
      <p:sp>
        <p:nvSpPr>
          <p:cNvPr id="2052" name="Text Box 2">
            <a:extLst>
              <a:ext uri="{FF2B5EF4-FFF2-40B4-BE49-F238E27FC236}">
                <a16:creationId xmlns:a16="http://schemas.microsoft.com/office/drawing/2014/main" id="{A7349807-BEBE-47E3-9440-D2FBCC88F30C}"/>
              </a:ext>
            </a:extLst>
          </p:cNvPr>
          <p:cNvSpPr txBox="1">
            <a:spLocks noChangeArrowheads="1"/>
          </p:cNvSpPr>
          <p:nvPr/>
        </p:nvSpPr>
        <p:spPr bwMode="auto">
          <a:xfrm>
            <a:off x="676275" y="1820863"/>
            <a:ext cx="4025900" cy="45720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Verdana" panose="020B0604030504040204" pitchFamily="34" charset="0"/>
              </a:rPr>
              <a:t>Emplois d’exploitation</a:t>
            </a:r>
            <a:r>
              <a:rPr lang="fr-FR" altLang="en-US" sz="2400" b="1">
                <a:latin typeface="Impact" panose="020B0806030902050204" pitchFamily="34" charset="0"/>
              </a:rPr>
              <a:t>  :</a:t>
            </a:r>
          </a:p>
        </p:txBody>
      </p:sp>
      <p:graphicFrame>
        <p:nvGraphicFramePr>
          <p:cNvPr id="2050" name="Object 3">
            <a:extLst>
              <a:ext uri="{FF2B5EF4-FFF2-40B4-BE49-F238E27FC236}">
                <a16:creationId xmlns:a16="http://schemas.microsoft.com/office/drawing/2014/main" id="{25D81A76-F189-4EBE-A705-9A967412B0EF}"/>
              </a:ext>
            </a:extLst>
          </p:cNvPr>
          <p:cNvGraphicFramePr>
            <a:graphicFrameLocks noChangeAspect="1"/>
          </p:cNvGraphicFramePr>
          <p:nvPr/>
        </p:nvGraphicFramePr>
        <p:xfrm>
          <a:off x="206375" y="2112963"/>
          <a:ext cx="8686800" cy="4340225"/>
        </p:xfrm>
        <a:graphic>
          <a:graphicData uri="http://schemas.openxmlformats.org/presentationml/2006/ole">
            <mc:AlternateContent xmlns:mc="http://schemas.openxmlformats.org/markup-compatibility/2006">
              <mc:Choice xmlns:v="urn:schemas-microsoft-com:vml" Requires="v">
                <p:oleObj spid="_x0000_s2050" name="Document" r:id="rId3" imgW="5878068" imgH="3137916" progId="Word.Document.8">
                  <p:embed/>
                </p:oleObj>
              </mc:Choice>
              <mc:Fallback>
                <p:oleObj name="Document" r:id="rId3" imgW="5878068" imgH="3137916" progId="Word.Document.8">
                  <p:embed/>
                  <p:pic>
                    <p:nvPicPr>
                      <p:cNvPr id="2050" name="Object 3">
                        <a:extLst>
                          <a:ext uri="{FF2B5EF4-FFF2-40B4-BE49-F238E27FC236}">
                            <a16:creationId xmlns:a16="http://schemas.microsoft.com/office/drawing/2014/main" id="{25D81A76-F189-4EBE-A705-9A967412B0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2112963"/>
                        <a:ext cx="8686800" cy="434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Text Box 4">
            <a:extLst>
              <a:ext uri="{FF2B5EF4-FFF2-40B4-BE49-F238E27FC236}">
                <a16:creationId xmlns:a16="http://schemas.microsoft.com/office/drawing/2014/main" id="{F4A2E6DC-C4D7-4B2E-8E0A-C4C45026CCBD}"/>
              </a:ext>
            </a:extLst>
          </p:cNvPr>
          <p:cNvSpPr txBox="1">
            <a:spLocks noChangeArrowheads="1"/>
          </p:cNvSpPr>
          <p:nvPr/>
        </p:nvSpPr>
        <p:spPr bwMode="auto">
          <a:xfrm>
            <a:off x="558800" y="2565400"/>
            <a:ext cx="234632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1700">
                <a:latin typeface="Impact" panose="020B0806030902050204" pitchFamily="34" charset="0"/>
              </a:rPr>
              <a:t>Stocks de Matière.Premières</a:t>
            </a:r>
          </a:p>
        </p:txBody>
      </p:sp>
      <p:sp>
        <p:nvSpPr>
          <p:cNvPr id="2054" name="Text Box 5">
            <a:extLst>
              <a:ext uri="{FF2B5EF4-FFF2-40B4-BE49-F238E27FC236}">
                <a16:creationId xmlns:a16="http://schemas.microsoft.com/office/drawing/2014/main" id="{03798AEA-4813-4980-8EB1-9172B83F8FF4}"/>
              </a:ext>
            </a:extLst>
          </p:cNvPr>
          <p:cNvSpPr txBox="1">
            <a:spLocks noChangeArrowheads="1"/>
          </p:cNvSpPr>
          <p:nvPr/>
        </p:nvSpPr>
        <p:spPr bwMode="auto">
          <a:xfrm>
            <a:off x="422275" y="3221038"/>
            <a:ext cx="2346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a:latin typeface="Impact" panose="020B0806030902050204" pitchFamily="34" charset="0"/>
              </a:rPr>
              <a:t>Stocks d ’Encours</a:t>
            </a:r>
          </a:p>
        </p:txBody>
      </p:sp>
      <p:sp>
        <p:nvSpPr>
          <p:cNvPr id="2055" name="Text Box 6">
            <a:extLst>
              <a:ext uri="{FF2B5EF4-FFF2-40B4-BE49-F238E27FC236}">
                <a16:creationId xmlns:a16="http://schemas.microsoft.com/office/drawing/2014/main" id="{A35FF368-965C-4480-B7F9-AA6D84950EC4}"/>
              </a:ext>
            </a:extLst>
          </p:cNvPr>
          <p:cNvSpPr txBox="1">
            <a:spLocks noChangeArrowheads="1"/>
          </p:cNvSpPr>
          <p:nvPr/>
        </p:nvSpPr>
        <p:spPr bwMode="auto">
          <a:xfrm>
            <a:off x="431800" y="3671888"/>
            <a:ext cx="26638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a:latin typeface="Impact" panose="020B0806030902050204" pitchFamily="34" charset="0"/>
              </a:rPr>
              <a:t>Stocks De Produits Finis</a:t>
            </a:r>
          </a:p>
        </p:txBody>
      </p:sp>
      <p:sp>
        <p:nvSpPr>
          <p:cNvPr id="2056" name="Text Box 7">
            <a:extLst>
              <a:ext uri="{FF2B5EF4-FFF2-40B4-BE49-F238E27FC236}">
                <a16:creationId xmlns:a16="http://schemas.microsoft.com/office/drawing/2014/main" id="{0F590F69-E157-42D2-9616-E79E42438A88}"/>
              </a:ext>
            </a:extLst>
          </p:cNvPr>
          <p:cNvSpPr txBox="1">
            <a:spLocks noChangeArrowheads="1"/>
          </p:cNvSpPr>
          <p:nvPr/>
        </p:nvSpPr>
        <p:spPr bwMode="auto">
          <a:xfrm>
            <a:off x="431800" y="4194175"/>
            <a:ext cx="23463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a:latin typeface="Impact" panose="020B0806030902050204" pitchFamily="34" charset="0"/>
              </a:rPr>
              <a:t>Crédits Clients</a:t>
            </a:r>
          </a:p>
        </p:txBody>
      </p:sp>
      <p:sp>
        <p:nvSpPr>
          <p:cNvPr id="2057" name="Text Box 8">
            <a:extLst>
              <a:ext uri="{FF2B5EF4-FFF2-40B4-BE49-F238E27FC236}">
                <a16:creationId xmlns:a16="http://schemas.microsoft.com/office/drawing/2014/main" id="{52EE90DE-A5F8-45F9-81AB-1BC93C258B73}"/>
              </a:ext>
            </a:extLst>
          </p:cNvPr>
          <p:cNvSpPr txBox="1">
            <a:spLocks noChangeArrowheads="1"/>
          </p:cNvSpPr>
          <p:nvPr/>
        </p:nvSpPr>
        <p:spPr bwMode="auto">
          <a:xfrm>
            <a:off x="369888" y="4716463"/>
            <a:ext cx="28527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a:latin typeface="Impact" panose="020B0806030902050204" pitchFamily="34" charset="0"/>
              </a:rPr>
              <a:t>Avance Fournisseurs</a:t>
            </a:r>
          </a:p>
        </p:txBody>
      </p:sp>
      <p:sp>
        <p:nvSpPr>
          <p:cNvPr id="2058" name="Text Box 9">
            <a:extLst>
              <a:ext uri="{FF2B5EF4-FFF2-40B4-BE49-F238E27FC236}">
                <a16:creationId xmlns:a16="http://schemas.microsoft.com/office/drawing/2014/main" id="{BB0CC0E9-A29E-42AE-8BF9-590F6A08D434}"/>
              </a:ext>
            </a:extLst>
          </p:cNvPr>
          <p:cNvSpPr txBox="1">
            <a:spLocks noChangeArrowheads="1"/>
          </p:cNvSpPr>
          <p:nvPr/>
        </p:nvSpPr>
        <p:spPr bwMode="auto">
          <a:xfrm>
            <a:off x="431800" y="5303838"/>
            <a:ext cx="2346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a:latin typeface="Impact" panose="020B0806030902050204" pitchFamily="34" charset="0"/>
              </a:rPr>
              <a:t>Charges</a:t>
            </a:r>
          </a:p>
        </p:txBody>
      </p:sp>
      <p:sp>
        <p:nvSpPr>
          <p:cNvPr id="2059" name="Text Box 10">
            <a:extLst>
              <a:ext uri="{FF2B5EF4-FFF2-40B4-BE49-F238E27FC236}">
                <a16:creationId xmlns:a16="http://schemas.microsoft.com/office/drawing/2014/main" id="{39014DD6-9A1A-4AC1-B9B7-9AE84C545E89}"/>
              </a:ext>
            </a:extLst>
          </p:cNvPr>
          <p:cNvSpPr txBox="1">
            <a:spLocks noChangeArrowheads="1"/>
          </p:cNvSpPr>
          <p:nvPr/>
        </p:nvSpPr>
        <p:spPr bwMode="auto">
          <a:xfrm>
            <a:off x="3084513" y="2614613"/>
            <a:ext cx="2663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a:latin typeface="Impact" panose="020B0806030902050204" pitchFamily="34" charset="0"/>
              </a:rPr>
              <a:t>Nombre de Jours Achats</a:t>
            </a:r>
          </a:p>
        </p:txBody>
      </p:sp>
      <p:sp>
        <p:nvSpPr>
          <p:cNvPr id="2060" name="Text Box 11">
            <a:extLst>
              <a:ext uri="{FF2B5EF4-FFF2-40B4-BE49-F238E27FC236}">
                <a16:creationId xmlns:a16="http://schemas.microsoft.com/office/drawing/2014/main" id="{149006B7-64C6-4401-AF5F-88FA702E9D2C}"/>
              </a:ext>
            </a:extLst>
          </p:cNvPr>
          <p:cNvSpPr txBox="1">
            <a:spLocks noChangeArrowheads="1"/>
          </p:cNvSpPr>
          <p:nvPr/>
        </p:nvSpPr>
        <p:spPr bwMode="auto">
          <a:xfrm>
            <a:off x="3081338" y="3082925"/>
            <a:ext cx="2662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a:latin typeface="Impact" panose="020B0806030902050204" pitchFamily="34" charset="0"/>
              </a:rPr>
              <a:t>Nombre</a:t>
            </a:r>
            <a:r>
              <a:rPr lang="fr-FR" altLang="en-US" sz="2000">
                <a:latin typeface="Impact" panose="020B0806030902050204" pitchFamily="34" charset="0"/>
              </a:rPr>
              <a:t> de Jours C.A.</a:t>
            </a:r>
          </a:p>
        </p:txBody>
      </p:sp>
      <p:sp>
        <p:nvSpPr>
          <p:cNvPr id="2061" name="Text Box 12">
            <a:extLst>
              <a:ext uri="{FF2B5EF4-FFF2-40B4-BE49-F238E27FC236}">
                <a16:creationId xmlns:a16="http://schemas.microsoft.com/office/drawing/2014/main" id="{BB760E6B-1B02-4CBC-9357-C3F6F45C0DC8}"/>
              </a:ext>
            </a:extLst>
          </p:cNvPr>
          <p:cNvSpPr txBox="1">
            <a:spLocks noChangeArrowheads="1"/>
          </p:cNvSpPr>
          <p:nvPr/>
        </p:nvSpPr>
        <p:spPr bwMode="auto">
          <a:xfrm>
            <a:off x="3081338" y="3671888"/>
            <a:ext cx="2662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2000">
                <a:latin typeface="Impact" panose="020B0806030902050204" pitchFamily="34" charset="0"/>
              </a:rPr>
              <a:t>Nombre de Jours C.A</a:t>
            </a:r>
            <a:r>
              <a:rPr lang="fr-FR" altLang="en-US" sz="2000">
                <a:solidFill>
                  <a:schemeClr val="bg2"/>
                </a:solidFill>
                <a:latin typeface="Impact" panose="020B0806030902050204" pitchFamily="34" charset="0"/>
              </a:rPr>
              <a:t>.</a:t>
            </a:r>
          </a:p>
        </p:txBody>
      </p:sp>
      <p:sp>
        <p:nvSpPr>
          <p:cNvPr id="2062" name="Text Box 13">
            <a:extLst>
              <a:ext uri="{FF2B5EF4-FFF2-40B4-BE49-F238E27FC236}">
                <a16:creationId xmlns:a16="http://schemas.microsoft.com/office/drawing/2014/main" id="{EA1E6F2B-C48A-4A25-B23D-BFB7F974E80C}"/>
              </a:ext>
            </a:extLst>
          </p:cNvPr>
          <p:cNvSpPr txBox="1">
            <a:spLocks noChangeArrowheads="1"/>
          </p:cNvSpPr>
          <p:nvPr/>
        </p:nvSpPr>
        <p:spPr bwMode="auto">
          <a:xfrm>
            <a:off x="3081338" y="4259263"/>
            <a:ext cx="2662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2000">
                <a:latin typeface="Impact" panose="020B0806030902050204" pitchFamily="34" charset="0"/>
              </a:rPr>
              <a:t>Nombre de Jours C.A.</a:t>
            </a:r>
          </a:p>
        </p:txBody>
      </p:sp>
      <p:sp>
        <p:nvSpPr>
          <p:cNvPr id="2063" name="Text Box 14">
            <a:extLst>
              <a:ext uri="{FF2B5EF4-FFF2-40B4-BE49-F238E27FC236}">
                <a16:creationId xmlns:a16="http://schemas.microsoft.com/office/drawing/2014/main" id="{EE4EAC2B-31FB-46D7-B819-35F47E0F5CA4}"/>
              </a:ext>
            </a:extLst>
          </p:cNvPr>
          <p:cNvSpPr txBox="1">
            <a:spLocks noChangeArrowheads="1"/>
          </p:cNvSpPr>
          <p:nvPr/>
        </p:nvSpPr>
        <p:spPr bwMode="auto">
          <a:xfrm>
            <a:off x="3081338" y="4781550"/>
            <a:ext cx="266223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a:latin typeface="Impact" panose="020B0806030902050204" pitchFamily="34" charset="0"/>
              </a:rPr>
              <a:t>Nombre de Jours Achats</a:t>
            </a:r>
          </a:p>
        </p:txBody>
      </p:sp>
      <p:sp>
        <p:nvSpPr>
          <p:cNvPr id="2064" name="Text Box 15">
            <a:extLst>
              <a:ext uri="{FF2B5EF4-FFF2-40B4-BE49-F238E27FC236}">
                <a16:creationId xmlns:a16="http://schemas.microsoft.com/office/drawing/2014/main" id="{B134863B-C1CF-4EEB-ACD4-5BAB023E6D90}"/>
              </a:ext>
            </a:extLst>
          </p:cNvPr>
          <p:cNvSpPr txBox="1">
            <a:spLocks noChangeArrowheads="1"/>
          </p:cNvSpPr>
          <p:nvPr/>
        </p:nvSpPr>
        <p:spPr bwMode="auto">
          <a:xfrm>
            <a:off x="3081338" y="5303838"/>
            <a:ext cx="26622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fr-FR" altLang="en-US" sz="2000">
                <a:latin typeface="Impact" panose="020B0806030902050204" pitchFamily="34" charset="0"/>
              </a:rPr>
              <a:t>En </a:t>
            </a:r>
            <a:r>
              <a:rPr lang="fr-FR" altLang="en-US">
                <a:latin typeface="Impact" panose="020B0806030902050204" pitchFamily="34" charset="0"/>
              </a:rPr>
              <a:t>mois de Charges</a:t>
            </a:r>
          </a:p>
        </p:txBody>
      </p:sp>
      <p:sp>
        <p:nvSpPr>
          <p:cNvPr id="2065" name="Rectangle 16">
            <a:extLst>
              <a:ext uri="{FF2B5EF4-FFF2-40B4-BE49-F238E27FC236}">
                <a16:creationId xmlns:a16="http://schemas.microsoft.com/office/drawing/2014/main" id="{4BB1FBCD-0170-4C6F-8770-D186FEB6D26E}"/>
              </a:ext>
            </a:extLst>
          </p:cNvPr>
          <p:cNvSpPr>
            <a:spLocks noGrp="1" noChangeArrowheads="1"/>
          </p:cNvSpPr>
          <p:nvPr>
            <p:ph type="title"/>
          </p:nvPr>
        </p:nvSpPr>
        <p:spPr>
          <a:xfrm>
            <a:off x="609600" y="417513"/>
            <a:ext cx="8210550" cy="10668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Le besoin en fonds de roulement (BFR) </a:t>
            </a: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Espace réservé du numéro de diapositive 4">
            <a:extLst>
              <a:ext uri="{FF2B5EF4-FFF2-40B4-BE49-F238E27FC236}">
                <a16:creationId xmlns:a16="http://schemas.microsoft.com/office/drawing/2014/main" id="{6F28C34F-A240-4918-98BA-2DCFDE419997}"/>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F94E0A0-7BA7-4437-99A2-5504AFD8F950}" type="slidenum">
              <a:rPr lang="fr-FR" altLang="en-US">
                <a:latin typeface="Arial Black" panose="020B0A04020102020204" pitchFamily="34" charset="0"/>
              </a:rPr>
              <a:pPr eaLnBrk="1" hangingPunct="1"/>
              <a:t>79</a:t>
            </a:fld>
            <a:endParaRPr lang="fr-FR" altLang="en-US">
              <a:latin typeface="Arial Black" panose="020B0A04020102020204" pitchFamily="34" charset="0"/>
            </a:endParaRPr>
          </a:p>
        </p:txBody>
      </p:sp>
      <p:sp>
        <p:nvSpPr>
          <p:cNvPr id="3076" name="Text Box 2">
            <a:extLst>
              <a:ext uri="{FF2B5EF4-FFF2-40B4-BE49-F238E27FC236}">
                <a16:creationId xmlns:a16="http://schemas.microsoft.com/office/drawing/2014/main" id="{DAEF13E2-9477-4698-B41F-D9AF1773393A}"/>
              </a:ext>
            </a:extLst>
          </p:cNvPr>
          <p:cNvSpPr txBox="1">
            <a:spLocks noChangeArrowheads="1"/>
          </p:cNvSpPr>
          <p:nvPr/>
        </p:nvSpPr>
        <p:spPr bwMode="auto">
          <a:xfrm>
            <a:off x="831850" y="2641600"/>
            <a:ext cx="4343400" cy="39687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b="1">
                <a:latin typeface="Verdana" panose="020B0604030504040204" pitchFamily="34" charset="0"/>
              </a:rPr>
              <a:t>Ressources d’exploitation</a:t>
            </a:r>
          </a:p>
        </p:txBody>
      </p:sp>
      <p:graphicFrame>
        <p:nvGraphicFramePr>
          <p:cNvPr id="3074" name="Object 3">
            <a:extLst>
              <a:ext uri="{FF2B5EF4-FFF2-40B4-BE49-F238E27FC236}">
                <a16:creationId xmlns:a16="http://schemas.microsoft.com/office/drawing/2014/main" id="{0A3E35DA-4FE4-47E7-8B6F-C629F61989F8}"/>
              </a:ext>
            </a:extLst>
          </p:cNvPr>
          <p:cNvGraphicFramePr>
            <a:graphicFrameLocks noChangeAspect="1"/>
          </p:cNvGraphicFramePr>
          <p:nvPr/>
        </p:nvGraphicFramePr>
        <p:xfrm>
          <a:off x="774700" y="2565400"/>
          <a:ext cx="7905750" cy="2990850"/>
        </p:xfrm>
        <a:graphic>
          <a:graphicData uri="http://schemas.openxmlformats.org/presentationml/2006/ole">
            <mc:AlternateContent xmlns:mc="http://schemas.openxmlformats.org/markup-compatibility/2006">
              <mc:Choice xmlns:v="urn:schemas-microsoft-com:vml" Requires="v">
                <p:oleObj spid="_x0000_s3074" name="Document" r:id="rId3" imgW="6089904" imgH="2313432" progId="Word.Document.8">
                  <p:embed/>
                </p:oleObj>
              </mc:Choice>
              <mc:Fallback>
                <p:oleObj name="Document" r:id="rId3" imgW="6089904" imgH="2313432" progId="Word.Document.8">
                  <p:embed/>
                  <p:pic>
                    <p:nvPicPr>
                      <p:cNvPr id="3074" name="Object 3">
                        <a:extLst>
                          <a:ext uri="{FF2B5EF4-FFF2-40B4-BE49-F238E27FC236}">
                            <a16:creationId xmlns:a16="http://schemas.microsoft.com/office/drawing/2014/main" id="{0A3E35DA-4FE4-47E7-8B6F-C629F61989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700" y="2565400"/>
                        <a:ext cx="7905750"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Text Box 4">
            <a:extLst>
              <a:ext uri="{FF2B5EF4-FFF2-40B4-BE49-F238E27FC236}">
                <a16:creationId xmlns:a16="http://schemas.microsoft.com/office/drawing/2014/main" id="{3DB10187-3D48-4A5B-A378-E65E52B94F9B}"/>
              </a:ext>
            </a:extLst>
          </p:cNvPr>
          <p:cNvSpPr txBox="1">
            <a:spLocks noChangeArrowheads="1"/>
          </p:cNvSpPr>
          <p:nvPr/>
        </p:nvSpPr>
        <p:spPr bwMode="auto">
          <a:xfrm>
            <a:off x="831850" y="3327400"/>
            <a:ext cx="2368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a:latin typeface="Impact" panose="020B0806030902050204" pitchFamily="34" charset="0"/>
              </a:rPr>
              <a:t>Avances Clients</a:t>
            </a:r>
          </a:p>
        </p:txBody>
      </p:sp>
      <p:sp>
        <p:nvSpPr>
          <p:cNvPr id="3078" name="Text Box 5">
            <a:extLst>
              <a:ext uri="{FF2B5EF4-FFF2-40B4-BE49-F238E27FC236}">
                <a16:creationId xmlns:a16="http://schemas.microsoft.com/office/drawing/2014/main" id="{7465EE9A-B2A5-4AE3-8150-2D187D6F6E9A}"/>
              </a:ext>
            </a:extLst>
          </p:cNvPr>
          <p:cNvSpPr txBox="1">
            <a:spLocks noChangeArrowheads="1"/>
          </p:cNvSpPr>
          <p:nvPr/>
        </p:nvSpPr>
        <p:spPr bwMode="auto">
          <a:xfrm>
            <a:off x="755650" y="4089400"/>
            <a:ext cx="2882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a:latin typeface="Impact" panose="020B0806030902050204" pitchFamily="34" charset="0"/>
              </a:rPr>
              <a:t>Crédits Fournisseurs</a:t>
            </a:r>
          </a:p>
        </p:txBody>
      </p:sp>
      <p:sp>
        <p:nvSpPr>
          <p:cNvPr id="3079" name="Text Box 6">
            <a:extLst>
              <a:ext uri="{FF2B5EF4-FFF2-40B4-BE49-F238E27FC236}">
                <a16:creationId xmlns:a16="http://schemas.microsoft.com/office/drawing/2014/main" id="{C046FAA3-12B3-4BC1-A889-A2751088B81A}"/>
              </a:ext>
            </a:extLst>
          </p:cNvPr>
          <p:cNvSpPr txBox="1">
            <a:spLocks noChangeArrowheads="1"/>
          </p:cNvSpPr>
          <p:nvPr/>
        </p:nvSpPr>
        <p:spPr bwMode="auto">
          <a:xfrm>
            <a:off x="3270250" y="3403600"/>
            <a:ext cx="2371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a:latin typeface="Impact" panose="020B0806030902050204" pitchFamily="34" charset="0"/>
              </a:rPr>
              <a:t>Nombre jours C.A.</a:t>
            </a:r>
          </a:p>
        </p:txBody>
      </p:sp>
      <p:sp>
        <p:nvSpPr>
          <p:cNvPr id="3080" name="Text Box 7">
            <a:extLst>
              <a:ext uri="{FF2B5EF4-FFF2-40B4-BE49-F238E27FC236}">
                <a16:creationId xmlns:a16="http://schemas.microsoft.com/office/drawing/2014/main" id="{D05F61F5-3A0E-4556-897C-BA28A92234FF}"/>
              </a:ext>
            </a:extLst>
          </p:cNvPr>
          <p:cNvSpPr txBox="1">
            <a:spLocks noChangeArrowheads="1"/>
          </p:cNvSpPr>
          <p:nvPr/>
        </p:nvSpPr>
        <p:spPr bwMode="auto">
          <a:xfrm>
            <a:off x="3270250" y="4013200"/>
            <a:ext cx="3074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000">
                <a:latin typeface="Impact" panose="020B0806030902050204" pitchFamily="34" charset="0"/>
              </a:rPr>
              <a:t>Nombre jours Achats</a:t>
            </a:r>
          </a:p>
        </p:txBody>
      </p:sp>
      <p:sp>
        <p:nvSpPr>
          <p:cNvPr id="3081" name="Rectangle 8">
            <a:extLst>
              <a:ext uri="{FF2B5EF4-FFF2-40B4-BE49-F238E27FC236}">
                <a16:creationId xmlns:a16="http://schemas.microsoft.com/office/drawing/2014/main" id="{DE6D156F-DA6A-4BA5-8177-B66BBE50BA07}"/>
              </a:ext>
            </a:extLst>
          </p:cNvPr>
          <p:cNvSpPr>
            <a:spLocks noChangeArrowheads="1"/>
          </p:cNvSpPr>
          <p:nvPr/>
        </p:nvSpPr>
        <p:spPr bwMode="auto">
          <a:xfrm>
            <a:off x="611188" y="692150"/>
            <a:ext cx="81327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Le besoin en fonds de roulement (BFR) </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numéro de diapositive 4">
            <a:extLst>
              <a:ext uri="{FF2B5EF4-FFF2-40B4-BE49-F238E27FC236}">
                <a16:creationId xmlns:a16="http://schemas.microsoft.com/office/drawing/2014/main" id="{69906696-8D1C-493A-96C5-38C2E0C7F4A8}"/>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7ECC7ED-DE9F-40D5-948C-37B0328224D7}" type="slidenum">
              <a:rPr lang="fr-FR" altLang="en-US">
                <a:latin typeface="Arial Black" panose="020B0A04020102020204" pitchFamily="34" charset="0"/>
              </a:rPr>
              <a:pPr eaLnBrk="1" hangingPunct="1"/>
              <a:t>8</a:t>
            </a:fld>
            <a:endParaRPr lang="fr-FR" altLang="en-US">
              <a:latin typeface="Arial Black" panose="020B0A04020102020204" pitchFamily="34" charset="0"/>
            </a:endParaRPr>
          </a:p>
        </p:txBody>
      </p:sp>
      <p:sp>
        <p:nvSpPr>
          <p:cNvPr id="20483" name="Rectangle 2">
            <a:extLst>
              <a:ext uri="{FF2B5EF4-FFF2-40B4-BE49-F238E27FC236}">
                <a16:creationId xmlns:a16="http://schemas.microsoft.com/office/drawing/2014/main" id="{BBC91965-96EF-4ECE-8B55-D2A648EE1F52}"/>
              </a:ext>
            </a:extLst>
          </p:cNvPr>
          <p:cNvSpPr>
            <a:spLocks noGrp="1" noChangeArrowheads="1"/>
          </p:cNvSpPr>
          <p:nvPr>
            <p:ph type="title"/>
          </p:nvPr>
        </p:nvSpPr>
        <p:spPr>
          <a:xfrm>
            <a:off x="495300" y="438150"/>
            <a:ext cx="8229600" cy="884238"/>
          </a:xfrm>
          <a:noFill/>
        </p:spPr>
        <p:txBody>
          <a:bodyPr/>
          <a:lstStyle/>
          <a:p>
            <a:pPr algn="ctr" eaLnBrk="1" hangingPunct="1"/>
            <a:r>
              <a:rPr lang="fr-FR" altLang="en-US" sz="2700" b="1">
                <a:solidFill>
                  <a:srgbClr val="A50021"/>
                </a:solidFill>
                <a:latin typeface="Book Antiqua" panose="02040602050305030304" pitchFamily="18" charset="0"/>
                <a:cs typeface="Times New Roman" panose="02020603050405020304" pitchFamily="18" charset="0"/>
              </a:rPr>
              <a:t>LES 10 ETAPES DE CREATION D’ENTREPRISES</a:t>
            </a:r>
          </a:p>
        </p:txBody>
      </p:sp>
      <p:sp>
        <p:nvSpPr>
          <p:cNvPr id="20484" name="Rectangle 3">
            <a:extLst>
              <a:ext uri="{FF2B5EF4-FFF2-40B4-BE49-F238E27FC236}">
                <a16:creationId xmlns:a16="http://schemas.microsoft.com/office/drawing/2014/main" id="{9EFD3C84-5876-47A3-8CE4-5CDF1902E283}"/>
              </a:ext>
            </a:extLst>
          </p:cNvPr>
          <p:cNvSpPr>
            <a:spLocks noGrp="1" noChangeArrowheads="1"/>
          </p:cNvSpPr>
          <p:nvPr>
            <p:ph type="body" idx="1"/>
          </p:nvPr>
        </p:nvSpPr>
        <p:spPr>
          <a:xfrm>
            <a:off x="457200" y="1485900"/>
            <a:ext cx="8229600" cy="4535488"/>
          </a:xfrm>
        </p:spPr>
        <p:txBody>
          <a:bodyPr/>
          <a:lstStyle/>
          <a:p>
            <a:pPr marL="609600" indent="-609600" eaLnBrk="1" hangingPunct="1">
              <a:buClr>
                <a:srgbClr val="000066"/>
              </a:buClr>
              <a:buSzTx/>
              <a:buFontTx/>
              <a:buAutoNum type="arabicPeriod"/>
            </a:pPr>
            <a:r>
              <a:rPr lang="fr-FR" altLang="en-US" sz="2400"/>
              <a:t>L’ IDEE</a:t>
            </a:r>
          </a:p>
          <a:p>
            <a:pPr marL="609600" indent="-609600" eaLnBrk="1" hangingPunct="1">
              <a:buClr>
                <a:srgbClr val="000066"/>
              </a:buClr>
              <a:buSzTx/>
              <a:buFontTx/>
              <a:buAutoNum type="arabicPeriod"/>
            </a:pPr>
            <a:r>
              <a:rPr lang="fr-FR" altLang="en-US" sz="2400"/>
              <a:t>LE PROJET PERSONNEL</a:t>
            </a:r>
          </a:p>
          <a:p>
            <a:pPr marL="609600" indent="-609600" eaLnBrk="1" hangingPunct="1">
              <a:buClr>
                <a:srgbClr val="000066"/>
              </a:buClr>
              <a:buSzTx/>
              <a:buFontTx/>
              <a:buAutoNum type="arabicPeriod"/>
            </a:pPr>
            <a:r>
              <a:rPr lang="fr-FR" altLang="en-US" sz="2400"/>
              <a:t>ETUDE  COMMERCIALE</a:t>
            </a:r>
          </a:p>
          <a:p>
            <a:pPr marL="609600" indent="-609600" eaLnBrk="1" hangingPunct="1">
              <a:buClr>
                <a:srgbClr val="000066"/>
              </a:buClr>
              <a:buSzTx/>
              <a:buFontTx/>
              <a:buAutoNum type="arabicPeriod"/>
            </a:pPr>
            <a:r>
              <a:rPr lang="fr-FR" altLang="en-US" sz="2400"/>
              <a:t>ETUDE TECHNIQUE</a:t>
            </a:r>
          </a:p>
          <a:p>
            <a:pPr marL="609600" indent="-609600" eaLnBrk="1" hangingPunct="1">
              <a:buClr>
                <a:srgbClr val="000066"/>
              </a:buClr>
              <a:buSzTx/>
              <a:buFontTx/>
              <a:buAutoNum type="arabicPeriod"/>
            </a:pPr>
            <a:r>
              <a:rPr lang="fr-FR" altLang="en-US" sz="2400"/>
              <a:t>ETUDE FINANCIERE</a:t>
            </a:r>
          </a:p>
          <a:p>
            <a:pPr marL="609600" indent="-609600" eaLnBrk="1" hangingPunct="1">
              <a:buClr>
                <a:srgbClr val="000066"/>
              </a:buClr>
              <a:buSzTx/>
              <a:buFontTx/>
              <a:buAutoNum type="arabicPeriod"/>
            </a:pPr>
            <a:r>
              <a:rPr lang="fr-FR" altLang="en-US" sz="2400"/>
              <a:t>PLAN DE FINANCEMENT</a:t>
            </a:r>
          </a:p>
          <a:p>
            <a:pPr marL="609600" indent="-609600" eaLnBrk="1" hangingPunct="1">
              <a:buClr>
                <a:srgbClr val="000066"/>
              </a:buClr>
              <a:buSzTx/>
              <a:buFontTx/>
              <a:buAutoNum type="arabicPeriod"/>
            </a:pPr>
            <a:r>
              <a:rPr lang="fr-FR" altLang="en-US" sz="2400"/>
              <a:t>CHOISIR UN STATUT JURIDIQUE</a:t>
            </a:r>
          </a:p>
          <a:p>
            <a:pPr marL="609600" indent="-609600" eaLnBrk="1" hangingPunct="1">
              <a:buClr>
                <a:srgbClr val="000066"/>
              </a:buClr>
              <a:buSzTx/>
              <a:buFontTx/>
              <a:buAutoNum type="arabicPeriod"/>
            </a:pPr>
            <a:r>
              <a:rPr lang="fr-FR" altLang="en-US" sz="2400"/>
              <a:t>LES FORMALITES DE CREATION</a:t>
            </a:r>
          </a:p>
          <a:p>
            <a:pPr marL="609600" indent="-609600" eaLnBrk="1" hangingPunct="1">
              <a:buClr>
                <a:srgbClr val="000066"/>
              </a:buClr>
              <a:buSzTx/>
              <a:buFontTx/>
              <a:buAutoNum type="arabicPeriod"/>
            </a:pPr>
            <a:r>
              <a:rPr lang="fr-FR" altLang="en-US" sz="2400"/>
              <a:t>INSTALLER L’ENTREPRISE</a:t>
            </a:r>
          </a:p>
          <a:p>
            <a:pPr marL="609600" indent="-609600" eaLnBrk="1" hangingPunct="1">
              <a:buClr>
                <a:srgbClr val="000066"/>
              </a:buClr>
              <a:buSzTx/>
              <a:buFontTx/>
              <a:buAutoNum type="arabicPeriod"/>
            </a:pPr>
            <a:r>
              <a:rPr lang="fr-FR" altLang="en-US" sz="2400"/>
              <a:t>DEMARRER  L’ ACTIVITE</a:t>
            </a: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Espace réservé du numéro de diapositive 4">
            <a:extLst>
              <a:ext uri="{FF2B5EF4-FFF2-40B4-BE49-F238E27FC236}">
                <a16:creationId xmlns:a16="http://schemas.microsoft.com/office/drawing/2014/main" id="{77859EEA-017B-4CA3-BCFC-E1E73BAAB02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6F567A2-9258-4A5A-B3A4-BED0E4F5347B}" type="slidenum">
              <a:rPr lang="fr-FR" altLang="en-US">
                <a:latin typeface="Arial Black" panose="020B0A04020102020204" pitchFamily="34" charset="0"/>
              </a:rPr>
              <a:pPr eaLnBrk="1" hangingPunct="1"/>
              <a:t>80</a:t>
            </a:fld>
            <a:endParaRPr lang="fr-FR" altLang="en-US">
              <a:latin typeface="Arial Black" panose="020B0A04020102020204" pitchFamily="34" charset="0"/>
            </a:endParaRPr>
          </a:p>
        </p:txBody>
      </p:sp>
      <p:graphicFrame>
        <p:nvGraphicFramePr>
          <p:cNvPr id="4098" name="Object 2">
            <a:extLst>
              <a:ext uri="{FF2B5EF4-FFF2-40B4-BE49-F238E27FC236}">
                <a16:creationId xmlns:a16="http://schemas.microsoft.com/office/drawing/2014/main" id="{D86B311F-2D06-40B9-B4AF-35C66AB6AA7D}"/>
              </a:ext>
            </a:extLst>
          </p:cNvPr>
          <p:cNvGraphicFramePr>
            <a:graphicFrameLocks noChangeAspect="1"/>
          </p:cNvGraphicFramePr>
          <p:nvPr/>
        </p:nvGraphicFramePr>
        <p:xfrm>
          <a:off x="357188" y="2139950"/>
          <a:ext cx="8426450" cy="2033588"/>
        </p:xfrm>
        <a:graphic>
          <a:graphicData uri="http://schemas.openxmlformats.org/presentationml/2006/ole">
            <mc:AlternateContent xmlns:mc="http://schemas.openxmlformats.org/markup-compatibility/2006">
              <mc:Choice xmlns:v="urn:schemas-microsoft-com:vml" Requires="v">
                <p:oleObj spid="_x0000_s4098" name="Document" r:id="rId3" imgW="6193536" imgH="1449324" progId="Word.Document.8">
                  <p:embed/>
                </p:oleObj>
              </mc:Choice>
              <mc:Fallback>
                <p:oleObj name="Document" r:id="rId3" imgW="6193536" imgH="1449324" progId="Word.Document.8">
                  <p:embed/>
                  <p:pic>
                    <p:nvPicPr>
                      <p:cNvPr id="4098" name="Object 2">
                        <a:extLst>
                          <a:ext uri="{FF2B5EF4-FFF2-40B4-BE49-F238E27FC236}">
                            <a16:creationId xmlns:a16="http://schemas.microsoft.com/office/drawing/2014/main" id="{D86B311F-2D06-40B9-B4AF-35C66AB6AA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2139950"/>
                        <a:ext cx="8426450" cy="203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0" name="Text Box 3">
            <a:extLst>
              <a:ext uri="{FF2B5EF4-FFF2-40B4-BE49-F238E27FC236}">
                <a16:creationId xmlns:a16="http://schemas.microsoft.com/office/drawing/2014/main" id="{F59166C5-DDA4-4884-BF0B-C6BB2803C6E6}"/>
              </a:ext>
            </a:extLst>
          </p:cNvPr>
          <p:cNvSpPr txBox="1">
            <a:spLocks noChangeArrowheads="1"/>
          </p:cNvSpPr>
          <p:nvPr/>
        </p:nvSpPr>
        <p:spPr bwMode="auto">
          <a:xfrm>
            <a:off x="508000" y="2286000"/>
            <a:ext cx="56102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800">
                <a:latin typeface="Impact" panose="020B0806030902050204" pitchFamily="34" charset="0"/>
              </a:rPr>
              <a:t>B.F.R.  =  Emplois - Ressources</a:t>
            </a:r>
            <a:endParaRPr lang="fr-FR" altLang="en-US" sz="2800">
              <a:latin typeface="Times New Roman" panose="02020603050405020304" pitchFamily="18" charset="0"/>
            </a:endParaRPr>
          </a:p>
        </p:txBody>
      </p:sp>
      <p:sp>
        <p:nvSpPr>
          <p:cNvPr id="4101" name="Text Box 4">
            <a:extLst>
              <a:ext uri="{FF2B5EF4-FFF2-40B4-BE49-F238E27FC236}">
                <a16:creationId xmlns:a16="http://schemas.microsoft.com/office/drawing/2014/main" id="{6D16C249-C57E-4050-8D58-E7187377F999}"/>
              </a:ext>
            </a:extLst>
          </p:cNvPr>
          <p:cNvSpPr txBox="1">
            <a:spLocks noChangeArrowheads="1"/>
          </p:cNvSpPr>
          <p:nvPr/>
        </p:nvSpPr>
        <p:spPr bwMode="auto">
          <a:xfrm>
            <a:off x="539750" y="3330575"/>
            <a:ext cx="52562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800">
                <a:latin typeface="Impact" panose="020B0806030902050204" pitchFamily="34" charset="0"/>
              </a:rPr>
              <a:t>B.F.R.   Additionnel   =</a:t>
            </a:r>
            <a:endParaRPr lang="fr-FR" altLang="en-US" sz="2800">
              <a:latin typeface="Times New Roman" panose="02020603050405020304" pitchFamily="18" charset="0"/>
            </a:endParaRPr>
          </a:p>
        </p:txBody>
      </p:sp>
      <p:sp>
        <p:nvSpPr>
          <p:cNvPr id="4102" name="Text Box 5">
            <a:extLst>
              <a:ext uri="{FF2B5EF4-FFF2-40B4-BE49-F238E27FC236}">
                <a16:creationId xmlns:a16="http://schemas.microsoft.com/office/drawing/2014/main" id="{75627486-5F0B-4BC2-89A1-7E88128B8D57}"/>
              </a:ext>
            </a:extLst>
          </p:cNvPr>
          <p:cNvSpPr txBox="1">
            <a:spLocks noChangeArrowheads="1"/>
          </p:cNvSpPr>
          <p:nvPr/>
        </p:nvSpPr>
        <p:spPr bwMode="auto">
          <a:xfrm>
            <a:off x="5868988" y="3265488"/>
            <a:ext cx="8175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2800">
                <a:latin typeface="Impact" panose="020B0806030902050204" pitchFamily="34" charset="0"/>
              </a:rPr>
              <a:t>-</a:t>
            </a:r>
            <a:endParaRPr lang="fr-FR" altLang="en-US" sz="2800">
              <a:latin typeface="Times New Roman" panose="02020603050405020304" pitchFamily="18" charset="0"/>
            </a:endParaRPr>
          </a:p>
        </p:txBody>
      </p:sp>
      <p:sp>
        <p:nvSpPr>
          <p:cNvPr id="4103" name="Text Box 6">
            <a:extLst>
              <a:ext uri="{FF2B5EF4-FFF2-40B4-BE49-F238E27FC236}">
                <a16:creationId xmlns:a16="http://schemas.microsoft.com/office/drawing/2014/main" id="{3F706777-3FB3-4C6F-9EEF-87C3EDFE3F52}"/>
              </a:ext>
            </a:extLst>
          </p:cNvPr>
          <p:cNvSpPr txBox="1">
            <a:spLocks noChangeArrowheads="1"/>
          </p:cNvSpPr>
          <p:nvPr/>
        </p:nvSpPr>
        <p:spPr bwMode="auto">
          <a:xfrm>
            <a:off x="6835775" y="3379788"/>
            <a:ext cx="11350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1600" b="1">
                <a:latin typeface="Verdana" panose="020B0604030504040204" pitchFamily="34" charset="0"/>
              </a:rPr>
              <a:t>B2-B1</a:t>
            </a:r>
          </a:p>
        </p:txBody>
      </p:sp>
      <p:sp>
        <p:nvSpPr>
          <p:cNvPr id="4104" name="Text Box 7">
            <a:extLst>
              <a:ext uri="{FF2B5EF4-FFF2-40B4-BE49-F238E27FC236}">
                <a16:creationId xmlns:a16="http://schemas.microsoft.com/office/drawing/2014/main" id="{2D7D2B64-FC33-4D23-833A-F7C9E08572AB}"/>
              </a:ext>
            </a:extLst>
          </p:cNvPr>
          <p:cNvSpPr txBox="1">
            <a:spLocks noChangeArrowheads="1"/>
          </p:cNvSpPr>
          <p:nvPr/>
        </p:nvSpPr>
        <p:spPr bwMode="auto">
          <a:xfrm>
            <a:off x="7978775" y="3411538"/>
            <a:ext cx="841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fr-FR" altLang="en-US" sz="1400" b="1">
                <a:latin typeface="Verdana" panose="020B0604030504040204" pitchFamily="34" charset="0"/>
              </a:rPr>
              <a:t>B3-B2</a:t>
            </a:r>
          </a:p>
        </p:txBody>
      </p:sp>
      <p:sp>
        <p:nvSpPr>
          <p:cNvPr id="4105" name="Rectangle 8">
            <a:extLst>
              <a:ext uri="{FF2B5EF4-FFF2-40B4-BE49-F238E27FC236}">
                <a16:creationId xmlns:a16="http://schemas.microsoft.com/office/drawing/2014/main" id="{796EF4C6-7476-4C1F-860C-3BBEF242B4FF}"/>
              </a:ext>
            </a:extLst>
          </p:cNvPr>
          <p:cNvSpPr>
            <a:spLocks noChangeArrowheads="1"/>
          </p:cNvSpPr>
          <p:nvPr/>
        </p:nvSpPr>
        <p:spPr bwMode="auto">
          <a:xfrm>
            <a:off x="533400" y="533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PROGRAMME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INVESTISSEMENT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Le besoin en fonds de roulement (BFR) </a:t>
            </a:r>
          </a:p>
        </p:txBody>
      </p:sp>
      <p:sp>
        <p:nvSpPr>
          <p:cNvPr id="4106" name="Rectangle 9">
            <a:extLst>
              <a:ext uri="{FF2B5EF4-FFF2-40B4-BE49-F238E27FC236}">
                <a16:creationId xmlns:a16="http://schemas.microsoft.com/office/drawing/2014/main" id="{E2DAC6FE-4CE3-4128-BE91-080887435A3E}"/>
              </a:ext>
            </a:extLst>
          </p:cNvPr>
          <p:cNvSpPr>
            <a:spLocks noChangeArrowheads="1"/>
          </p:cNvSpPr>
          <p:nvPr/>
        </p:nvSpPr>
        <p:spPr bwMode="auto">
          <a:xfrm>
            <a:off x="323850" y="4292600"/>
            <a:ext cx="8435975"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1950" indent="-3619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spcBef>
                <a:spcPct val="50000"/>
              </a:spcBef>
              <a:buClr>
                <a:srgbClr val="000066"/>
              </a:buClr>
              <a:buSzPct val="80000"/>
              <a:buFont typeface="Wingdings" panose="05000000000000000000" pitchFamily="2" charset="2"/>
              <a:buChar char="è"/>
            </a:pPr>
            <a:r>
              <a:rPr lang="fr-FR" altLang="en-US" sz="2400" b="1"/>
              <a:t>Le BFR représente la partie des actifs circulants </a:t>
            </a:r>
            <a:r>
              <a:rPr lang="fr-FR" altLang="en-US" sz="2400" b="1">
                <a:solidFill>
                  <a:srgbClr val="FF3300"/>
                </a:solidFill>
              </a:rPr>
              <a:t>d’exploitation qui n’est pas financée par des ressources d’exploitation</a:t>
            </a:r>
          </a:p>
          <a:p>
            <a:pPr algn="just" eaLnBrk="1" hangingPunct="1">
              <a:spcBef>
                <a:spcPct val="50000"/>
              </a:spcBef>
              <a:buClr>
                <a:srgbClr val="000066"/>
              </a:buClr>
              <a:buSzPct val="80000"/>
              <a:buFont typeface="Wingdings" panose="05000000000000000000" pitchFamily="2" charset="2"/>
              <a:buChar char="è"/>
            </a:pPr>
            <a:r>
              <a:rPr lang="fr-FR" altLang="en-US" sz="2400" b="1"/>
              <a:t>Cas particulier d’activité de services</a:t>
            </a:r>
            <a:r>
              <a:rPr lang="fr-FR" altLang="en-US" sz="2400"/>
              <a:t> : on remplace le stock par les travaux en cours</a:t>
            </a: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u numéro de diapositive 4">
            <a:extLst>
              <a:ext uri="{FF2B5EF4-FFF2-40B4-BE49-F238E27FC236}">
                <a16:creationId xmlns:a16="http://schemas.microsoft.com/office/drawing/2014/main" id="{6FD8C2D1-53CB-43C7-8892-71166F1F861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6D56C3-5213-49F6-81A4-9BD71A745BA8}" type="slidenum">
              <a:rPr lang="fr-FR" altLang="en-US">
                <a:latin typeface="Arial Black" panose="020B0A04020102020204" pitchFamily="34" charset="0"/>
              </a:rPr>
              <a:pPr eaLnBrk="1" hangingPunct="1"/>
              <a:t>81</a:t>
            </a:fld>
            <a:endParaRPr lang="fr-FR" altLang="en-US">
              <a:latin typeface="Arial Black" panose="020B0A04020102020204" pitchFamily="34" charset="0"/>
            </a:endParaRPr>
          </a:p>
        </p:txBody>
      </p:sp>
      <p:sp>
        <p:nvSpPr>
          <p:cNvPr id="91139" name="Rectangle 2">
            <a:extLst>
              <a:ext uri="{FF2B5EF4-FFF2-40B4-BE49-F238E27FC236}">
                <a16:creationId xmlns:a16="http://schemas.microsoft.com/office/drawing/2014/main" id="{4BD168DE-B465-4DD0-819B-ACA4E23448B1}"/>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EXEMPLE DE CALCUL DE BFR</a:t>
            </a:r>
          </a:p>
        </p:txBody>
      </p:sp>
      <p:sp>
        <p:nvSpPr>
          <p:cNvPr id="91140" name="Rectangle 3">
            <a:extLst>
              <a:ext uri="{FF2B5EF4-FFF2-40B4-BE49-F238E27FC236}">
                <a16:creationId xmlns:a16="http://schemas.microsoft.com/office/drawing/2014/main" id="{DE9D8D01-4F01-41D8-A1E8-F35C77963744}"/>
              </a:ext>
            </a:extLst>
          </p:cNvPr>
          <p:cNvSpPr>
            <a:spLocks noGrp="1" noChangeArrowheads="1"/>
          </p:cNvSpPr>
          <p:nvPr>
            <p:ph type="body" idx="1"/>
          </p:nvPr>
        </p:nvSpPr>
        <p:spPr>
          <a:xfrm>
            <a:off x="457200" y="1844675"/>
            <a:ext cx="8229600" cy="4400550"/>
          </a:xfrm>
        </p:spPr>
        <p:txBody>
          <a:bodyPr/>
          <a:lstStyle/>
          <a:p>
            <a:pPr algn="just" eaLnBrk="1" hangingPunct="1">
              <a:spcBef>
                <a:spcPct val="35000"/>
              </a:spcBef>
              <a:buClr>
                <a:srgbClr val="000066"/>
              </a:buClr>
              <a:buSzTx/>
              <a:buFont typeface="Wingdings" panose="05000000000000000000" pitchFamily="2" charset="2"/>
              <a:buChar char="è"/>
            </a:pPr>
            <a:r>
              <a:rPr lang="fr-FR" altLang="en-US" sz="2400"/>
              <a:t>Prenons </a:t>
            </a:r>
            <a:r>
              <a:rPr lang="fr-FR" altLang="en-US" sz="2400" b="1"/>
              <a:t>l'exemple d'une entreprise de production</a:t>
            </a:r>
            <a:r>
              <a:rPr lang="fr-FR" altLang="en-US" sz="2400"/>
              <a:t> qui présente les caractéristiques suivantes :</a:t>
            </a:r>
            <a:endParaRPr lang="fr-FR" altLang="en-US" sz="2400">
              <a:cs typeface="Times New Roman" panose="02020603050405020304" pitchFamily="18" charset="0"/>
            </a:endParaRPr>
          </a:p>
          <a:p>
            <a:pPr algn="just" eaLnBrk="1" hangingPunct="1">
              <a:spcBef>
                <a:spcPct val="35000"/>
              </a:spcBef>
              <a:buClr>
                <a:srgbClr val="000066"/>
              </a:buClr>
              <a:buSzTx/>
              <a:buFont typeface="Wingdings" panose="05000000000000000000" pitchFamily="2" charset="2"/>
              <a:buChar char="è"/>
            </a:pPr>
            <a:r>
              <a:rPr lang="fr-FR" altLang="en-US" sz="2400"/>
              <a:t>CA HT 3 M DH ; TVA 20 % ; </a:t>
            </a:r>
          </a:p>
          <a:p>
            <a:pPr algn="just" eaLnBrk="1" hangingPunct="1">
              <a:spcBef>
                <a:spcPct val="35000"/>
              </a:spcBef>
              <a:buClr>
                <a:srgbClr val="000066"/>
              </a:buClr>
              <a:buSzTx/>
              <a:buFont typeface="Wingdings" panose="05000000000000000000" pitchFamily="2" charset="2"/>
              <a:buChar char="è"/>
            </a:pPr>
            <a:r>
              <a:rPr lang="fr-FR" altLang="en-US" sz="2400"/>
              <a:t>Les achats représentent 40 % du CA HT.</a:t>
            </a:r>
            <a:endParaRPr lang="fr-FR" altLang="en-US" sz="2400">
              <a:cs typeface="Times New Roman" panose="02020603050405020304" pitchFamily="18" charset="0"/>
            </a:endParaRPr>
          </a:p>
          <a:p>
            <a:pPr algn="just" eaLnBrk="1" hangingPunct="1">
              <a:spcBef>
                <a:spcPct val="35000"/>
              </a:spcBef>
              <a:buClr>
                <a:srgbClr val="000066"/>
              </a:buClr>
              <a:buSzTx/>
              <a:buFont typeface="Wingdings" panose="05000000000000000000" pitchFamily="2" charset="2"/>
              <a:buChar char="è"/>
            </a:pPr>
            <a:r>
              <a:rPr lang="fr-FR" altLang="en-US" sz="2400"/>
              <a:t>Les conditions de règlements :</a:t>
            </a:r>
            <a:endParaRPr lang="fr-FR" altLang="en-US" sz="2400">
              <a:cs typeface="Times New Roman" panose="02020603050405020304" pitchFamily="18" charset="0"/>
            </a:endParaRPr>
          </a:p>
          <a:p>
            <a:pPr lvl="1" algn="just" eaLnBrk="1" hangingPunct="1">
              <a:buSzTx/>
              <a:buFont typeface="Wingdings" panose="05000000000000000000" pitchFamily="2" charset="2"/>
              <a:buChar char="q"/>
            </a:pPr>
            <a:r>
              <a:rPr lang="fr-FR" altLang="en-US" sz="2400"/>
              <a:t>	Clients : 40 % à 30 jours ; 60 % à 60 jours.</a:t>
            </a:r>
            <a:endParaRPr lang="fr-FR" altLang="en-US" sz="2400">
              <a:cs typeface="Times New Roman" panose="02020603050405020304" pitchFamily="18" charset="0"/>
            </a:endParaRPr>
          </a:p>
          <a:p>
            <a:pPr lvl="1" algn="just" eaLnBrk="1" hangingPunct="1">
              <a:buSzTx/>
              <a:buFont typeface="Wingdings" panose="05000000000000000000" pitchFamily="2" charset="2"/>
              <a:buChar char="q"/>
            </a:pPr>
            <a:r>
              <a:rPr lang="fr-FR" altLang="en-US" sz="2400"/>
              <a:t>	Fournisseurs : 30 % à 60 jours ; 70 % à 30 jours.</a:t>
            </a:r>
            <a:endParaRPr lang="fr-FR" altLang="en-US" sz="2400">
              <a:cs typeface="Times New Roman" panose="02020603050405020304" pitchFamily="18" charset="0"/>
            </a:endParaRPr>
          </a:p>
          <a:p>
            <a:pPr algn="just" eaLnBrk="1" hangingPunct="1">
              <a:spcBef>
                <a:spcPct val="40000"/>
              </a:spcBef>
              <a:buClr>
                <a:srgbClr val="000066"/>
              </a:buClr>
              <a:buSzTx/>
              <a:buFont typeface="Wingdings" panose="05000000000000000000" pitchFamily="2" charset="2"/>
              <a:buChar char="è"/>
            </a:pPr>
            <a:r>
              <a:rPr lang="fr-FR" altLang="en-US" sz="2400"/>
              <a:t>Stocks matières : 1,5 mois.</a:t>
            </a:r>
            <a:endParaRPr lang="fr-FR" altLang="en-US" sz="2400">
              <a:cs typeface="Times New Roman" panose="02020603050405020304" pitchFamily="18" charset="0"/>
            </a:endParaRPr>
          </a:p>
          <a:p>
            <a:pPr algn="just" eaLnBrk="1" hangingPunct="1">
              <a:spcBef>
                <a:spcPct val="40000"/>
              </a:spcBef>
              <a:buClr>
                <a:srgbClr val="000066"/>
              </a:buClr>
              <a:buSzTx/>
              <a:buFont typeface="Wingdings" panose="05000000000000000000" pitchFamily="2" charset="2"/>
              <a:buChar char="è"/>
            </a:pPr>
            <a:r>
              <a:rPr lang="fr-FR" altLang="en-US" sz="2400"/>
              <a:t>Stocks produits finis : 8 jours</a:t>
            </a: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Espace réservé du numéro de diapositive 4">
            <a:extLst>
              <a:ext uri="{FF2B5EF4-FFF2-40B4-BE49-F238E27FC236}">
                <a16:creationId xmlns:a16="http://schemas.microsoft.com/office/drawing/2014/main" id="{8FE900F8-58B2-498E-913E-4FB4AC159FC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F4BEB80-2963-4C04-99A5-D7BFA91BD7DA}" type="slidenum">
              <a:rPr lang="fr-FR" altLang="en-US">
                <a:latin typeface="Arial Black" panose="020B0A04020102020204" pitchFamily="34" charset="0"/>
              </a:rPr>
              <a:pPr eaLnBrk="1" hangingPunct="1"/>
              <a:t>82</a:t>
            </a:fld>
            <a:endParaRPr lang="fr-FR" altLang="en-US">
              <a:latin typeface="Arial Black" panose="020B0A04020102020204" pitchFamily="34" charset="0"/>
            </a:endParaRPr>
          </a:p>
        </p:txBody>
      </p:sp>
      <p:sp>
        <p:nvSpPr>
          <p:cNvPr id="92163" name="Rectangle 2">
            <a:extLst>
              <a:ext uri="{FF2B5EF4-FFF2-40B4-BE49-F238E27FC236}">
                <a16:creationId xmlns:a16="http://schemas.microsoft.com/office/drawing/2014/main" id="{1AC22436-25F4-482C-B21D-C8507B857F71}"/>
              </a:ext>
            </a:extLst>
          </p:cNvPr>
          <p:cNvSpPr>
            <a:spLocks noGrp="1" noChangeArrowheads="1"/>
          </p:cNvSpPr>
          <p:nvPr>
            <p:ph type="title"/>
          </p:nvPr>
        </p:nvSpPr>
        <p:spPr>
          <a:xfrm>
            <a:off x="539750" y="411163"/>
            <a:ext cx="8528050" cy="64135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SOLUTION</a:t>
            </a:r>
          </a:p>
        </p:txBody>
      </p:sp>
      <p:sp>
        <p:nvSpPr>
          <p:cNvPr id="92164" name="Rectangle 3">
            <a:extLst>
              <a:ext uri="{FF2B5EF4-FFF2-40B4-BE49-F238E27FC236}">
                <a16:creationId xmlns:a16="http://schemas.microsoft.com/office/drawing/2014/main" id="{63A68720-D471-48DA-A094-394060AAED6F}"/>
              </a:ext>
            </a:extLst>
          </p:cNvPr>
          <p:cNvSpPr>
            <a:spLocks noGrp="1" noChangeArrowheads="1"/>
          </p:cNvSpPr>
          <p:nvPr>
            <p:ph type="body" idx="1"/>
          </p:nvPr>
        </p:nvSpPr>
        <p:spPr>
          <a:xfrm>
            <a:off x="323850" y="958850"/>
            <a:ext cx="8569325" cy="5638800"/>
          </a:xfrm>
        </p:spPr>
        <p:txBody>
          <a:bodyPr/>
          <a:lstStyle/>
          <a:p>
            <a:pPr algn="just" eaLnBrk="1" hangingPunct="1">
              <a:lnSpc>
                <a:spcPct val="90000"/>
              </a:lnSpc>
              <a:buClr>
                <a:srgbClr val="000066"/>
              </a:buClr>
              <a:buSzTx/>
              <a:buFont typeface="Wingdings" panose="05000000000000000000" pitchFamily="2" charset="2"/>
              <a:buChar char="è"/>
            </a:pPr>
            <a:r>
              <a:rPr lang="fr-FR" altLang="en-US" sz="2200" b="1"/>
              <a:t>1) Créances clients</a:t>
            </a:r>
            <a:r>
              <a:rPr lang="fr-FR" altLang="en-US" sz="2200"/>
              <a:t> :</a:t>
            </a:r>
          </a:p>
          <a:p>
            <a:pPr lvl="1" algn="just" eaLnBrk="1" hangingPunct="1">
              <a:lnSpc>
                <a:spcPct val="90000"/>
              </a:lnSpc>
              <a:buSzTx/>
              <a:buFont typeface="Wingdings" panose="05000000000000000000" pitchFamily="2" charset="2"/>
              <a:buChar char="q"/>
            </a:pPr>
            <a:r>
              <a:rPr lang="nl-NL" altLang="en-US" sz="2200"/>
              <a:t>40 % x 30 j = 12 j    -     60 % x 60 j = 36 j, soit 48 j CA TTC</a:t>
            </a:r>
            <a:endParaRPr lang="fr-FR" altLang="en-US" sz="2200"/>
          </a:p>
          <a:p>
            <a:pPr lvl="1" algn="just" eaLnBrk="1" hangingPunct="1">
              <a:lnSpc>
                <a:spcPct val="90000"/>
              </a:lnSpc>
              <a:buSzTx/>
              <a:buFont typeface="Wingdings" panose="05000000000000000000" pitchFamily="2" charset="2"/>
              <a:buChar char="q"/>
            </a:pPr>
            <a:r>
              <a:rPr lang="fr-FR" altLang="en-US" sz="2200"/>
              <a:t>Créances clients = 48 * 3000* 1.2 / 360  =  480 mDH</a:t>
            </a:r>
          </a:p>
          <a:p>
            <a:pPr algn="just" eaLnBrk="1" hangingPunct="1">
              <a:lnSpc>
                <a:spcPct val="90000"/>
              </a:lnSpc>
              <a:buClr>
                <a:srgbClr val="000066"/>
              </a:buClr>
              <a:buSzTx/>
              <a:buFont typeface="Wingdings" panose="05000000000000000000" pitchFamily="2" charset="2"/>
              <a:buChar char="è"/>
            </a:pPr>
            <a:r>
              <a:rPr lang="fr-FR" altLang="en-US" sz="2200" b="1"/>
              <a:t>2) Achats  matières :</a:t>
            </a:r>
          </a:p>
          <a:p>
            <a:pPr lvl="1" algn="just" eaLnBrk="1" hangingPunct="1">
              <a:lnSpc>
                <a:spcPct val="90000"/>
              </a:lnSpc>
              <a:buSzTx/>
              <a:buFont typeface="Wingdings" panose="05000000000000000000" pitchFamily="2" charset="2"/>
              <a:buChar char="q"/>
            </a:pPr>
            <a:r>
              <a:rPr lang="fr-FR" altLang="en-US" sz="2200"/>
              <a:t>40% * CA HT  *1.5 /12 = 1200 mDH</a:t>
            </a:r>
          </a:p>
          <a:p>
            <a:pPr algn="just" eaLnBrk="1" hangingPunct="1">
              <a:lnSpc>
                <a:spcPct val="90000"/>
              </a:lnSpc>
              <a:buClr>
                <a:srgbClr val="000066"/>
              </a:buClr>
              <a:buSzTx/>
              <a:buFont typeface="Wingdings" panose="05000000000000000000" pitchFamily="2" charset="2"/>
              <a:buChar char="è"/>
            </a:pPr>
            <a:r>
              <a:rPr lang="fr-FR" altLang="en-US" sz="2200" b="1"/>
              <a:t> 3)	Stocks produits finis : </a:t>
            </a:r>
            <a:endParaRPr lang="fr-FR" altLang="en-US" sz="2200"/>
          </a:p>
          <a:p>
            <a:pPr lvl="1" algn="just" eaLnBrk="1" hangingPunct="1">
              <a:lnSpc>
                <a:spcPct val="90000"/>
              </a:lnSpc>
              <a:buSzTx/>
              <a:buFont typeface="Wingdings" panose="05000000000000000000" pitchFamily="2" charset="2"/>
              <a:buChar char="q"/>
            </a:pPr>
            <a:r>
              <a:rPr lang="fr-FR" altLang="en-US" sz="2200"/>
              <a:t>8jours de CA HT = 8* 3000/ 360 = 67 mDH</a:t>
            </a:r>
          </a:p>
          <a:p>
            <a:pPr algn="just" eaLnBrk="1" hangingPunct="1">
              <a:lnSpc>
                <a:spcPct val="90000"/>
              </a:lnSpc>
              <a:buClr>
                <a:srgbClr val="000066"/>
              </a:buClr>
              <a:buSzTx/>
              <a:buFont typeface="Wingdings" panose="05000000000000000000" pitchFamily="2" charset="2"/>
              <a:buChar char="è"/>
            </a:pPr>
            <a:r>
              <a:rPr lang="fr-FR" altLang="en-US" sz="2200" b="1"/>
              <a:t>4)</a:t>
            </a:r>
            <a:r>
              <a:rPr lang="fr-FR" altLang="en-US" sz="2200"/>
              <a:t>    </a:t>
            </a:r>
            <a:r>
              <a:rPr lang="fr-FR" altLang="en-US" sz="2200" b="1"/>
              <a:t>Dettes fournisseurs</a:t>
            </a:r>
            <a:r>
              <a:rPr lang="fr-FR" altLang="en-US" sz="2200"/>
              <a:t> : </a:t>
            </a:r>
          </a:p>
          <a:p>
            <a:pPr lvl="1" algn="just" eaLnBrk="1" hangingPunct="1">
              <a:lnSpc>
                <a:spcPct val="90000"/>
              </a:lnSpc>
              <a:buSzTx/>
              <a:buFont typeface="Wingdings" panose="05000000000000000000" pitchFamily="2" charset="2"/>
              <a:buChar char="q"/>
            </a:pPr>
            <a:r>
              <a:rPr lang="fr-FR" altLang="en-US" sz="2200"/>
              <a:t>30 % à 60 j = 18 j ; 70 % à 30 j = 21 j soit 39 j d'achats TTC </a:t>
            </a:r>
          </a:p>
          <a:p>
            <a:pPr lvl="1" algn="just" eaLnBrk="1" hangingPunct="1">
              <a:lnSpc>
                <a:spcPct val="90000"/>
              </a:lnSpc>
              <a:buSzTx/>
              <a:buFont typeface="Wingdings" panose="05000000000000000000" pitchFamily="2" charset="2"/>
              <a:buChar char="q"/>
            </a:pPr>
            <a:r>
              <a:rPr lang="fr-FR" altLang="en-US" sz="2200" b="1"/>
              <a:t>Dettes fournisseurs = 39*1200*1.2 /360 = 39 mDH</a:t>
            </a:r>
          </a:p>
          <a:p>
            <a:pPr algn="just" eaLnBrk="1" hangingPunct="1">
              <a:lnSpc>
                <a:spcPct val="90000"/>
              </a:lnSpc>
              <a:buClr>
                <a:srgbClr val="000066"/>
              </a:buClr>
              <a:buSzTx/>
              <a:buFont typeface="Wingdings" panose="05000000000000000000" pitchFamily="2" charset="2"/>
              <a:buChar char="è"/>
            </a:pPr>
            <a:r>
              <a:rPr lang="fr-FR" altLang="en-US" sz="2200" b="1"/>
              <a:t>BFR = (stock matières + stocks produits + créances clients) - dettes fournisseurs </a:t>
            </a:r>
          </a:p>
          <a:p>
            <a:pPr algn="just" eaLnBrk="1" hangingPunct="1">
              <a:lnSpc>
                <a:spcPct val="90000"/>
              </a:lnSpc>
              <a:buClr>
                <a:srgbClr val="000066"/>
              </a:buClr>
              <a:buSzTx/>
              <a:buFont typeface="Wingdings" panose="05000000000000000000" pitchFamily="2" charset="2"/>
              <a:buChar char="è"/>
            </a:pPr>
            <a:r>
              <a:rPr lang="fr-FR" altLang="en-US" sz="2200" b="1"/>
              <a:t>BFR =  </a:t>
            </a:r>
          </a:p>
          <a:p>
            <a:pPr algn="just" eaLnBrk="1" hangingPunct="1">
              <a:lnSpc>
                <a:spcPct val="90000"/>
              </a:lnSpc>
              <a:buClr>
                <a:srgbClr val="000066"/>
              </a:buClr>
              <a:buSzTx/>
              <a:buFont typeface="Wingdings" panose="05000000000000000000" pitchFamily="2" charset="2"/>
              <a:buChar char="è"/>
            </a:pPr>
            <a:r>
              <a:rPr lang="fr-FR" altLang="en-US" sz="2200"/>
              <a:t>On peut diminuer le BFR en augmentant la rotation du stock, en réduisant la durée des crédits clients, et en allongeant la durée du crédit fournisseurs</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Espace réservé du numéro de diapositive 4">
            <a:extLst>
              <a:ext uri="{FF2B5EF4-FFF2-40B4-BE49-F238E27FC236}">
                <a16:creationId xmlns:a16="http://schemas.microsoft.com/office/drawing/2014/main" id="{A4BCCC0A-7CE3-48D3-83D4-CC741D1F33A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3960564-5646-483E-A989-CCCE65BB2BCD}" type="slidenum">
              <a:rPr lang="fr-FR" altLang="en-US">
                <a:latin typeface="Arial Black" panose="020B0A04020102020204" pitchFamily="34" charset="0"/>
              </a:rPr>
              <a:pPr eaLnBrk="1" hangingPunct="1"/>
              <a:t>83</a:t>
            </a:fld>
            <a:endParaRPr lang="fr-FR" altLang="en-US">
              <a:latin typeface="Arial Black" panose="020B0A04020102020204" pitchFamily="34" charset="0"/>
            </a:endParaRPr>
          </a:p>
        </p:txBody>
      </p:sp>
      <p:sp>
        <p:nvSpPr>
          <p:cNvPr id="222210" name="Rectangle 2">
            <a:extLst>
              <a:ext uri="{FF2B5EF4-FFF2-40B4-BE49-F238E27FC236}">
                <a16:creationId xmlns:a16="http://schemas.microsoft.com/office/drawing/2014/main" id="{39BEC367-4E63-47FD-B2EB-1459815B2934}"/>
              </a:ext>
            </a:extLst>
          </p:cNvPr>
          <p:cNvSpPr>
            <a:spLocks noGrp="1" noChangeArrowheads="1"/>
          </p:cNvSpPr>
          <p:nvPr>
            <p:ph type="title"/>
          </p:nvPr>
        </p:nvSpPr>
        <p:spPr>
          <a:xfrm>
            <a:off x="322263" y="2636838"/>
            <a:ext cx="8497887" cy="1371600"/>
          </a:xfrm>
        </p:spPr>
        <p:txBody>
          <a:bodyPr wrap="none"/>
          <a:lstStyle/>
          <a:p>
            <a:pPr marL="457200" indent="-457200" algn="ctr" eaLnBrk="1" hangingPunct="1">
              <a:defRPr/>
            </a:pPr>
            <a:r>
              <a:rPr lang="fr-FR" sz="3600">
                <a:solidFill>
                  <a:srgbClr val="993300"/>
                </a:solidFill>
                <a:effectLst>
                  <a:outerShdw blurRad="38100" dist="38100" dir="2700000" algn="tl">
                    <a:srgbClr val="C0C0C0"/>
                  </a:outerShdw>
                </a:effectLst>
                <a:latin typeface="Times New Roman" pitchFamily="18" charset="0"/>
              </a:rPr>
              <a:t>COMPTE DE RESULTAT PREVISIONNEL</a:t>
            </a:r>
          </a:p>
        </p:txBody>
      </p:sp>
      <p:sp>
        <p:nvSpPr>
          <p:cNvPr id="93188" name="Oval 3">
            <a:extLst>
              <a:ext uri="{FF2B5EF4-FFF2-40B4-BE49-F238E27FC236}">
                <a16:creationId xmlns:a16="http://schemas.microsoft.com/office/drawing/2014/main" id="{5FC3BDA2-F629-483B-B17F-294DDCE2EA80}"/>
              </a:ext>
            </a:extLst>
          </p:cNvPr>
          <p:cNvSpPr>
            <a:spLocks noChangeArrowheads="1"/>
          </p:cNvSpPr>
          <p:nvPr/>
        </p:nvSpPr>
        <p:spPr bwMode="auto">
          <a:xfrm>
            <a:off x="7239000" y="574675"/>
            <a:ext cx="1676400" cy="838200"/>
          </a:xfrm>
          <a:prstGeom prst="ellipse">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a:latin typeface="Times New Roman" panose="02020603050405020304" pitchFamily="18" charset="0"/>
              </a:rPr>
              <a:t>Question 2</a:t>
            </a: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u numéro de diapositive 4">
            <a:extLst>
              <a:ext uri="{FF2B5EF4-FFF2-40B4-BE49-F238E27FC236}">
                <a16:creationId xmlns:a16="http://schemas.microsoft.com/office/drawing/2014/main" id="{15377820-0CA2-49DA-8BD4-71A57053625C}"/>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D431A97-2847-42D9-B9E5-09E39BEC049D}" type="slidenum">
              <a:rPr lang="fr-FR" altLang="en-US">
                <a:latin typeface="Arial Black" panose="020B0A04020102020204" pitchFamily="34" charset="0"/>
              </a:rPr>
              <a:pPr eaLnBrk="1" hangingPunct="1"/>
              <a:t>84</a:t>
            </a:fld>
            <a:endParaRPr lang="fr-FR" altLang="en-US">
              <a:latin typeface="Arial Black" panose="020B0A04020102020204" pitchFamily="34" charset="0"/>
            </a:endParaRPr>
          </a:p>
        </p:txBody>
      </p:sp>
      <p:sp>
        <p:nvSpPr>
          <p:cNvPr id="94211" name="Rectangle 2">
            <a:extLst>
              <a:ext uri="{FF2B5EF4-FFF2-40B4-BE49-F238E27FC236}">
                <a16:creationId xmlns:a16="http://schemas.microsoft.com/office/drawing/2014/main" id="{9BD5256E-9F5D-4823-A614-D1FEE4FF49B6}"/>
              </a:ext>
            </a:extLst>
          </p:cNvPr>
          <p:cNvSpPr>
            <a:spLocks noGrp="1" noChangeArrowheads="1"/>
          </p:cNvSpPr>
          <p:nvPr>
            <p:ph type="title"/>
          </p:nvPr>
        </p:nvSpPr>
        <p:spPr>
          <a:xfrm>
            <a:off x="831850" y="630238"/>
            <a:ext cx="7772400" cy="106997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COMPTE DE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SULTAT PR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VISIONNEL </a:t>
            </a:r>
          </a:p>
        </p:txBody>
      </p:sp>
      <p:sp>
        <p:nvSpPr>
          <p:cNvPr id="94212" name="Rectangle 3">
            <a:extLst>
              <a:ext uri="{FF2B5EF4-FFF2-40B4-BE49-F238E27FC236}">
                <a16:creationId xmlns:a16="http://schemas.microsoft.com/office/drawing/2014/main" id="{C9D10682-38DC-4323-BE28-1061010EB473}"/>
              </a:ext>
            </a:extLst>
          </p:cNvPr>
          <p:cNvSpPr>
            <a:spLocks noGrp="1" noChangeArrowheads="1"/>
          </p:cNvSpPr>
          <p:nvPr>
            <p:ph type="body" idx="1"/>
          </p:nvPr>
        </p:nvSpPr>
        <p:spPr>
          <a:xfrm>
            <a:off x="250825" y="2095500"/>
            <a:ext cx="8642350" cy="3133725"/>
          </a:xfrm>
        </p:spPr>
        <p:txBody>
          <a:bodyPr/>
          <a:lstStyle/>
          <a:p>
            <a:pPr algn="just" eaLnBrk="1" hangingPunct="1">
              <a:lnSpc>
                <a:spcPct val="90000"/>
              </a:lnSpc>
              <a:spcBef>
                <a:spcPct val="50000"/>
              </a:spcBef>
              <a:buClr>
                <a:srgbClr val="000066"/>
              </a:buClr>
              <a:buFont typeface="Wingdings" panose="05000000000000000000" pitchFamily="2" charset="2"/>
              <a:buChar char="è"/>
            </a:pPr>
            <a:r>
              <a:rPr lang="fr-FR" altLang="en-US" sz="2400"/>
              <a:t>Le compte de résultat est un tableau qui retrace  l'activité et permet, pour chacun des trois premiers exercices, de recenser :</a:t>
            </a:r>
          </a:p>
          <a:p>
            <a:pPr algn="just" eaLnBrk="1" hangingPunct="1">
              <a:lnSpc>
                <a:spcPct val="90000"/>
              </a:lnSpc>
              <a:spcBef>
                <a:spcPct val="50000"/>
              </a:spcBef>
              <a:buClr>
                <a:srgbClr val="000066"/>
              </a:buClr>
              <a:buFont typeface="Wingdings" panose="05000000000000000000" pitchFamily="2" charset="2"/>
              <a:buChar char="è"/>
            </a:pPr>
            <a:r>
              <a:rPr lang="fr-FR" altLang="en-US" sz="2400"/>
              <a:t>l'ensemble des dépenses (</a:t>
            </a:r>
            <a:r>
              <a:rPr lang="fr-FR" altLang="en-US" sz="2400" b="1"/>
              <a:t>charges</a:t>
            </a:r>
            <a:r>
              <a:rPr lang="fr-FR" altLang="en-US" sz="2400"/>
              <a:t>) de l'exercice,</a:t>
            </a:r>
          </a:p>
          <a:p>
            <a:pPr algn="just" eaLnBrk="1" hangingPunct="1">
              <a:lnSpc>
                <a:spcPct val="90000"/>
              </a:lnSpc>
              <a:spcBef>
                <a:spcPct val="50000"/>
              </a:spcBef>
              <a:buClr>
                <a:srgbClr val="000066"/>
              </a:buClr>
              <a:buFont typeface="Wingdings" panose="05000000000000000000" pitchFamily="2" charset="2"/>
              <a:buChar char="è"/>
            </a:pPr>
            <a:r>
              <a:rPr lang="fr-FR" altLang="en-US" sz="2400"/>
              <a:t>les recettes (</a:t>
            </a:r>
            <a:r>
              <a:rPr lang="fr-FR" altLang="en-US" sz="2400" b="1"/>
              <a:t>produits</a:t>
            </a:r>
            <a:r>
              <a:rPr lang="fr-FR" altLang="en-US" sz="2400"/>
              <a:t>) de l'exercice </a:t>
            </a:r>
          </a:p>
          <a:p>
            <a:pPr algn="just" eaLnBrk="1" hangingPunct="1">
              <a:lnSpc>
                <a:spcPct val="90000"/>
              </a:lnSpc>
              <a:spcBef>
                <a:spcPct val="50000"/>
              </a:spcBef>
              <a:buClr>
                <a:srgbClr val="000066"/>
              </a:buClr>
              <a:buFont typeface="Wingdings" panose="05000000000000000000" pitchFamily="2" charset="2"/>
              <a:buChar char="è"/>
            </a:pPr>
            <a:r>
              <a:rPr lang="fr-FR" altLang="en-US" sz="2400">
                <a:cs typeface="Times New Roman" panose="02020603050405020304" pitchFamily="18" charset="0"/>
              </a:rPr>
              <a:t>Il faut s'assurer que l'activité dégage un bénéfice suffisant (reliquat des produits par rapport aux charges).</a:t>
            </a:r>
            <a:r>
              <a:rPr lang="fr-FR" altLang="en-US" sz="2400"/>
              <a:t> </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Espace réservé du numéro de diapositive 4">
            <a:extLst>
              <a:ext uri="{FF2B5EF4-FFF2-40B4-BE49-F238E27FC236}">
                <a16:creationId xmlns:a16="http://schemas.microsoft.com/office/drawing/2014/main" id="{326A2D9C-5F1E-4134-8B0A-AC24C251F463}"/>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FF40DBE-C476-41EF-89FB-E9F361EB1303}" type="slidenum">
              <a:rPr lang="fr-FR" altLang="en-US">
                <a:latin typeface="Arial Black" panose="020B0A04020102020204" pitchFamily="34" charset="0"/>
              </a:rPr>
              <a:pPr eaLnBrk="1" hangingPunct="1"/>
              <a:t>85</a:t>
            </a:fld>
            <a:endParaRPr lang="fr-FR" altLang="en-US">
              <a:latin typeface="Arial Black" panose="020B0A04020102020204" pitchFamily="34" charset="0"/>
            </a:endParaRPr>
          </a:p>
        </p:txBody>
      </p:sp>
      <p:graphicFrame>
        <p:nvGraphicFramePr>
          <p:cNvPr id="5122" name="Object 2">
            <a:extLst>
              <a:ext uri="{FF2B5EF4-FFF2-40B4-BE49-F238E27FC236}">
                <a16:creationId xmlns:a16="http://schemas.microsoft.com/office/drawing/2014/main" id="{5E282769-76F5-46A4-903D-150B5C5561C7}"/>
              </a:ext>
            </a:extLst>
          </p:cNvPr>
          <p:cNvGraphicFramePr>
            <a:graphicFrameLocks noChangeAspect="1"/>
          </p:cNvGraphicFramePr>
          <p:nvPr/>
        </p:nvGraphicFramePr>
        <p:xfrm>
          <a:off x="-107950" y="1066800"/>
          <a:ext cx="9417050" cy="6042025"/>
        </p:xfrm>
        <a:graphic>
          <a:graphicData uri="http://schemas.openxmlformats.org/presentationml/2006/ole">
            <mc:AlternateContent xmlns:mc="http://schemas.openxmlformats.org/markup-compatibility/2006">
              <mc:Choice xmlns:v="urn:schemas-microsoft-com:vml" Requires="v">
                <p:oleObj spid="_x0000_s5122" name="Document" r:id="rId3" imgW="10101072" imgH="6480048" progId="Word.Document.8">
                  <p:embed/>
                </p:oleObj>
              </mc:Choice>
              <mc:Fallback>
                <p:oleObj name="Document" r:id="rId3" imgW="10101072" imgH="6480048" progId="Word.Document.8">
                  <p:embed/>
                  <p:pic>
                    <p:nvPicPr>
                      <p:cNvPr id="5122" name="Object 2">
                        <a:extLst>
                          <a:ext uri="{FF2B5EF4-FFF2-40B4-BE49-F238E27FC236}">
                            <a16:creationId xmlns:a16="http://schemas.microsoft.com/office/drawing/2014/main" id="{5E282769-76F5-46A4-903D-150B5C5561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1066800"/>
                        <a:ext cx="9417050" cy="604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4" name="Rectangle 3">
            <a:extLst>
              <a:ext uri="{FF2B5EF4-FFF2-40B4-BE49-F238E27FC236}">
                <a16:creationId xmlns:a16="http://schemas.microsoft.com/office/drawing/2014/main" id="{86DC8249-CAAD-4529-95B2-3A2AB61EA15C}"/>
              </a:ext>
            </a:extLst>
          </p:cNvPr>
          <p:cNvSpPr>
            <a:spLocks noGrp="1" noChangeArrowheads="1"/>
          </p:cNvSpPr>
          <p:nvPr>
            <p:ph type="title"/>
          </p:nvPr>
        </p:nvSpPr>
        <p:spPr>
          <a:xfrm>
            <a:off x="468313" y="565150"/>
            <a:ext cx="8229600" cy="77628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COMPTE DE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SULTAT PR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VISIONNEL</a:t>
            </a: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numéro de diapositive 4">
            <a:extLst>
              <a:ext uri="{FF2B5EF4-FFF2-40B4-BE49-F238E27FC236}">
                <a16:creationId xmlns:a16="http://schemas.microsoft.com/office/drawing/2014/main" id="{6D3696F1-4C88-4A3D-BFD9-48BCCA694DD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5844C99-48AF-4A78-A1E8-20C0F70384A0}" type="slidenum">
              <a:rPr lang="fr-FR" altLang="en-US">
                <a:latin typeface="Arial Black" panose="020B0A04020102020204" pitchFamily="34" charset="0"/>
              </a:rPr>
              <a:pPr eaLnBrk="1" hangingPunct="1"/>
              <a:t>86</a:t>
            </a:fld>
            <a:endParaRPr lang="fr-FR" altLang="en-US">
              <a:latin typeface="Arial Black" panose="020B0A04020102020204" pitchFamily="34" charset="0"/>
            </a:endParaRPr>
          </a:p>
        </p:txBody>
      </p:sp>
      <p:sp>
        <p:nvSpPr>
          <p:cNvPr id="6148" name="Rectangle 2">
            <a:extLst>
              <a:ext uri="{FF2B5EF4-FFF2-40B4-BE49-F238E27FC236}">
                <a16:creationId xmlns:a16="http://schemas.microsoft.com/office/drawing/2014/main" id="{C6725398-E3E8-451A-8C5A-20D994EE7120}"/>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COMPTE DE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SULTAT PR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VISIONNEL </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suite</a:t>
            </a:r>
          </a:p>
        </p:txBody>
      </p:sp>
      <p:graphicFrame>
        <p:nvGraphicFramePr>
          <p:cNvPr id="6146" name="Object 3">
            <a:extLst>
              <a:ext uri="{FF2B5EF4-FFF2-40B4-BE49-F238E27FC236}">
                <a16:creationId xmlns:a16="http://schemas.microsoft.com/office/drawing/2014/main" id="{19B050A9-A272-4A44-9FCF-285A8F6268D5}"/>
              </a:ext>
            </a:extLst>
          </p:cNvPr>
          <p:cNvGraphicFramePr>
            <a:graphicFrameLocks noChangeAspect="1"/>
          </p:cNvGraphicFramePr>
          <p:nvPr/>
        </p:nvGraphicFramePr>
        <p:xfrm>
          <a:off x="611188" y="2060575"/>
          <a:ext cx="8305800" cy="3581400"/>
        </p:xfrm>
        <a:graphic>
          <a:graphicData uri="http://schemas.openxmlformats.org/presentationml/2006/ole">
            <mc:AlternateContent xmlns:mc="http://schemas.openxmlformats.org/markup-compatibility/2006">
              <mc:Choice xmlns:v="urn:schemas-microsoft-com:vml" Requires="v">
                <p:oleObj spid="_x0000_s6146" name="Document" r:id="rId3" imgW="9851136" imgH="3669792" progId="Word.Document.8">
                  <p:embed/>
                </p:oleObj>
              </mc:Choice>
              <mc:Fallback>
                <p:oleObj name="Document" r:id="rId3" imgW="9851136" imgH="3669792" progId="Word.Document.8">
                  <p:embed/>
                  <p:pic>
                    <p:nvPicPr>
                      <p:cNvPr id="6146" name="Object 3">
                        <a:extLst>
                          <a:ext uri="{FF2B5EF4-FFF2-40B4-BE49-F238E27FC236}">
                            <a16:creationId xmlns:a16="http://schemas.microsoft.com/office/drawing/2014/main" id="{19B050A9-A272-4A44-9FCF-285A8F6268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2060575"/>
                        <a:ext cx="8305800" cy="3581400"/>
                      </a:xfrm>
                      <a:prstGeom prst="rect">
                        <a:avLst/>
                      </a:prstGeom>
                      <a:noFill/>
                      <a:ln>
                        <a:noFill/>
                      </a:ln>
                      <a:effectLst/>
                      <a:extLst>
                        <a:ext uri="{909E8E84-426E-40DD-AFC4-6F175D3DCCD1}">
                          <a14:hiddenFill xmlns:a14="http://schemas.microsoft.com/office/drawing/2010/main">
                            <a:solidFill>
                              <a:srgbClr val="CBCBCB"/>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pic>
                </p:oleObj>
              </mc:Fallback>
            </mc:AlternateContent>
          </a:graphicData>
        </a:graphic>
      </p:graphicFrame>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ce réservé du numéro de diapositive 4">
            <a:extLst>
              <a:ext uri="{FF2B5EF4-FFF2-40B4-BE49-F238E27FC236}">
                <a16:creationId xmlns:a16="http://schemas.microsoft.com/office/drawing/2014/main" id="{A43B6386-D210-4A43-9EA2-299CBD954C20}"/>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693307C-FE48-4608-B3D7-F8F47799BF8B}" type="slidenum">
              <a:rPr lang="fr-FR" altLang="en-US">
                <a:latin typeface="Arial Black" panose="020B0A04020102020204" pitchFamily="34" charset="0"/>
              </a:rPr>
              <a:pPr eaLnBrk="1" hangingPunct="1"/>
              <a:t>87</a:t>
            </a:fld>
            <a:endParaRPr lang="fr-FR" altLang="en-US">
              <a:latin typeface="Arial Black" panose="020B0A04020102020204" pitchFamily="34" charset="0"/>
            </a:endParaRPr>
          </a:p>
        </p:txBody>
      </p:sp>
      <p:sp>
        <p:nvSpPr>
          <p:cNvPr id="95235" name="Rectangle 2">
            <a:extLst>
              <a:ext uri="{FF2B5EF4-FFF2-40B4-BE49-F238E27FC236}">
                <a16:creationId xmlns:a16="http://schemas.microsoft.com/office/drawing/2014/main" id="{6875C2FD-AF32-4B81-B3F2-1C5E0D9C289F}"/>
              </a:ext>
            </a:extLst>
          </p:cNvPr>
          <p:cNvSpPr>
            <a:spLocks noGrp="1" noChangeArrowheads="1"/>
          </p:cNvSpPr>
          <p:nvPr>
            <p:ph type="title"/>
          </p:nvPr>
        </p:nvSpPr>
        <p:spPr>
          <a:xfrm>
            <a:off x="533400" y="388938"/>
            <a:ext cx="7772400" cy="519112"/>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L'AMORTISSEMENT </a:t>
            </a:r>
          </a:p>
        </p:txBody>
      </p:sp>
      <p:sp>
        <p:nvSpPr>
          <p:cNvPr id="95236" name="Rectangle 3">
            <a:extLst>
              <a:ext uri="{FF2B5EF4-FFF2-40B4-BE49-F238E27FC236}">
                <a16:creationId xmlns:a16="http://schemas.microsoft.com/office/drawing/2014/main" id="{7F229BBF-DA38-49F7-9D2C-01F1A7956EC7}"/>
              </a:ext>
            </a:extLst>
          </p:cNvPr>
          <p:cNvSpPr>
            <a:spLocks noGrp="1" noChangeArrowheads="1"/>
          </p:cNvSpPr>
          <p:nvPr>
            <p:ph type="body" idx="1"/>
          </p:nvPr>
        </p:nvSpPr>
        <p:spPr>
          <a:xfrm>
            <a:off x="323850" y="992188"/>
            <a:ext cx="8496300" cy="5029200"/>
          </a:xfrm>
        </p:spPr>
        <p:txBody>
          <a:bodyPr/>
          <a:lstStyle/>
          <a:p>
            <a:pPr algn="just" eaLnBrk="1" hangingPunct="1">
              <a:lnSpc>
                <a:spcPct val="90000"/>
              </a:lnSpc>
              <a:buClr>
                <a:srgbClr val="000066"/>
              </a:buClr>
              <a:buFont typeface="Wingdings" panose="05000000000000000000" pitchFamily="2" charset="2"/>
              <a:buChar char="è"/>
            </a:pPr>
            <a:r>
              <a:rPr lang="fr-FR" altLang="en-US" sz="2400">
                <a:latin typeface="Verdana" panose="020B0604030504040204" pitchFamily="34" charset="0"/>
                <a:cs typeface="Times New Roman" panose="02020603050405020304" pitchFamily="18" charset="0"/>
              </a:rPr>
              <a:t>L'amortissement est une notion comptable qui a pour objet de constater la dépréciation subie par une immobilisation en raison de l’usure ou du temps.</a:t>
            </a:r>
            <a:r>
              <a:rPr lang="fr-FR" altLang="en-US" sz="2400">
                <a:latin typeface="Verdana" panose="020B0604030504040204" pitchFamily="34" charset="0"/>
              </a:rPr>
              <a:t> </a:t>
            </a:r>
          </a:p>
          <a:p>
            <a:pPr algn="just" eaLnBrk="1" hangingPunct="1">
              <a:lnSpc>
                <a:spcPct val="90000"/>
              </a:lnSpc>
              <a:buClr>
                <a:srgbClr val="000066"/>
              </a:buClr>
              <a:buFont typeface="Wingdings" panose="05000000000000000000" pitchFamily="2" charset="2"/>
              <a:buChar char="è"/>
            </a:pPr>
            <a:r>
              <a:rPr lang="fr-FR" altLang="en-US" sz="2400">
                <a:latin typeface="Verdana" panose="020B0604030504040204" pitchFamily="34" charset="0"/>
                <a:cs typeface="Times New Roman" panose="02020603050405020304" pitchFamily="18" charset="0"/>
              </a:rPr>
              <a:t>Exemple : une entreprise inscrit à son bilan en 2001 un véhicule pour une valeur de 150 000 DH (valeur d'achat). En 2003, le véhicule aura perdu de sa valeur. L'amortissement permet de prendre en compte chaque année la perte subie par l'entreprise du fait de cette dépréciation.</a:t>
            </a:r>
            <a:r>
              <a:rPr lang="fr-FR" altLang="en-US" sz="2400">
                <a:latin typeface="Verdana" panose="020B0604030504040204" pitchFamily="34" charset="0"/>
              </a:rPr>
              <a:t> </a:t>
            </a:r>
          </a:p>
          <a:p>
            <a:pPr algn="just" eaLnBrk="1" hangingPunct="1">
              <a:lnSpc>
                <a:spcPct val="90000"/>
              </a:lnSpc>
              <a:buClr>
                <a:srgbClr val="000066"/>
              </a:buClr>
              <a:buFont typeface="Wingdings" panose="05000000000000000000" pitchFamily="2" charset="2"/>
              <a:buChar char="è"/>
            </a:pPr>
            <a:r>
              <a:rPr lang="fr-FR" altLang="en-US" sz="2400">
                <a:latin typeface="Verdana" panose="020B0604030504040204" pitchFamily="34" charset="0"/>
                <a:cs typeface="Times New Roman" panose="02020603050405020304" pitchFamily="18" charset="0"/>
              </a:rPr>
              <a:t>Fiscalement, les amortissements régulièrement pratiqués au cours d’un exercice viennent en déduction du bénéfice imposable.</a:t>
            </a:r>
          </a:p>
          <a:p>
            <a:pPr algn="just" eaLnBrk="1" hangingPunct="1">
              <a:lnSpc>
                <a:spcPct val="90000"/>
              </a:lnSpc>
              <a:buClr>
                <a:srgbClr val="000066"/>
              </a:buClr>
              <a:buFont typeface="Wingdings" panose="05000000000000000000" pitchFamily="2" charset="2"/>
              <a:buChar char="è"/>
            </a:pPr>
            <a:r>
              <a:rPr lang="fr-FR" altLang="en-US" sz="2400">
                <a:latin typeface="Verdana" panose="020B0604030504040204" pitchFamily="34" charset="0"/>
                <a:cs typeface="Times New Roman" panose="02020603050405020304" pitchFamily="18" charset="0"/>
              </a:rPr>
              <a:t>L’objectif poursuivi est de reconstituer un capital pour permettre le remplacement des immobilisations.</a:t>
            </a:r>
          </a:p>
          <a:p>
            <a:pPr algn="just" eaLnBrk="1" hangingPunct="1">
              <a:lnSpc>
                <a:spcPct val="90000"/>
              </a:lnSpc>
              <a:buClr>
                <a:srgbClr val="000066"/>
              </a:buClr>
              <a:buFont typeface="Wingdings" panose="05000000000000000000" pitchFamily="2" charset="2"/>
              <a:buChar char="è"/>
            </a:pPr>
            <a:r>
              <a:rPr lang="fr-FR" altLang="en-US" sz="2400">
                <a:latin typeface="Verdana" panose="020B0604030504040204" pitchFamily="34" charset="0"/>
                <a:cs typeface="Times New Roman" panose="02020603050405020304" pitchFamily="18" charset="0"/>
              </a:rPr>
              <a:t>Tout entrepreneur individuel ou société peut amortir les immobilisations inscrites au bilan de l’entreprise.</a:t>
            </a:r>
            <a:r>
              <a:rPr lang="fr-FR" altLang="en-US" sz="2400">
                <a:latin typeface="Verdana" panose="020B0604030504040204" pitchFamily="34" charset="0"/>
              </a:rPr>
              <a:t> </a:t>
            </a:r>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Espace réservé du numéro de diapositive 4">
            <a:extLst>
              <a:ext uri="{FF2B5EF4-FFF2-40B4-BE49-F238E27FC236}">
                <a16:creationId xmlns:a16="http://schemas.microsoft.com/office/drawing/2014/main" id="{FAA6ACE2-0B80-4D86-8970-F8DB8E35FEA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4BBF109-4283-4FE7-B908-66324CDC5FF5}" type="slidenum">
              <a:rPr lang="fr-FR" altLang="en-US">
                <a:latin typeface="Arial Black" panose="020B0A04020102020204" pitchFamily="34" charset="0"/>
              </a:rPr>
              <a:pPr eaLnBrk="1" hangingPunct="1"/>
              <a:t>88</a:t>
            </a:fld>
            <a:endParaRPr lang="fr-FR" altLang="en-US">
              <a:latin typeface="Arial Black" panose="020B0A04020102020204" pitchFamily="34" charset="0"/>
            </a:endParaRPr>
          </a:p>
        </p:txBody>
      </p:sp>
      <p:sp>
        <p:nvSpPr>
          <p:cNvPr id="96259" name="Rectangle 2">
            <a:extLst>
              <a:ext uri="{FF2B5EF4-FFF2-40B4-BE49-F238E27FC236}">
                <a16:creationId xmlns:a16="http://schemas.microsoft.com/office/drawing/2014/main" id="{F0CC4067-8FDE-4B42-8A8C-A75560F44018}"/>
              </a:ext>
            </a:extLst>
          </p:cNvPr>
          <p:cNvSpPr>
            <a:spLocks noGrp="1" noChangeArrowheads="1"/>
          </p:cNvSpPr>
          <p:nvPr>
            <p:ph type="title"/>
          </p:nvPr>
        </p:nvSpPr>
        <p:spPr>
          <a:xfrm>
            <a:off x="0" y="444500"/>
            <a:ext cx="8820150" cy="8239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LES CONDITIONS </a:t>
            </a:r>
            <a:r>
              <a:rPr lang="fr-FR" altLang="en-US" sz="3200" b="1">
                <a:solidFill>
                  <a:srgbClr val="A50021"/>
                </a:solidFill>
                <a:latin typeface="Times New Roman" panose="02020603050405020304" pitchFamily="18" charset="0"/>
                <a:cs typeface="Times New Roman" panose="02020603050405020304" pitchFamily="18" charset="0"/>
              </a:rPr>
              <a:t>À</a:t>
            </a:r>
            <a:r>
              <a:rPr lang="fr-FR" altLang="en-US" sz="3200" b="1">
                <a:solidFill>
                  <a:srgbClr val="A50021"/>
                </a:solidFill>
                <a:latin typeface="Book Antiqua" panose="02040602050305030304" pitchFamily="18" charset="0"/>
                <a:cs typeface="Times New Roman" panose="02020603050405020304" pitchFamily="18" charset="0"/>
              </a:rPr>
              <a:t>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UNIR POUR AMORTIR </a:t>
            </a:r>
          </a:p>
        </p:txBody>
      </p:sp>
      <p:sp>
        <p:nvSpPr>
          <p:cNvPr id="96260" name="Rectangle 3">
            <a:extLst>
              <a:ext uri="{FF2B5EF4-FFF2-40B4-BE49-F238E27FC236}">
                <a16:creationId xmlns:a16="http://schemas.microsoft.com/office/drawing/2014/main" id="{395B67F0-6403-4F7A-A5D1-81D484A04059}"/>
              </a:ext>
            </a:extLst>
          </p:cNvPr>
          <p:cNvSpPr>
            <a:spLocks noGrp="1" noChangeArrowheads="1"/>
          </p:cNvSpPr>
          <p:nvPr>
            <p:ph type="body" idx="1"/>
          </p:nvPr>
        </p:nvSpPr>
        <p:spPr>
          <a:xfrm>
            <a:off x="323850" y="1341438"/>
            <a:ext cx="8497888" cy="5410200"/>
          </a:xfrm>
        </p:spPr>
        <p:txBody>
          <a:bodyPr/>
          <a:lstStyle/>
          <a:p>
            <a:pPr eaLnBrk="1" hangingPunct="1">
              <a:lnSpc>
                <a:spcPct val="90000"/>
              </a:lnSpc>
              <a:spcBef>
                <a:spcPct val="40000"/>
              </a:spcBef>
              <a:buClr>
                <a:srgbClr val="000066"/>
              </a:buClr>
              <a:buSzTx/>
              <a:buFont typeface="Wingdings" panose="05000000000000000000" pitchFamily="2" charset="2"/>
              <a:buChar char="è"/>
            </a:pPr>
            <a:r>
              <a:rPr lang="fr-FR" altLang="en-US" sz="2200"/>
              <a:t>Ne peuvent être amorties que les immobilisations corporelles ou incorporelles, c’est à dire les biens destinés à rester durablement dans l’entreprise.</a:t>
            </a:r>
          </a:p>
          <a:p>
            <a:pPr eaLnBrk="1" hangingPunct="1">
              <a:lnSpc>
                <a:spcPct val="90000"/>
              </a:lnSpc>
              <a:spcBef>
                <a:spcPct val="40000"/>
              </a:spcBef>
              <a:buClr>
                <a:srgbClr val="000066"/>
              </a:buClr>
              <a:buSzTx/>
              <a:buFont typeface="Wingdings" panose="05000000000000000000" pitchFamily="2" charset="2"/>
              <a:buChar char="è"/>
            </a:pPr>
            <a:r>
              <a:rPr lang="fr-FR" altLang="en-US" sz="2200"/>
              <a:t>Les immobilisations doivent être inscrites à l’actif du bilan.</a:t>
            </a:r>
          </a:p>
          <a:p>
            <a:pPr eaLnBrk="1" hangingPunct="1">
              <a:lnSpc>
                <a:spcPct val="90000"/>
              </a:lnSpc>
              <a:spcBef>
                <a:spcPct val="40000"/>
              </a:spcBef>
              <a:buClr>
                <a:srgbClr val="000066"/>
              </a:buClr>
              <a:buSzTx/>
              <a:buFont typeface="Wingdings" panose="05000000000000000000" pitchFamily="2" charset="2"/>
              <a:buChar char="è"/>
            </a:pPr>
            <a:r>
              <a:rPr lang="fr-FR" altLang="en-US" sz="2200"/>
              <a:t> Le bien doit se déprécier par l’usure ou le temps.  </a:t>
            </a:r>
          </a:p>
          <a:p>
            <a:pPr eaLnBrk="1" hangingPunct="1">
              <a:lnSpc>
                <a:spcPct val="90000"/>
              </a:lnSpc>
              <a:spcBef>
                <a:spcPct val="40000"/>
              </a:spcBef>
              <a:buClr>
                <a:srgbClr val="000066"/>
              </a:buClr>
              <a:buSzTx/>
              <a:buFont typeface="Wingdings" panose="05000000000000000000" pitchFamily="2" charset="2"/>
              <a:buChar char="è"/>
            </a:pPr>
            <a:r>
              <a:rPr lang="fr-FR" altLang="en-US" sz="2200"/>
              <a:t>Le taux d’amortissement est fonction de la durée probable d’utilisation du bien Il est toutefois possible d’amortir sur une période plus courte si des conditions particulières d’exploitation le justifient </a:t>
            </a:r>
          </a:p>
          <a:p>
            <a:pPr eaLnBrk="1" hangingPunct="1">
              <a:lnSpc>
                <a:spcPct val="90000"/>
              </a:lnSpc>
              <a:spcBef>
                <a:spcPct val="40000"/>
              </a:spcBef>
              <a:buClr>
                <a:srgbClr val="000066"/>
              </a:buClr>
              <a:buSzTx/>
              <a:buFont typeface="Wingdings" panose="05000000000000000000" pitchFamily="2" charset="2"/>
              <a:buChar char="è"/>
            </a:pPr>
            <a:r>
              <a:rPr lang="fr-FR" altLang="en-US" sz="2200"/>
              <a:t>Précision : les biens d’occasion acquis par une entreprise ou une société, ou apportés en nature lors de sa constitution, peuvent être amortis (uniquement selon le mode linéaire) en appliquant un taux déterminé en fonction de la durée probable de leur utilisation appréciée à la date d’achat ou d’apport des biens. </a:t>
            </a:r>
          </a:p>
          <a:p>
            <a:pPr eaLnBrk="1" hangingPunct="1">
              <a:lnSpc>
                <a:spcPct val="90000"/>
              </a:lnSpc>
              <a:buClr>
                <a:srgbClr val="000066"/>
              </a:buClr>
              <a:buSzTx/>
              <a:buFont typeface="Wingdings" panose="05000000000000000000" pitchFamily="2" charset="2"/>
              <a:buChar char="è"/>
            </a:pPr>
            <a:endParaRPr lang="fr-FR" altLang="en-US" sz="2200"/>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Espace réservé du numéro de diapositive 4">
            <a:extLst>
              <a:ext uri="{FF2B5EF4-FFF2-40B4-BE49-F238E27FC236}">
                <a16:creationId xmlns:a16="http://schemas.microsoft.com/office/drawing/2014/main" id="{8F0CA1F2-D8C6-4242-B1AC-21C98FE9B55A}"/>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F056E4-2931-4848-AE9C-9B49797E06B3}" type="slidenum">
              <a:rPr lang="fr-FR" altLang="en-US">
                <a:latin typeface="Arial Black" panose="020B0A04020102020204" pitchFamily="34" charset="0"/>
              </a:rPr>
              <a:pPr eaLnBrk="1" hangingPunct="1"/>
              <a:t>89</a:t>
            </a:fld>
            <a:endParaRPr lang="fr-FR" altLang="en-US">
              <a:latin typeface="Arial Black" panose="020B0A04020102020204" pitchFamily="34" charset="0"/>
            </a:endParaRPr>
          </a:p>
        </p:txBody>
      </p:sp>
      <p:sp>
        <p:nvSpPr>
          <p:cNvPr id="97283" name="Rectangle 2">
            <a:extLst>
              <a:ext uri="{FF2B5EF4-FFF2-40B4-BE49-F238E27FC236}">
                <a16:creationId xmlns:a16="http://schemas.microsoft.com/office/drawing/2014/main" id="{736294DE-CFED-4DD4-88A1-6F4A9BFB5C33}"/>
              </a:ext>
            </a:extLst>
          </p:cNvPr>
          <p:cNvSpPr>
            <a:spLocks noGrp="1" noChangeArrowheads="1"/>
          </p:cNvSpPr>
          <p:nvPr>
            <p:ph type="title"/>
          </p:nvPr>
        </p:nvSpPr>
        <p:spPr>
          <a:xfrm>
            <a:off x="457200" y="620713"/>
            <a:ext cx="8218488" cy="1095375"/>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DUR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E ET LE TAUX D</a:t>
            </a:r>
            <a:r>
              <a:rPr lang="fr-FR" altLang="en-US" sz="3200" b="1">
                <a:solidFill>
                  <a:srgbClr val="A50021"/>
                </a:solidFill>
                <a:latin typeface="Times New Roman" panose="02020603050405020304" pitchFamily="18" charset="0"/>
                <a:cs typeface="Times New Roman" panose="02020603050405020304" pitchFamily="18" charset="0"/>
              </a:rPr>
              <a:t>’</a:t>
            </a:r>
            <a:r>
              <a:rPr lang="fr-FR" altLang="en-US" sz="3200" b="1">
                <a:solidFill>
                  <a:srgbClr val="A50021"/>
                </a:solidFill>
                <a:latin typeface="Book Antiqua" panose="02040602050305030304" pitchFamily="18" charset="0"/>
                <a:cs typeface="Times New Roman" panose="02020603050405020304" pitchFamily="18" charset="0"/>
              </a:rPr>
              <a:t>AMORTISSEMENT </a:t>
            </a:r>
          </a:p>
        </p:txBody>
      </p:sp>
      <p:sp>
        <p:nvSpPr>
          <p:cNvPr id="97284" name="Rectangle 3">
            <a:extLst>
              <a:ext uri="{FF2B5EF4-FFF2-40B4-BE49-F238E27FC236}">
                <a16:creationId xmlns:a16="http://schemas.microsoft.com/office/drawing/2014/main" id="{5A60111D-C0C9-44FC-8E7D-42A2AD309719}"/>
              </a:ext>
            </a:extLst>
          </p:cNvPr>
          <p:cNvSpPr>
            <a:spLocks noGrp="1" noChangeArrowheads="1"/>
          </p:cNvSpPr>
          <p:nvPr>
            <p:ph type="body" idx="1"/>
          </p:nvPr>
        </p:nvSpPr>
        <p:spPr>
          <a:xfrm>
            <a:off x="323850" y="1597025"/>
            <a:ext cx="8569325" cy="4495800"/>
          </a:xfrm>
        </p:spPr>
        <p:txBody>
          <a:bodyPr/>
          <a:lstStyle/>
          <a:p>
            <a:pPr eaLnBrk="1" hangingPunct="1">
              <a:lnSpc>
                <a:spcPct val="90000"/>
              </a:lnSpc>
              <a:buClr>
                <a:srgbClr val="000066"/>
              </a:buClr>
              <a:buSzTx/>
              <a:buFont typeface="Wingdings" panose="05000000000000000000" pitchFamily="2" charset="2"/>
              <a:buChar char="è"/>
            </a:pPr>
            <a:endParaRPr lang="fr-FR" altLang="en-US" sz="2800"/>
          </a:p>
          <a:p>
            <a:pPr eaLnBrk="1" hangingPunct="1">
              <a:lnSpc>
                <a:spcPct val="90000"/>
              </a:lnSpc>
              <a:buClr>
                <a:srgbClr val="000066"/>
              </a:buClr>
              <a:buSzTx/>
              <a:buFont typeface="Wingdings" panose="05000000000000000000" pitchFamily="2" charset="2"/>
              <a:buChar char="è"/>
            </a:pPr>
            <a:r>
              <a:rPr lang="fr-FR" altLang="en-US" sz="2800">
                <a:cs typeface="Times New Roman" panose="02020603050405020304" pitchFamily="18" charset="0"/>
              </a:rPr>
              <a:t>L’amortissement est calculé à partir du prix de revient des immobilisations, c’est à dire :</a:t>
            </a:r>
          </a:p>
          <a:p>
            <a:pPr lvl="1" eaLnBrk="1" hangingPunct="1">
              <a:lnSpc>
                <a:spcPct val="90000"/>
              </a:lnSpc>
              <a:spcBef>
                <a:spcPct val="40000"/>
              </a:spcBef>
              <a:buSzTx/>
              <a:buFont typeface="Wingdings" panose="05000000000000000000" pitchFamily="2" charset="2"/>
              <a:buChar char="q"/>
            </a:pPr>
            <a:r>
              <a:rPr lang="fr-FR" altLang="en-US" sz="2400">
                <a:cs typeface="Times New Roman" panose="02020603050405020304" pitchFamily="18" charset="0"/>
              </a:rPr>
              <a:t> pour les immobilisations acquises à titre onéreux : le prix d’acquisition, majoré des frais accessoires nécessaires à la mise en état d’utilisation du bien (par exemple les frais d’installation et de montage),</a:t>
            </a:r>
          </a:p>
          <a:p>
            <a:pPr lvl="1" eaLnBrk="1" hangingPunct="1">
              <a:lnSpc>
                <a:spcPct val="90000"/>
              </a:lnSpc>
              <a:spcBef>
                <a:spcPct val="40000"/>
              </a:spcBef>
              <a:buSzTx/>
              <a:buFont typeface="Wingdings" panose="05000000000000000000" pitchFamily="2" charset="2"/>
              <a:buChar char="q"/>
            </a:pPr>
            <a:r>
              <a:rPr lang="fr-FR" altLang="en-US" sz="2400">
                <a:cs typeface="Times New Roman" panose="02020603050405020304" pitchFamily="18" charset="0"/>
              </a:rPr>
              <a:t> pour les immobilisations acquises à titre gratuit : la valeur vénale du bien (valeur de revente),</a:t>
            </a:r>
          </a:p>
          <a:p>
            <a:pPr lvl="1" eaLnBrk="1" hangingPunct="1">
              <a:lnSpc>
                <a:spcPct val="90000"/>
              </a:lnSpc>
              <a:spcBef>
                <a:spcPct val="40000"/>
              </a:spcBef>
              <a:buSzTx/>
              <a:buFont typeface="Wingdings" panose="05000000000000000000" pitchFamily="2" charset="2"/>
              <a:buChar char="q"/>
            </a:pPr>
            <a:r>
              <a:rPr lang="fr-FR" altLang="en-US" sz="2400">
                <a:cs typeface="Times New Roman" panose="02020603050405020304" pitchFamily="18" charset="0"/>
              </a:rPr>
              <a:t>pour les immobilisations créées par l’entreprise : le coût de production du bien.</a:t>
            </a:r>
            <a:r>
              <a:rPr lang="fr-FR" altLang="en-US" sz="2400"/>
              <a:t> </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u numéro de diapositive 4">
            <a:extLst>
              <a:ext uri="{FF2B5EF4-FFF2-40B4-BE49-F238E27FC236}">
                <a16:creationId xmlns:a16="http://schemas.microsoft.com/office/drawing/2014/main" id="{44258BC3-2D28-46A8-A163-E76768BE8F8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367E83C-70E6-44B0-811C-DF7F1E367D03}" type="slidenum">
              <a:rPr lang="fr-FR" altLang="en-US">
                <a:latin typeface="Arial Black" panose="020B0A04020102020204" pitchFamily="34" charset="0"/>
              </a:rPr>
              <a:pPr eaLnBrk="1" hangingPunct="1"/>
              <a:t>9</a:t>
            </a:fld>
            <a:endParaRPr lang="fr-FR" altLang="en-US">
              <a:latin typeface="Arial Black" panose="020B0A04020102020204" pitchFamily="34" charset="0"/>
            </a:endParaRPr>
          </a:p>
        </p:txBody>
      </p:sp>
      <p:sp>
        <p:nvSpPr>
          <p:cNvPr id="21507" name="Rectangle 2">
            <a:extLst>
              <a:ext uri="{FF2B5EF4-FFF2-40B4-BE49-F238E27FC236}">
                <a16:creationId xmlns:a16="http://schemas.microsoft.com/office/drawing/2014/main" id="{8A70B2DC-1346-47D9-84D6-CCA0B2408EE9}"/>
              </a:ext>
            </a:extLst>
          </p:cNvPr>
          <p:cNvSpPr>
            <a:spLocks noGrp="1" noChangeArrowheads="1"/>
          </p:cNvSpPr>
          <p:nvPr>
            <p:ph type="title"/>
          </p:nvPr>
        </p:nvSpPr>
        <p:spPr>
          <a:xfrm>
            <a:off x="519113" y="438150"/>
            <a:ext cx="8229600" cy="884238"/>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LA PROTECTION DE L'IDÉE </a:t>
            </a:r>
          </a:p>
        </p:txBody>
      </p:sp>
      <p:sp>
        <p:nvSpPr>
          <p:cNvPr id="21508" name="Rectangle 3">
            <a:extLst>
              <a:ext uri="{FF2B5EF4-FFF2-40B4-BE49-F238E27FC236}">
                <a16:creationId xmlns:a16="http://schemas.microsoft.com/office/drawing/2014/main" id="{0A126445-78FB-4FC4-B02F-E68F79EC9CA8}"/>
              </a:ext>
            </a:extLst>
          </p:cNvPr>
          <p:cNvSpPr>
            <a:spLocks noGrp="1" noChangeArrowheads="1"/>
          </p:cNvSpPr>
          <p:nvPr>
            <p:ph type="body" idx="1"/>
          </p:nvPr>
        </p:nvSpPr>
        <p:spPr>
          <a:xfrm>
            <a:off x="457200" y="1412875"/>
            <a:ext cx="8229600" cy="4752975"/>
          </a:xfrm>
          <a:noFill/>
        </p:spPr>
        <p:txBody>
          <a:bodyPr/>
          <a:lstStyle/>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L'idée en soi ne peut être protégée. </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Seule peut être protégée la forme selon laquelle elle s'exprime : invention, marque, création littéraire ou artistique..</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D'une manière générale, on appelle propriété intellectuelle, les droits qui protègent les créations " issues de l'activité de l'esprit humain " contre toute appropriation de tiers. Ces droits se divisent en deux branches : </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Les droits d'auteurs : les oeuvres littéraires , les oeuvres d'art , les œuvres musicales ou audiovisuelles,les logiciels.  </a:t>
            </a:r>
          </a:p>
          <a:p>
            <a:pPr marL="628650" indent="-628650" algn="just" eaLnBrk="1" hangingPunct="1">
              <a:buClr>
                <a:srgbClr val="000066"/>
              </a:buClr>
              <a:buFont typeface="Wingdings" panose="05000000000000000000" pitchFamily="2" charset="2"/>
              <a:buChar char="è"/>
            </a:pPr>
            <a:r>
              <a:rPr lang="fr-FR" altLang="en-US" sz="2200">
                <a:cs typeface="Times New Roman" panose="02020603050405020304" pitchFamily="18" charset="0"/>
              </a:rPr>
              <a:t>Les droits de propriété industrielle : La protection d'une invention par un brevet, Le dépôt d'une marque, Les dessins et modèles </a:t>
            </a:r>
          </a:p>
        </p:txBody>
      </p:sp>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Espace réservé du numéro de diapositive 4">
            <a:extLst>
              <a:ext uri="{FF2B5EF4-FFF2-40B4-BE49-F238E27FC236}">
                <a16:creationId xmlns:a16="http://schemas.microsoft.com/office/drawing/2014/main" id="{ABE5B7E9-D599-4514-BF31-8050415FCE7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1D43B32-ADA5-4646-A233-8267BFED435F}" type="slidenum">
              <a:rPr lang="fr-FR" altLang="en-US">
                <a:latin typeface="Arial Black" panose="020B0A04020102020204" pitchFamily="34" charset="0"/>
              </a:rPr>
              <a:pPr eaLnBrk="1" hangingPunct="1"/>
              <a:t>90</a:t>
            </a:fld>
            <a:endParaRPr lang="fr-FR" altLang="en-US">
              <a:latin typeface="Arial Black" panose="020B0A04020102020204" pitchFamily="34" charset="0"/>
            </a:endParaRPr>
          </a:p>
        </p:txBody>
      </p:sp>
      <p:sp>
        <p:nvSpPr>
          <p:cNvPr id="7172" name="Rectangle 2">
            <a:extLst>
              <a:ext uri="{FF2B5EF4-FFF2-40B4-BE49-F238E27FC236}">
                <a16:creationId xmlns:a16="http://schemas.microsoft.com/office/drawing/2014/main" id="{6A478895-FF93-4CE4-BCD9-E06A0D3C76FF}"/>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AMORTISSEMENTS : </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TABLEAU R</a:t>
            </a:r>
            <a:r>
              <a:rPr lang="fr-FR" altLang="en-US" sz="3200" b="1">
                <a:solidFill>
                  <a:srgbClr val="A50021"/>
                </a:solidFill>
                <a:latin typeface="Times New Roman" panose="02020603050405020304" pitchFamily="18" charset="0"/>
                <a:cs typeface="Times New Roman" panose="02020603050405020304" pitchFamily="18" charset="0"/>
              </a:rPr>
              <a:t>É</a:t>
            </a:r>
            <a:r>
              <a:rPr lang="fr-FR" altLang="en-US" sz="3200" b="1">
                <a:solidFill>
                  <a:srgbClr val="A50021"/>
                </a:solidFill>
                <a:latin typeface="Book Antiqua" panose="02040602050305030304" pitchFamily="18" charset="0"/>
                <a:cs typeface="Times New Roman" panose="02020603050405020304" pitchFamily="18" charset="0"/>
              </a:rPr>
              <a:t>CAPITULATIF</a:t>
            </a:r>
          </a:p>
        </p:txBody>
      </p:sp>
      <p:graphicFrame>
        <p:nvGraphicFramePr>
          <p:cNvPr id="7170" name="Object 4">
            <a:extLst>
              <a:ext uri="{FF2B5EF4-FFF2-40B4-BE49-F238E27FC236}">
                <a16:creationId xmlns:a16="http://schemas.microsoft.com/office/drawing/2014/main" id="{B6B3B1F5-9E0A-405E-9640-A9B5F52820EC}"/>
              </a:ext>
            </a:extLst>
          </p:cNvPr>
          <p:cNvGraphicFramePr>
            <a:graphicFrameLocks noChangeAspect="1"/>
          </p:cNvGraphicFramePr>
          <p:nvPr/>
        </p:nvGraphicFramePr>
        <p:xfrm>
          <a:off x="900113" y="2133600"/>
          <a:ext cx="7467600" cy="3503613"/>
        </p:xfrm>
        <a:graphic>
          <a:graphicData uri="http://schemas.openxmlformats.org/presentationml/2006/ole">
            <mc:AlternateContent xmlns:mc="http://schemas.openxmlformats.org/markup-compatibility/2006">
              <mc:Choice xmlns:v="urn:schemas-microsoft-com:vml" Requires="v">
                <p:oleObj spid="_x0000_s7170" name="Feuille de calcul" r:id="rId3" imgW="2781538" imgH="1305163" progId="Excel.Sheet.8">
                  <p:embed/>
                </p:oleObj>
              </mc:Choice>
              <mc:Fallback>
                <p:oleObj name="Feuille de calcul" r:id="rId3" imgW="2781538" imgH="1305163" progId="Excel.Sheet.8">
                  <p:embed/>
                  <p:pic>
                    <p:nvPicPr>
                      <p:cNvPr id="7170" name="Object 4">
                        <a:extLst>
                          <a:ext uri="{FF2B5EF4-FFF2-40B4-BE49-F238E27FC236}">
                            <a16:creationId xmlns:a16="http://schemas.microsoft.com/office/drawing/2014/main" id="{B6B3B1F5-9E0A-405E-9640-A9B5F52820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133600"/>
                        <a:ext cx="7467600" cy="3503613"/>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ce réservé du numéro de diapositive 4">
            <a:extLst>
              <a:ext uri="{FF2B5EF4-FFF2-40B4-BE49-F238E27FC236}">
                <a16:creationId xmlns:a16="http://schemas.microsoft.com/office/drawing/2014/main" id="{7FCED6DA-5141-42DF-8E72-E7B62BA8B8C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C34C5A3-6D2D-4466-845A-A8DCF6CF6960}" type="slidenum">
              <a:rPr lang="fr-FR" altLang="en-US">
                <a:latin typeface="Arial Black" panose="020B0A04020102020204" pitchFamily="34" charset="0"/>
              </a:rPr>
              <a:pPr eaLnBrk="1" hangingPunct="1"/>
              <a:t>91</a:t>
            </a:fld>
            <a:endParaRPr lang="fr-FR" altLang="en-US">
              <a:latin typeface="Arial Black" panose="020B0A04020102020204" pitchFamily="34" charset="0"/>
            </a:endParaRPr>
          </a:p>
        </p:txBody>
      </p:sp>
      <p:sp>
        <p:nvSpPr>
          <p:cNvPr id="98307" name="Rectangle 2">
            <a:extLst>
              <a:ext uri="{FF2B5EF4-FFF2-40B4-BE49-F238E27FC236}">
                <a16:creationId xmlns:a16="http://schemas.microsoft.com/office/drawing/2014/main" id="{045A8042-DD1F-49AE-A06C-51CAC006A605}"/>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FINANCEMENT</a:t>
            </a:r>
            <a:br>
              <a:rPr lang="fr-FR" altLang="en-US" sz="3200" b="1">
                <a:solidFill>
                  <a:srgbClr val="A50021"/>
                </a:solidFill>
                <a:latin typeface="Book Antiqua" panose="02040602050305030304" pitchFamily="18" charset="0"/>
                <a:cs typeface="Times New Roman" panose="02020603050405020304" pitchFamily="18" charset="0"/>
              </a:rPr>
            </a:br>
            <a:r>
              <a:rPr lang="fr-FR" altLang="en-US" sz="3200" b="1">
                <a:solidFill>
                  <a:srgbClr val="A50021"/>
                </a:solidFill>
                <a:latin typeface="Book Antiqua" panose="02040602050305030304" pitchFamily="18" charset="0"/>
                <a:cs typeface="Times New Roman" panose="02020603050405020304" pitchFamily="18" charset="0"/>
              </a:rPr>
              <a:t> EMPRUNTS A LONG &amp; MOYEN TERME</a:t>
            </a:r>
          </a:p>
        </p:txBody>
      </p:sp>
      <p:sp>
        <p:nvSpPr>
          <p:cNvPr id="242691" name="Text Box 3">
            <a:extLst>
              <a:ext uri="{FF2B5EF4-FFF2-40B4-BE49-F238E27FC236}">
                <a16:creationId xmlns:a16="http://schemas.microsoft.com/office/drawing/2014/main" id="{EEBA9BC2-5EF5-4525-884A-8FF21B05EBC5}"/>
              </a:ext>
            </a:extLst>
          </p:cNvPr>
          <p:cNvSpPr txBox="1">
            <a:spLocks noChangeArrowheads="1"/>
          </p:cNvSpPr>
          <p:nvPr/>
        </p:nvSpPr>
        <p:spPr bwMode="auto">
          <a:xfrm>
            <a:off x="538163" y="2251075"/>
            <a:ext cx="8137525" cy="3194050"/>
          </a:xfrm>
          <a:prstGeom prst="rect">
            <a:avLst/>
          </a:prstGeom>
          <a:noFill/>
          <a:ln>
            <a:noFill/>
          </a:ln>
          <a:effectLst/>
        </p:spPr>
        <p:txBody>
          <a:bodyPr lIns="76805" tIns="38402" rIns="76805" bIns="38402">
            <a:spAutoFit/>
          </a:bodyPr>
          <a:lstStyle>
            <a:lvl1pPr marL="469900" indent="-469900" defTabSz="768350">
              <a:defRPr sz="2400">
                <a:solidFill>
                  <a:schemeClr val="tx1"/>
                </a:solidFill>
                <a:latin typeface="Times New Roman" pitchFamily="18" charset="0"/>
              </a:defRPr>
            </a:lvl1pPr>
            <a:lvl2pPr marL="1047750" indent="-334963" defTabSz="768350">
              <a:defRPr sz="2400">
                <a:solidFill>
                  <a:schemeClr val="tx1"/>
                </a:solidFill>
                <a:latin typeface="Times New Roman" pitchFamily="18" charset="0"/>
              </a:defRPr>
            </a:lvl2pPr>
            <a:lvl3pPr marL="2168525" defTabSz="768350">
              <a:defRPr sz="2400">
                <a:solidFill>
                  <a:schemeClr val="tx1"/>
                </a:solidFill>
                <a:latin typeface="Times New Roman" pitchFamily="18" charset="0"/>
              </a:defRPr>
            </a:lvl3pPr>
            <a:lvl4pPr marL="2328863" defTabSz="768350">
              <a:defRPr sz="2400">
                <a:solidFill>
                  <a:schemeClr val="tx1"/>
                </a:solidFill>
                <a:latin typeface="Times New Roman" pitchFamily="18" charset="0"/>
              </a:defRPr>
            </a:lvl4pPr>
            <a:lvl5pPr marL="2487613" defTabSz="768350">
              <a:defRPr sz="2400">
                <a:solidFill>
                  <a:schemeClr val="tx1"/>
                </a:solidFill>
                <a:latin typeface="Times New Roman" pitchFamily="18" charset="0"/>
              </a:defRPr>
            </a:lvl5pPr>
            <a:lvl6pPr marL="2944813" defTabSz="768350" fontAlgn="base">
              <a:spcBef>
                <a:spcPct val="0"/>
              </a:spcBef>
              <a:spcAft>
                <a:spcPct val="0"/>
              </a:spcAft>
              <a:defRPr sz="2400">
                <a:solidFill>
                  <a:schemeClr val="tx1"/>
                </a:solidFill>
                <a:latin typeface="Times New Roman" pitchFamily="18" charset="0"/>
              </a:defRPr>
            </a:lvl6pPr>
            <a:lvl7pPr marL="3402013" defTabSz="768350" fontAlgn="base">
              <a:spcBef>
                <a:spcPct val="0"/>
              </a:spcBef>
              <a:spcAft>
                <a:spcPct val="0"/>
              </a:spcAft>
              <a:defRPr sz="2400">
                <a:solidFill>
                  <a:schemeClr val="tx1"/>
                </a:solidFill>
                <a:latin typeface="Times New Roman" pitchFamily="18" charset="0"/>
              </a:defRPr>
            </a:lvl7pPr>
            <a:lvl8pPr marL="3859213" defTabSz="768350" fontAlgn="base">
              <a:spcBef>
                <a:spcPct val="0"/>
              </a:spcBef>
              <a:spcAft>
                <a:spcPct val="0"/>
              </a:spcAft>
              <a:defRPr sz="2400">
                <a:solidFill>
                  <a:schemeClr val="tx1"/>
                </a:solidFill>
                <a:latin typeface="Times New Roman" pitchFamily="18" charset="0"/>
              </a:defRPr>
            </a:lvl8pPr>
            <a:lvl9pPr marL="4316413" defTabSz="768350" fontAlgn="base">
              <a:spcBef>
                <a:spcPct val="0"/>
              </a:spcBef>
              <a:spcAft>
                <a:spcPct val="0"/>
              </a:spcAft>
              <a:defRPr sz="2400">
                <a:solidFill>
                  <a:schemeClr val="tx1"/>
                </a:solidFill>
                <a:latin typeface="Times New Roman" pitchFamily="18" charset="0"/>
              </a:defRPr>
            </a:lvl9pPr>
          </a:lstStyle>
          <a:p>
            <a:pPr algn="just" eaLnBrk="0" hangingPunct="0">
              <a:lnSpc>
                <a:spcPct val="160000"/>
              </a:lnSpc>
              <a:buClr>
                <a:srgbClr val="000066"/>
              </a:buClr>
              <a:buFont typeface="Wingdings" pitchFamily="2" charset="2"/>
              <a:buChar char="è"/>
              <a:defRPr/>
            </a:pPr>
            <a:r>
              <a:rPr lang="fr-FR" sz="3200">
                <a:cs typeface="Arial" charset="0"/>
              </a:rPr>
              <a:t>CREDIT A LA JEUNE ENTREPRISE ;</a:t>
            </a:r>
          </a:p>
          <a:p>
            <a:pPr algn="just" eaLnBrk="0" hangingPunct="0">
              <a:lnSpc>
                <a:spcPct val="160000"/>
              </a:lnSpc>
              <a:buClr>
                <a:srgbClr val="000066"/>
              </a:buClr>
              <a:buFont typeface="Wingdings" pitchFamily="2" charset="2"/>
              <a:buChar char="è"/>
              <a:defRPr/>
            </a:pPr>
            <a:r>
              <a:rPr lang="fr-FR" sz="3200">
                <a:cs typeface="Arial" charset="0"/>
              </a:rPr>
              <a:t>CREDIT A MOYEN TERME ;</a:t>
            </a:r>
          </a:p>
          <a:p>
            <a:pPr algn="just" eaLnBrk="0" hangingPunct="0">
              <a:lnSpc>
                <a:spcPct val="160000"/>
              </a:lnSpc>
              <a:buClr>
                <a:srgbClr val="000066"/>
              </a:buClr>
              <a:buFont typeface="Wingdings" pitchFamily="2" charset="2"/>
              <a:buChar char="è"/>
              <a:defRPr/>
            </a:pPr>
            <a:r>
              <a:rPr lang="fr-FR" sz="3200">
                <a:cs typeface="Arial" charset="0"/>
              </a:rPr>
              <a:t>PRÊT PARTICIPATIF BANK AL AMAL</a:t>
            </a:r>
          </a:p>
          <a:p>
            <a:pPr algn="just" eaLnBrk="0" hangingPunct="0">
              <a:lnSpc>
                <a:spcPct val="160000"/>
              </a:lnSpc>
              <a:buClr>
                <a:srgbClr val="000066"/>
              </a:buClr>
              <a:buFont typeface="Wingdings" pitchFamily="2" charset="2"/>
              <a:buChar char="è"/>
              <a:defRPr/>
            </a:pPr>
            <a:r>
              <a:rPr kumimoji="1" lang="fr-FR" sz="3200" b="1">
                <a:solidFill>
                  <a:srgbClr val="E85E00"/>
                </a:solidFill>
                <a:effectLst>
                  <a:outerShdw blurRad="38100" dist="38100" dir="2700000" algn="tl">
                    <a:srgbClr val="C0C0C0"/>
                  </a:outerShdw>
                </a:effectLst>
                <a:latin typeface="Verdana" pitchFamily="34" charset="0"/>
                <a:cs typeface="Arial" charset="0"/>
              </a:rPr>
              <a:t>Fonds de garantie</a:t>
            </a:r>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Espace réservé du numéro de diapositive 4">
            <a:extLst>
              <a:ext uri="{FF2B5EF4-FFF2-40B4-BE49-F238E27FC236}">
                <a16:creationId xmlns:a16="http://schemas.microsoft.com/office/drawing/2014/main" id="{0C4D3D49-16E6-4150-A1EE-C99604BFD815}"/>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DC291F3-A89D-4BE1-AAE4-C38669AE0F7B}" type="slidenum">
              <a:rPr lang="fr-FR" altLang="en-US">
                <a:latin typeface="Arial Black" panose="020B0A04020102020204" pitchFamily="34" charset="0"/>
              </a:rPr>
              <a:pPr eaLnBrk="1" hangingPunct="1"/>
              <a:t>92</a:t>
            </a:fld>
            <a:endParaRPr lang="fr-FR" altLang="en-US">
              <a:latin typeface="Arial Black" panose="020B0A04020102020204" pitchFamily="34" charset="0"/>
            </a:endParaRPr>
          </a:p>
        </p:txBody>
      </p:sp>
      <p:sp>
        <p:nvSpPr>
          <p:cNvPr id="99331" name="Rectangle 2">
            <a:extLst>
              <a:ext uri="{FF2B5EF4-FFF2-40B4-BE49-F238E27FC236}">
                <a16:creationId xmlns:a16="http://schemas.microsoft.com/office/drawing/2014/main" id="{7677DE5B-4FEB-47A5-8349-894326021771}"/>
              </a:ext>
            </a:extLst>
          </p:cNvPr>
          <p:cNvSpPr>
            <a:spLocks noGrp="1" noChangeArrowheads="1"/>
          </p:cNvSpPr>
          <p:nvPr>
            <p:ph type="title"/>
          </p:nvPr>
        </p:nvSpPr>
        <p:spPr>
          <a:xfrm>
            <a:off x="590550" y="4730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a:t>
            </a:r>
          </a:p>
        </p:txBody>
      </p:sp>
      <p:sp>
        <p:nvSpPr>
          <p:cNvPr id="99332" name="Text Box 3">
            <a:extLst>
              <a:ext uri="{FF2B5EF4-FFF2-40B4-BE49-F238E27FC236}">
                <a16:creationId xmlns:a16="http://schemas.microsoft.com/office/drawing/2014/main" id="{E6B4C00B-A289-4070-9135-A2D7E6E89BDE}"/>
              </a:ext>
            </a:extLst>
          </p:cNvPr>
          <p:cNvSpPr txBox="1">
            <a:spLocks noChangeArrowheads="1"/>
          </p:cNvSpPr>
          <p:nvPr/>
        </p:nvSpPr>
        <p:spPr bwMode="auto">
          <a:xfrm>
            <a:off x="950913" y="2051050"/>
            <a:ext cx="189230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Objet  :</a:t>
            </a:r>
          </a:p>
        </p:txBody>
      </p:sp>
      <p:sp>
        <p:nvSpPr>
          <p:cNvPr id="99333" name="Text Box 4">
            <a:extLst>
              <a:ext uri="{FF2B5EF4-FFF2-40B4-BE49-F238E27FC236}">
                <a16:creationId xmlns:a16="http://schemas.microsoft.com/office/drawing/2014/main" id="{77B5F358-200D-468A-853A-FBB320E412A6}"/>
              </a:ext>
            </a:extLst>
          </p:cNvPr>
          <p:cNvSpPr txBox="1">
            <a:spLocks noChangeArrowheads="1"/>
          </p:cNvSpPr>
          <p:nvPr/>
        </p:nvSpPr>
        <p:spPr bwMode="auto">
          <a:xfrm>
            <a:off x="323850" y="2813050"/>
            <a:ext cx="8351838"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469900" indent="-469900"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40000"/>
              </a:lnSpc>
              <a:buClr>
                <a:srgbClr val="000066"/>
              </a:buClr>
              <a:buFont typeface="Wingdings" panose="05000000000000000000" pitchFamily="2" charset="2"/>
              <a:buChar char="è"/>
            </a:pPr>
            <a:r>
              <a:rPr lang="fr-FR" altLang="en-US" sz="2400"/>
              <a:t>C'est un prêt octroyé lors d'une première installation  "Création"  ;</a:t>
            </a:r>
          </a:p>
          <a:p>
            <a:pPr>
              <a:lnSpc>
                <a:spcPct val="140000"/>
              </a:lnSpc>
              <a:buClr>
                <a:srgbClr val="000066"/>
              </a:buClr>
              <a:buFont typeface="Wingdings" panose="05000000000000000000" pitchFamily="2" charset="2"/>
              <a:buChar char="è"/>
            </a:pPr>
            <a:r>
              <a:rPr lang="fr-FR" altLang="en-US" sz="2400"/>
              <a:t> Pour les activités se rattachant à tous les secteurs  ;</a:t>
            </a:r>
            <a:endParaRPr lang="fr-FR" altLang="en-US" sz="2400" i="1"/>
          </a:p>
          <a:p>
            <a:pPr>
              <a:lnSpc>
                <a:spcPct val="140000"/>
              </a:lnSpc>
              <a:buClr>
                <a:srgbClr val="000066"/>
              </a:buClr>
              <a:buFont typeface="Wingdings" panose="05000000000000000000" pitchFamily="2" charset="2"/>
              <a:buChar char="è"/>
            </a:pPr>
            <a:r>
              <a:rPr lang="fr-FR" altLang="en-US" sz="2400"/>
              <a:t> C'est un prêt pour jeunes entrepreneurs à titre individuel ou les sociétés</a:t>
            </a: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Espace réservé du numéro de diapositive 4">
            <a:extLst>
              <a:ext uri="{FF2B5EF4-FFF2-40B4-BE49-F238E27FC236}">
                <a16:creationId xmlns:a16="http://schemas.microsoft.com/office/drawing/2014/main" id="{43DDCBA3-E2BC-4C9A-B9CE-3F3B4D58A69E}"/>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3810D29-42D3-4B1B-9A88-BDE99325D0FD}" type="slidenum">
              <a:rPr lang="fr-FR" altLang="en-US">
                <a:latin typeface="Arial Black" panose="020B0A04020102020204" pitchFamily="34" charset="0"/>
              </a:rPr>
              <a:pPr eaLnBrk="1" hangingPunct="1"/>
              <a:t>93</a:t>
            </a:fld>
            <a:endParaRPr lang="fr-FR" altLang="en-US">
              <a:latin typeface="Arial Black" panose="020B0A04020102020204" pitchFamily="34" charset="0"/>
            </a:endParaRPr>
          </a:p>
        </p:txBody>
      </p:sp>
      <p:sp>
        <p:nvSpPr>
          <p:cNvPr id="100355" name="Rectangle 2">
            <a:extLst>
              <a:ext uri="{FF2B5EF4-FFF2-40B4-BE49-F238E27FC236}">
                <a16:creationId xmlns:a16="http://schemas.microsoft.com/office/drawing/2014/main" id="{5AAD4CD3-4D4B-47F2-9457-75A1D9679913}"/>
              </a:ext>
            </a:extLst>
          </p:cNvPr>
          <p:cNvSpPr>
            <a:spLocks noGrp="1" noChangeArrowheads="1"/>
          </p:cNvSpPr>
          <p:nvPr>
            <p:ph type="title"/>
          </p:nvPr>
        </p:nvSpPr>
        <p:spPr>
          <a:xfrm>
            <a:off x="519113" y="5445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 (suite)</a:t>
            </a:r>
          </a:p>
        </p:txBody>
      </p:sp>
      <p:sp>
        <p:nvSpPr>
          <p:cNvPr id="100356" name="Text Box 3">
            <a:extLst>
              <a:ext uri="{FF2B5EF4-FFF2-40B4-BE49-F238E27FC236}">
                <a16:creationId xmlns:a16="http://schemas.microsoft.com/office/drawing/2014/main" id="{1EFA1CBE-D7FA-49B7-9FBB-A2AC0C72B6D2}"/>
              </a:ext>
            </a:extLst>
          </p:cNvPr>
          <p:cNvSpPr txBox="1">
            <a:spLocks noChangeArrowheads="1"/>
          </p:cNvSpPr>
          <p:nvPr/>
        </p:nvSpPr>
        <p:spPr bwMode="auto">
          <a:xfrm>
            <a:off x="1008063" y="1835150"/>
            <a:ext cx="68770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Conditions  pour entrepreneurs individuels:</a:t>
            </a:r>
          </a:p>
        </p:txBody>
      </p:sp>
      <p:sp>
        <p:nvSpPr>
          <p:cNvPr id="100357" name="Text Box 4">
            <a:extLst>
              <a:ext uri="{FF2B5EF4-FFF2-40B4-BE49-F238E27FC236}">
                <a16:creationId xmlns:a16="http://schemas.microsoft.com/office/drawing/2014/main" id="{0DE022DC-1F2B-4FC2-86C4-B23770720706}"/>
              </a:ext>
            </a:extLst>
          </p:cNvPr>
          <p:cNvSpPr txBox="1">
            <a:spLocks noChangeArrowheads="1"/>
          </p:cNvSpPr>
          <p:nvPr/>
        </p:nvSpPr>
        <p:spPr bwMode="auto">
          <a:xfrm>
            <a:off x="323850" y="2811463"/>
            <a:ext cx="8496300"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469900" indent="-469900"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80000"/>
              </a:spcBef>
              <a:buClr>
                <a:srgbClr val="000066"/>
              </a:buClr>
              <a:buFont typeface="Wingdings" panose="05000000000000000000" pitchFamily="2" charset="2"/>
              <a:buChar char="è"/>
            </a:pPr>
            <a:r>
              <a:rPr lang="fr-FR" altLang="en-US" sz="2400"/>
              <a:t>Etre de nationalité marocaine  ;</a:t>
            </a:r>
          </a:p>
          <a:p>
            <a:pPr>
              <a:spcBef>
                <a:spcPct val="80000"/>
              </a:spcBef>
              <a:buClr>
                <a:srgbClr val="000066"/>
              </a:buClr>
              <a:buFont typeface="Wingdings" panose="05000000000000000000" pitchFamily="2" charset="2"/>
              <a:buChar char="è"/>
            </a:pPr>
            <a:r>
              <a:rPr lang="fr-FR" altLang="en-US" sz="2400"/>
              <a:t>Etre âgé de 20 à 45 ans  ;</a:t>
            </a:r>
          </a:p>
          <a:p>
            <a:pPr>
              <a:spcBef>
                <a:spcPct val="80000"/>
              </a:spcBef>
              <a:buClr>
                <a:srgbClr val="000066"/>
              </a:buClr>
              <a:buFont typeface="Wingdings" panose="05000000000000000000" pitchFamily="2" charset="2"/>
              <a:buChar char="è"/>
            </a:pPr>
            <a:r>
              <a:rPr lang="fr-FR" altLang="en-US" sz="2400"/>
              <a:t>Présenter un projet viable de première installation ou de création</a:t>
            </a:r>
          </a:p>
          <a:p>
            <a:pPr>
              <a:spcBef>
                <a:spcPct val="80000"/>
              </a:spcBef>
              <a:buClr>
                <a:srgbClr val="000066"/>
              </a:buClr>
              <a:buFont typeface="Wingdings" panose="05000000000000000000" pitchFamily="2" charset="2"/>
              <a:buChar char="è"/>
            </a:pPr>
            <a:r>
              <a:rPr lang="fr-FR" altLang="en-US" sz="2400"/>
              <a:t>Le plafond du crédit ne dépasse pas 1MDH</a:t>
            </a:r>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u numéro de diapositive 4">
            <a:extLst>
              <a:ext uri="{FF2B5EF4-FFF2-40B4-BE49-F238E27FC236}">
                <a16:creationId xmlns:a16="http://schemas.microsoft.com/office/drawing/2014/main" id="{FC9FD778-EDCD-4B1B-A9D3-45C55ECC021F}"/>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B848A80-DC84-4502-A59D-1FBEF2AC90DC}" type="slidenum">
              <a:rPr lang="fr-FR" altLang="en-US">
                <a:latin typeface="Arial Black" panose="020B0A04020102020204" pitchFamily="34" charset="0"/>
              </a:rPr>
              <a:pPr eaLnBrk="1" hangingPunct="1"/>
              <a:t>94</a:t>
            </a:fld>
            <a:endParaRPr lang="fr-FR" altLang="en-US">
              <a:latin typeface="Arial Black" panose="020B0A04020102020204" pitchFamily="34" charset="0"/>
            </a:endParaRPr>
          </a:p>
        </p:txBody>
      </p:sp>
      <p:sp>
        <p:nvSpPr>
          <p:cNvPr id="101379" name="Rectangle 2">
            <a:extLst>
              <a:ext uri="{FF2B5EF4-FFF2-40B4-BE49-F238E27FC236}">
                <a16:creationId xmlns:a16="http://schemas.microsoft.com/office/drawing/2014/main" id="{880455B5-1918-4A19-9A47-080ECAB98198}"/>
              </a:ext>
            </a:extLst>
          </p:cNvPr>
          <p:cNvSpPr>
            <a:spLocks noGrp="1" noChangeArrowheads="1"/>
          </p:cNvSpPr>
          <p:nvPr>
            <p:ph type="title"/>
          </p:nvPr>
        </p:nvSpPr>
        <p:spPr>
          <a:xfrm>
            <a:off x="519113" y="746125"/>
            <a:ext cx="8229600" cy="595313"/>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 (suite)</a:t>
            </a:r>
          </a:p>
        </p:txBody>
      </p:sp>
      <p:sp>
        <p:nvSpPr>
          <p:cNvPr id="101380" name="Text Box 3">
            <a:extLst>
              <a:ext uri="{FF2B5EF4-FFF2-40B4-BE49-F238E27FC236}">
                <a16:creationId xmlns:a16="http://schemas.microsoft.com/office/drawing/2014/main" id="{6ED69AE1-6687-4CF2-9D3C-6D0B2F29D4B4}"/>
              </a:ext>
            </a:extLst>
          </p:cNvPr>
          <p:cNvSpPr txBox="1">
            <a:spLocks noChangeArrowheads="1"/>
          </p:cNvSpPr>
          <p:nvPr/>
        </p:nvSpPr>
        <p:spPr bwMode="auto">
          <a:xfrm>
            <a:off x="1008063" y="1474788"/>
            <a:ext cx="68770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Conditions  pour sociétés ou coopératives</a:t>
            </a:r>
          </a:p>
        </p:txBody>
      </p:sp>
      <p:sp>
        <p:nvSpPr>
          <p:cNvPr id="101381" name="Text Box 4">
            <a:extLst>
              <a:ext uri="{FF2B5EF4-FFF2-40B4-BE49-F238E27FC236}">
                <a16:creationId xmlns:a16="http://schemas.microsoft.com/office/drawing/2014/main" id="{7227512F-A548-4F82-B9B1-042302CDD9E0}"/>
              </a:ext>
            </a:extLst>
          </p:cNvPr>
          <p:cNvSpPr txBox="1">
            <a:spLocks noChangeArrowheads="1"/>
          </p:cNvSpPr>
          <p:nvPr/>
        </p:nvSpPr>
        <p:spPr bwMode="auto">
          <a:xfrm>
            <a:off x="323850" y="2198688"/>
            <a:ext cx="8424863" cy="396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469900" indent="-469900"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55000"/>
              </a:spcBef>
              <a:buClr>
                <a:srgbClr val="000066"/>
              </a:buClr>
              <a:buFont typeface="Wingdings" panose="05000000000000000000" pitchFamily="2" charset="2"/>
              <a:buChar char="è"/>
            </a:pPr>
            <a:r>
              <a:rPr lang="fr-FR" altLang="en-US" sz="2400"/>
              <a:t>Le prêt est accordé à la personne morale constituée par les jeunes entrepreneurs  ;</a:t>
            </a:r>
          </a:p>
          <a:p>
            <a:pPr algn="just">
              <a:spcBef>
                <a:spcPct val="55000"/>
              </a:spcBef>
              <a:buClr>
                <a:srgbClr val="000066"/>
              </a:buClr>
              <a:buFont typeface="Wingdings" panose="05000000000000000000" pitchFamily="2" charset="2"/>
              <a:buChar char="è"/>
            </a:pPr>
            <a:r>
              <a:rPr lang="fr-FR" altLang="en-US" sz="2400"/>
              <a:t>Les associés, les actionnaires et les détenteurs de parts des sociétés  doivent remplir les conditions d’age et de nationalité avec une dérogation en terme d’age maximum pour un seul associé</a:t>
            </a:r>
          </a:p>
          <a:p>
            <a:pPr algn="just">
              <a:spcBef>
                <a:spcPct val="55000"/>
              </a:spcBef>
              <a:buClr>
                <a:srgbClr val="000066"/>
              </a:buClr>
              <a:buFont typeface="Wingdings" panose="05000000000000000000" pitchFamily="2" charset="2"/>
              <a:buChar char="è"/>
            </a:pPr>
            <a:r>
              <a:rPr lang="fr-FR" altLang="en-US" sz="2400"/>
              <a:t>Les coopératives peuvent ne comprendre que 3 membres</a:t>
            </a:r>
          </a:p>
          <a:p>
            <a:pPr algn="just">
              <a:spcBef>
                <a:spcPct val="55000"/>
              </a:spcBef>
              <a:buClr>
                <a:srgbClr val="000066"/>
              </a:buClr>
              <a:buFont typeface="Wingdings" panose="05000000000000000000" pitchFamily="2" charset="2"/>
              <a:buChar char="è"/>
            </a:pPr>
            <a:r>
              <a:rPr lang="fr-FR" altLang="en-US" sz="2400"/>
              <a:t>Le plafond du crédit ne dépasse pas 3 MDH</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u numéro de diapositive 4">
            <a:extLst>
              <a:ext uri="{FF2B5EF4-FFF2-40B4-BE49-F238E27FC236}">
                <a16:creationId xmlns:a16="http://schemas.microsoft.com/office/drawing/2014/main" id="{C41C14AA-8945-4818-9E14-7457907F85E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2CEA17B-1933-4335-A8FD-E437336EA83A}" type="slidenum">
              <a:rPr lang="fr-FR" altLang="en-US">
                <a:latin typeface="Arial Black" panose="020B0A04020102020204" pitchFamily="34" charset="0"/>
              </a:rPr>
              <a:pPr eaLnBrk="1" hangingPunct="1"/>
              <a:t>95</a:t>
            </a:fld>
            <a:endParaRPr lang="fr-FR" altLang="en-US">
              <a:latin typeface="Arial Black" panose="020B0A04020102020204" pitchFamily="34" charset="0"/>
            </a:endParaRPr>
          </a:p>
        </p:txBody>
      </p:sp>
      <p:sp>
        <p:nvSpPr>
          <p:cNvPr id="102403" name="Rectangle 2">
            <a:extLst>
              <a:ext uri="{FF2B5EF4-FFF2-40B4-BE49-F238E27FC236}">
                <a16:creationId xmlns:a16="http://schemas.microsoft.com/office/drawing/2014/main" id="{47ACBF94-F67B-4A44-A64D-07BABC25CCA9}"/>
              </a:ext>
            </a:extLst>
          </p:cNvPr>
          <p:cNvSpPr>
            <a:spLocks noGrp="1" noChangeArrowheads="1"/>
          </p:cNvSpPr>
          <p:nvPr>
            <p:ph type="title"/>
          </p:nvPr>
        </p:nvSpPr>
        <p:spPr>
          <a:xfrm>
            <a:off x="519113" y="404813"/>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 (suite)</a:t>
            </a:r>
          </a:p>
        </p:txBody>
      </p:sp>
      <p:sp>
        <p:nvSpPr>
          <p:cNvPr id="102404" name="Text Box 3">
            <a:extLst>
              <a:ext uri="{FF2B5EF4-FFF2-40B4-BE49-F238E27FC236}">
                <a16:creationId xmlns:a16="http://schemas.microsoft.com/office/drawing/2014/main" id="{0690ECE4-A4B7-4D34-ACD2-7B6B1CAB37CA}"/>
              </a:ext>
            </a:extLst>
          </p:cNvPr>
          <p:cNvSpPr txBox="1">
            <a:spLocks noChangeArrowheads="1"/>
          </p:cNvSpPr>
          <p:nvPr/>
        </p:nvSpPr>
        <p:spPr bwMode="auto">
          <a:xfrm>
            <a:off x="1006475" y="1692275"/>
            <a:ext cx="55816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Caractéristiques du Prêt :</a:t>
            </a:r>
          </a:p>
        </p:txBody>
      </p:sp>
      <p:sp>
        <p:nvSpPr>
          <p:cNvPr id="102405" name="Text Box 4">
            <a:extLst>
              <a:ext uri="{FF2B5EF4-FFF2-40B4-BE49-F238E27FC236}">
                <a16:creationId xmlns:a16="http://schemas.microsoft.com/office/drawing/2014/main" id="{E3DE1AC6-D363-4A98-9D6A-F00FE8DB3D26}"/>
              </a:ext>
            </a:extLst>
          </p:cNvPr>
          <p:cNvSpPr txBox="1">
            <a:spLocks noChangeArrowheads="1"/>
          </p:cNvSpPr>
          <p:nvPr/>
        </p:nvSpPr>
        <p:spPr bwMode="auto">
          <a:xfrm>
            <a:off x="357188" y="2239963"/>
            <a:ext cx="8462962"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325438"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solidFill>
                  <a:srgbClr val="FF0066"/>
                </a:solidFill>
              </a:rPr>
              <a:t> </a:t>
            </a:r>
            <a:r>
              <a:rPr lang="fr-FR" altLang="en-US" sz="2400" b="1">
                <a:solidFill>
                  <a:srgbClr val="000066"/>
                </a:solidFill>
              </a:rPr>
              <a:t>Montant du Prêt :</a:t>
            </a:r>
            <a:endParaRPr lang="fr-FR" altLang="en-US" sz="2400"/>
          </a:p>
          <a:p>
            <a:pPr lvl="1" algn="just">
              <a:buClr>
                <a:srgbClr val="000066"/>
              </a:buClr>
              <a:buFont typeface="Wingdings" panose="05000000000000000000" pitchFamily="2" charset="2"/>
              <a:buNone/>
            </a:pPr>
            <a:r>
              <a:rPr lang="fr-FR" altLang="en-US" sz="2400"/>
              <a:t>Max 1.000.000  DH pour personne individuelle</a:t>
            </a:r>
          </a:p>
          <a:p>
            <a:pPr lvl="1" algn="just">
              <a:buClr>
                <a:srgbClr val="000066"/>
              </a:buClr>
              <a:buFont typeface="Wingdings" panose="05000000000000000000" pitchFamily="2" charset="2"/>
              <a:buNone/>
            </a:pPr>
            <a:r>
              <a:rPr lang="fr-FR" altLang="en-US" sz="2400"/>
              <a:t>Max 3.000.000 DH pour société ou coopérative</a:t>
            </a:r>
          </a:p>
        </p:txBody>
      </p:sp>
      <p:sp>
        <p:nvSpPr>
          <p:cNvPr id="102406" name="Text Box 5">
            <a:extLst>
              <a:ext uri="{FF2B5EF4-FFF2-40B4-BE49-F238E27FC236}">
                <a16:creationId xmlns:a16="http://schemas.microsoft.com/office/drawing/2014/main" id="{1AEF01EC-AFFB-46F5-8E4E-13AB83772248}"/>
              </a:ext>
            </a:extLst>
          </p:cNvPr>
          <p:cNvSpPr txBox="1">
            <a:spLocks noChangeArrowheads="1"/>
          </p:cNvSpPr>
          <p:nvPr/>
        </p:nvSpPr>
        <p:spPr bwMode="auto">
          <a:xfrm>
            <a:off x="323850" y="3846513"/>
            <a:ext cx="8462963"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4635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solidFill>
                  <a:srgbClr val="FF0066"/>
                </a:solidFill>
              </a:rPr>
              <a:t>  </a:t>
            </a:r>
            <a:r>
              <a:rPr lang="fr-FR" altLang="en-US" sz="2400" b="1">
                <a:solidFill>
                  <a:srgbClr val="000066"/>
                </a:solidFill>
              </a:rPr>
              <a:t>Quantum de financement :</a:t>
            </a:r>
            <a:r>
              <a:rPr lang="fr-FR" altLang="en-US" sz="2400"/>
              <a:t> </a:t>
            </a:r>
          </a:p>
          <a:p>
            <a:pPr lvl="1" algn="just">
              <a:buClr>
                <a:srgbClr val="000066"/>
              </a:buClr>
              <a:buFont typeface="Wingdings" panose="05000000000000000000" pitchFamily="2" charset="2"/>
              <a:buNone/>
            </a:pPr>
            <a:r>
              <a:rPr lang="fr-FR" altLang="en-US" sz="2400"/>
              <a:t>Ne peut dépasser 90 % du projet ou de la quote- part du bénéficiaire</a:t>
            </a:r>
          </a:p>
        </p:txBody>
      </p:sp>
      <p:sp>
        <p:nvSpPr>
          <p:cNvPr id="102407" name="Text Box 6">
            <a:extLst>
              <a:ext uri="{FF2B5EF4-FFF2-40B4-BE49-F238E27FC236}">
                <a16:creationId xmlns:a16="http://schemas.microsoft.com/office/drawing/2014/main" id="{DDDB6EFC-9110-49C3-9032-BB2912867DD9}"/>
              </a:ext>
            </a:extLst>
          </p:cNvPr>
          <p:cNvSpPr txBox="1">
            <a:spLocks noChangeArrowheads="1"/>
          </p:cNvSpPr>
          <p:nvPr/>
        </p:nvSpPr>
        <p:spPr bwMode="auto">
          <a:xfrm>
            <a:off x="385763" y="5359400"/>
            <a:ext cx="846455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4635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solidFill>
                  <a:srgbClr val="FF0066"/>
                </a:solidFill>
              </a:rPr>
              <a:t>   </a:t>
            </a:r>
            <a:r>
              <a:rPr lang="fr-FR" altLang="en-US" sz="2400" b="1">
                <a:solidFill>
                  <a:srgbClr val="000066"/>
                </a:solidFill>
              </a:rPr>
              <a:t>Autofinancement</a:t>
            </a:r>
            <a:r>
              <a:rPr lang="fr-FR" altLang="en-US" sz="2400">
                <a:solidFill>
                  <a:srgbClr val="FF0066"/>
                </a:solidFill>
              </a:rPr>
              <a:t> :</a:t>
            </a:r>
            <a:r>
              <a:rPr lang="fr-FR" altLang="en-US" sz="2400"/>
              <a:t> </a:t>
            </a:r>
          </a:p>
          <a:p>
            <a:pPr lvl="1" algn="just">
              <a:buClr>
                <a:srgbClr val="000066"/>
              </a:buClr>
              <a:buFont typeface="Wingdings" panose="05000000000000000000" pitchFamily="2" charset="2"/>
              <a:buNone/>
            </a:pPr>
            <a:r>
              <a:rPr lang="fr-FR" altLang="en-US" sz="2400"/>
              <a:t>10 % du Programme d'investissement</a:t>
            </a: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ce réservé du numéro de diapositive 4">
            <a:extLst>
              <a:ext uri="{FF2B5EF4-FFF2-40B4-BE49-F238E27FC236}">
                <a16:creationId xmlns:a16="http://schemas.microsoft.com/office/drawing/2014/main" id="{A2A7C469-3BFA-4887-A1E8-15D50BDB87EB}"/>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FE8B872-57C8-4337-A7CC-020B123DC32B}" type="slidenum">
              <a:rPr lang="fr-FR" altLang="en-US">
                <a:latin typeface="Arial Black" panose="020B0A04020102020204" pitchFamily="34" charset="0"/>
              </a:rPr>
              <a:pPr eaLnBrk="1" hangingPunct="1"/>
              <a:t>96</a:t>
            </a:fld>
            <a:endParaRPr lang="fr-FR" altLang="en-US">
              <a:latin typeface="Arial Black" panose="020B0A04020102020204" pitchFamily="34" charset="0"/>
            </a:endParaRPr>
          </a:p>
        </p:txBody>
      </p:sp>
      <p:sp>
        <p:nvSpPr>
          <p:cNvPr id="103427" name="Rectangle 2">
            <a:extLst>
              <a:ext uri="{FF2B5EF4-FFF2-40B4-BE49-F238E27FC236}">
                <a16:creationId xmlns:a16="http://schemas.microsoft.com/office/drawing/2014/main" id="{8AA00D8E-566D-4F9E-B402-2CC1FF9D3CE7}"/>
              </a:ext>
            </a:extLst>
          </p:cNvPr>
          <p:cNvSpPr>
            <a:spLocks noGrp="1" noChangeArrowheads="1"/>
          </p:cNvSpPr>
          <p:nvPr>
            <p:ph type="title"/>
          </p:nvPr>
        </p:nvSpPr>
        <p:spPr>
          <a:xfrm>
            <a:off x="900113" y="692150"/>
            <a:ext cx="7772400" cy="7620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CJE  :  REMBOURSEMENTS</a:t>
            </a:r>
          </a:p>
        </p:txBody>
      </p:sp>
      <p:sp>
        <p:nvSpPr>
          <p:cNvPr id="103428" name="Rectangle 3">
            <a:extLst>
              <a:ext uri="{FF2B5EF4-FFF2-40B4-BE49-F238E27FC236}">
                <a16:creationId xmlns:a16="http://schemas.microsoft.com/office/drawing/2014/main" id="{A54E1259-89F3-447C-8273-612ED2E9AE11}"/>
              </a:ext>
            </a:extLst>
          </p:cNvPr>
          <p:cNvSpPr>
            <a:spLocks noGrp="1" noChangeArrowheads="1"/>
          </p:cNvSpPr>
          <p:nvPr>
            <p:ph type="body" idx="1"/>
          </p:nvPr>
        </p:nvSpPr>
        <p:spPr>
          <a:xfrm>
            <a:off x="461963" y="2060575"/>
            <a:ext cx="8286750" cy="2952750"/>
          </a:xfrm>
        </p:spPr>
        <p:txBody>
          <a:bodyPr/>
          <a:lstStyle/>
          <a:p>
            <a:pPr eaLnBrk="1" hangingPunct="1">
              <a:lnSpc>
                <a:spcPct val="90000"/>
              </a:lnSpc>
              <a:spcBef>
                <a:spcPct val="50000"/>
              </a:spcBef>
              <a:buClr>
                <a:srgbClr val="000066"/>
              </a:buClr>
              <a:buFont typeface="Wingdings" panose="05000000000000000000" pitchFamily="2" charset="2"/>
              <a:buChar char="è"/>
            </a:pPr>
            <a:r>
              <a:rPr lang="fr-FR" altLang="en-US" sz="2400"/>
              <a:t>Différé banque : 2 à 3 ans  Durée : </a:t>
            </a:r>
          </a:p>
          <a:p>
            <a:pPr eaLnBrk="1" hangingPunct="1">
              <a:lnSpc>
                <a:spcPct val="90000"/>
              </a:lnSpc>
              <a:spcBef>
                <a:spcPct val="50000"/>
              </a:spcBef>
              <a:buClr>
                <a:srgbClr val="000066"/>
              </a:buClr>
              <a:buFont typeface="Wingdings" panose="05000000000000000000" pitchFamily="2" charset="2"/>
              <a:buChar char="è"/>
            </a:pPr>
            <a:r>
              <a:rPr lang="fr-FR" altLang="en-US" sz="2400"/>
              <a:t>Durée de remboursement : </a:t>
            </a:r>
          </a:p>
          <a:p>
            <a:pPr lvl="1" eaLnBrk="1" hangingPunct="1">
              <a:lnSpc>
                <a:spcPct val="90000"/>
              </a:lnSpc>
            </a:pPr>
            <a:r>
              <a:rPr lang="fr-FR" altLang="en-US" sz="2400"/>
              <a:t>Moyen terme JE :  &lt; ou égal à 7 ans</a:t>
            </a:r>
          </a:p>
          <a:p>
            <a:pPr lvl="1" eaLnBrk="1" hangingPunct="1">
              <a:lnSpc>
                <a:spcPct val="90000"/>
              </a:lnSpc>
            </a:pPr>
            <a:r>
              <a:rPr lang="fr-FR" altLang="en-US" sz="2400"/>
              <a:t>Long terme JE    :   8 à 12 ans</a:t>
            </a:r>
          </a:p>
          <a:p>
            <a:pPr eaLnBrk="1" hangingPunct="1">
              <a:lnSpc>
                <a:spcPct val="90000"/>
              </a:lnSpc>
              <a:spcBef>
                <a:spcPct val="45000"/>
              </a:spcBef>
              <a:buClr>
                <a:srgbClr val="000066"/>
              </a:buClr>
              <a:buFont typeface="Wingdings" panose="05000000000000000000" pitchFamily="2" charset="2"/>
              <a:buChar char="è"/>
            </a:pPr>
            <a:r>
              <a:rPr lang="fr-FR" altLang="en-US" sz="2400"/>
              <a:t>Taux d'Intérêt 	: 6 %  si la durée = 7 ans</a:t>
            </a:r>
          </a:p>
          <a:p>
            <a:pPr eaLnBrk="1" hangingPunct="1">
              <a:lnSpc>
                <a:spcPct val="90000"/>
              </a:lnSpc>
              <a:spcBef>
                <a:spcPct val="45000"/>
              </a:spcBef>
              <a:buClr>
                <a:srgbClr val="000066"/>
              </a:buClr>
              <a:buFont typeface="Wingdings" panose="05000000000000000000" pitchFamily="2" charset="2"/>
              <a:buChar char="è"/>
            </a:pPr>
            <a:r>
              <a:rPr lang="fr-FR" altLang="en-US" sz="2400"/>
              <a:t>Taux d'Intérêt 	: 7,25%  si la durée  &gt; 7 ans</a:t>
            </a:r>
          </a:p>
          <a:p>
            <a:pPr eaLnBrk="1" hangingPunct="1">
              <a:lnSpc>
                <a:spcPct val="90000"/>
              </a:lnSpc>
              <a:buClr>
                <a:schemeClr val="hlink"/>
              </a:buClr>
            </a:pPr>
            <a:endParaRPr lang="fr-FR" altLang="en-US" sz="2400"/>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Espace réservé du numéro de diapositive 4">
            <a:extLst>
              <a:ext uri="{FF2B5EF4-FFF2-40B4-BE49-F238E27FC236}">
                <a16:creationId xmlns:a16="http://schemas.microsoft.com/office/drawing/2014/main" id="{A295C8ED-F527-4088-A994-2F9E2477433D}"/>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C4BB7C1-510D-479D-9941-1DF8F99D13D3}" type="slidenum">
              <a:rPr lang="fr-FR" altLang="en-US">
                <a:latin typeface="Arial Black" panose="020B0A04020102020204" pitchFamily="34" charset="0"/>
              </a:rPr>
              <a:pPr eaLnBrk="1" hangingPunct="1"/>
              <a:t>97</a:t>
            </a:fld>
            <a:endParaRPr lang="fr-FR" altLang="en-US">
              <a:latin typeface="Arial Black" panose="020B0A04020102020204" pitchFamily="34" charset="0"/>
            </a:endParaRPr>
          </a:p>
        </p:txBody>
      </p:sp>
      <p:sp>
        <p:nvSpPr>
          <p:cNvPr id="104451" name="Rectangle 2">
            <a:extLst>
              <a:ext uri="{FF2B5EF4-FFF2-40B4-BE49-F238E27FC236}">
                <a16:creationId xmlns:a16="http://schemas.microsoft.com/office/drawing/2014/main" id="{2412B76E-89BE-4F8E-A118-A2BB241ACA35}"/>
              </a:ext>
            </a:extLst>
          </p:cNvPr>
          <p:cNvSpPr>
            <a:spLocks noGrp="1" noChangeArrowheads="1"/>
          </p:cNvSpPr>
          <p:nvPr>
            <p:ph type="title"/>
          </p:nvPr>
        </p:nvSpPr>
        <p:spPr>
          <a:xfrm>
            <a:off x="590550" y="4730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 (suite)</a:t>
            </a:r>
          </a:p>
        </p:txBody>
      </p:sp>
      <p:sp>
        <p:nvSpPr>
          <p:cNvPr id="104452" name="Text Box 3">
            <a:extLst>
              <a:ext uri="{FF2B5EF4-FFF2-40B4-BE49-F238E27FC236}">
                <a16:creationId xmlns:a16="http://schemas.microsoft.com/office/drawing/2014/main" id="{E680085E-72CE-430A-A6FB-A611ACFCCA1D}"/>
              </a:ext>
            </a:extLst>
          </p:cNvPr>
          <p:cNvSpPr txBox="1">
            <a:spLocks noChangeArrowheads="1"/>
          </p:cNvSpPr>
          <p:nvPr/>
        </p:nvSpPr>
        <p:spPr bwMode="auto">
          <a:xfrm>
            <a:off x="1073150" y="1979613"/>
            <a:ext cx="6307138"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Modalités de Remboursement  :</a:t>
            </a:r>
          </a:p>
        </p:txBody>
      </p:sp>
      <p:sp>
        <p:nvSpPr>
          <p:cNvPr id="104453" name="Text Box 4">
            <a:extLst>
              <a:ext uri="{FF2B5EF4-FFF2-40B4-BE49-F238E27FC236}">
                <a16:creationId xmlns:a16="http://schemas.microsoft.com/office/drawing/2014/main" id="{967F7228-9BFB-41AD-8FBD-405A94D2EE17}"/>
              </a:ext>
            </a:extLst>
          </p:cNvPr>
          <p:cNvSpPr txBox="1">
            <a:spLocks noChangeArrowheads="1"/>
          </p:cNvSpPr>
          <p:nvPr/>
        </p:nvSpPr>
        <p:spPr bwMode="auto">
          <a:xfrm>
            <a:off x="466725" y="2635250"/>
            <a:ext cx="835342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17550" indent="-538163"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Font typeface="Wingdings 3" panose="05040102010807070707" pitchFamily="18" charset="2"/>
              <a:buNone/>
            </a:pPr>
            <a:r>
              <a:rPr lang="fr-FR" altLang="en-US" sz="2400"/>
              <a:t>Sont fixées selon la nature du projet et sa rentabilité prévisionnelle : </a:t>
            </a:r>
          </a:p>
          <a:p>
            <a:pPr lvl="1" algn="just">
              <a:spcBef>
                <a:spcPct val="45000"/>
              </a:spcBef>
              <a:buClr>
                <a:srgbClr val="000066"/>
              </a:buClr>
              <a:buFont typeface="Wingdings" panose="05000000000000000000" pitchFamily="2" charset="2"/>
              <a:buChar char="è"/>
            </a:pPr>
            <a:r>
              <a:rPr lang="fr-FR" altLang="en-US" sz="2400"/>
              <a:t>Mensualités,</a:t>
            </a:r>
          </a:p>
          <a:p>
            <a:pPr lvl="1" algn="just">
              <a:spcBef>
                <a:spcPct val="45000"/>
              </a:spcBef>
              <a:buClr>
                <a:srgbClr val="000066"/>
              </a:buClr>
              <a:buFont typeface="Wingdings" panose="05000000000000000000" pitchFamily="2" charset="2"/>
              <a:buChar char="è"/>
            </a:pPr>
            <a:r>
              <a:rPr lang="fr-FR" altLang="en-US" sz="2400"/>
              <a:t> Trimestrialités,</a:t>
            </a:r>
          </a:p>
          <a:p>
            <a:pPr lvl="1" algn="just">
              <a:spcBef>
                <a:spcPct val="45000"/>
              </a:spcBef>
              <a:buClr>
                <a:srgbClr val="000066"/>
              </a:buClr>
              <a:buFont typeface="Wingdings" panose="05000000000000000000" pitchFamily="2" charset="2"/>
              <a:buChar char="è"/>
            </a:pPr>
            <a:r>
              <a:rPr lang="fr-FR" altLang="en-US" sz="2400"/>
              <a:t>Quadrimestrialité</a:t>
            </a:r>
          </a:p>
          <a:p>
            <a:pPr lvl="1" algn="just">
              <a:spcBef>
                <a:spcPct val="45000"/>
              </a:spcBef>
              <a:buClr>
                <a:srgbClr val="000066"/>
              </a:buClr>
              <a:buFont typeface="Wingdings" panose="05000000000000000000" pitchFamily="2" charset="2"/>
              <a:buChar char="è"/>
            </a:pPr>
            <a:r>
              <a:rPr lang="fr-FR" altLang="en-US" sz="2400"/>
              <a:t> Semestrialités </a:t>
            </a:r>
          </a:p>
          <a:p>
            <a:pPr lvl="1" algn="just">
              <a:spcBef>
                <a:spcPct val="45000"/>
              </a:spcBef>
              <a:buClr>
                <a:srgbClr val="000066"/>
              </a:buClr>
              <a:buFont typeface="Wingdings" panose="05000000000000000000" pitchFamily="2" charset="2"/>
              <a:buChar char="è"/>
            </a:pPr>
            <a:r>
              <a:rPr lang="fr-FR" altLang="en-US" sz="2400"/>
              <a:t>ou Annuités.</a:t>
            </a:r>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Espace réservé du numéro de diapositive 4">
            <a:extLst>
              <a:ext uri="{FF2B5EF4-FFF2-40B4-BE49-F238E27FC236}">
                <a16:creationId xmlns:a16="http://schemas.microsoft.com/office/drawing/2014/main" id="{34C96A1C-1984-4D4B-8392-9324F9303784}"/>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D44635A-D535-4F83-86E7-802CFA9701EC}" type="slidenum">
              <a:rPr lang="fr-FR" altLang="en-US">
                <a:latin typeface="Arial Black" panose="020B0A04020102020204" pitchFamily="34" charset="0"/>
              </a:rPr>
              <a:pPr eaLnBrk="1" hangingPunct="1"/>
              <a:t>98</a:t>
            </a:fld>
            <a:endParaRPr lang="fr-FR" altLang="en-US">
              <a:latin typeface="Arial Black" panose="020B0A04020102020204" pitchFamily="34" charset="0"/>
            </a:endParaRPr>
          </a:p>
        </p:txBody>
      </p:sp>
      <p:sp>
        <p:nvSpPr>
          <p:cNvPr id="105475" name="Rectangle 2">
            <a:extLst>
              <a:ext uri="{FF2B5EF4-FFF2-40B4-BE49-F238E27FC236}">
                <a16:creationId xmlns:a16="http://schemas.microsoft.com/office/drawing/2014/main" id="{0A98A4B0-8FF5-418E-96F9-DBAA59EAA998}"/>
              </a:ext>
            </a:extLst>
          </p:cNvPr>
          <p:cNvSpPr>
            <a:spLocks noGrp="1" noChangeArrowheads="1"/>
          </p:cNvSpPr>
          <p:nvPr>
            <p:ph type="title"/>
          </p:nvPr>
        </p:nvSpPr>
        <p:spPr>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JEUNES ENTREPRISE (suite)</a:t>
            </a:r>
          </a:p>
        </p:txBody>
      </p:sp>
      <p:sp>
        <p:nvSpPr>
          <p:cNvPr id="105476" name="Text Box 3">
            <a:extLst>
              <a:ext uri="{FF2B5EF4-FFF2-40B4-BE49-F238E27FC236}">
                <a16:creationId xmlns:a16="http://schemas.microsoft.com/office/drawing/2014/main" id="{C7792197-CFC6-43CC-B09B-087681BB41E7}"/>
              </a:ext>
            </a:extLst>
          </p:cNvPr>
          <p:cNvSpPr txBox="1">
            <a:spLocks noChangeArrowheads="1"/>
          </p:cNvSpPr>
          <p:nvPr/>
        </p:nvSpPr>
        <p:spPr bwMode="auto">
          <a:xfrm>
            <a:off x="1033463" y="1619250"/>
            <a:ext cx="2459037"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Garanties :</a:t>
            </a:r>
          </a:p>
        </p:txBody>
      </p:sp>
      <p:sp>
        <p:nvSpPr>
          <p:cNvPr id="105477" name="Text Box 4">
            <a:extLst>
              <a:ext uri="{FF2B5EF4-FFF2-40B4-BE49-F238E27FC236}">
                <a16:creationId xmlns:a16="http://schemas.microsoft.com/office/drawing/2014/main" id="{282A3E28-6013-4B00-B1CB-15DA4B027965}"/>
              </a:ext>
            </a:extLst>
          </p:cNvPr>
          <p:cNvSpPr txBox="1">
            <a:spLocks noChangeArrowheads="1"/>
          </p:cNvSpPr>
          <p:nvPr/>
        </p:nvSpPr>
        <p:spPr bwMode="auto">
          <a:xfrm>
            <a:off x="323850" y="2146300"/>
            <a:ext cx="8504238"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857250" indent="-315913"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è"/>
            </a:pPr>
            <a:r>
              <a:rPr lang="fr-FR" altLang="en-US" sz="2400" b="1">
                <a:solidFill>
                  <a:srgbClr val="000066"/>
                </a:solidFill>
              </a:rPr>
              <a:t>Les Garanties liées au projet  :</a:t>
            </a:r>
          </a:p>
          <a:p>
            <a:pPr lvl="1">
              <a:lnSpc>
                <a:spcPct val="110000"/>
              </a:lnSpc>
              <a:buClr>
                <a:schemeClr val="accent2"/>
              </a:buClr>
              <a:buFont typeface="Wingdings" panose="05000000000000000000" pitchFamily="2" charset="2"/>
              <a:buChar char="q"/>
            </a:pPr>
            <a:r>
              <a:rPr lang="fr-FR" altLang="en-US" sz="2400"/>
              <a:t>Hypothèque,</a:t>
            </a:r>
          </a:p>
          <a:p>
            <a:pPr lvl="1">
              <a:lnSpc>
                <a:spcPct val="110000"/>
              </a:lnSpc>
              <a:buClr>
                <a:schemeClr val="accent2"/>
              </a:buClr>
              <a:buFont typeface="Wingdings" panose="05000000000000000000" pitchFamily="2" charset="2"/>
              <a:buChar char="q"/>
            </a:pPr>
            <a:r>
              <a:rPr lang="fr-FR" altLang="en-US" sz="2400"/>
              <a:t>Nantissement sur Fonds de Commerce,</a:t>
            </a:r>
          </a:p>
          <a:p>
            <a:pPr lvl="1">
              <a:lnSpc>
                <a:spcPct val="110000"/>
              </a:lnSpc>
              <a:buClr>
                <a:schemeClr val="accent2"/>
              </a:buClr>
              <a:buFont typeface="Wingdings" panose="05000000000000000000" pitchFamily="2" charset="2"/>
              <a:buChar char="q"/>
            </a:pPr>
            <a:r>
              <a:rPr lang="fr-FR" altLang="en-US" sz="2400"/>
              <a:t>Nantissement du matériel,</a:t>
            </a:r>
          </a:p>
          <a:p>
            <a:pPr lvl="1">
              <a:lnSpc>
                <a:spcPct val="110000"/>
              </a:lnSpc>
              <a:buClr>
                <a:schemeClr val="accent2"/>
              </a:buClr>
              <a:buFont typeface="Wingdings" panose="05000000000000000000" pitchFamily="2" charset="2"/>
              <a:buChar char="q"/>
            </a:pPr>
            <a:r>
              <a:rPr lang="fr-FR" altLang="en-US" sz="2400"/>
              <a:t>Subrogation dans les droits du vendeur</a:t>
            </a:r>
          </a:p>
          <a:p>
            <a:pPr lvl="1">
              <a:lnSpc>
                <a:spcPct val="110000"/>
              </a:lnSpc>
              <a:buClr>
                <a:schemeClr val="accent2"/>
              </a:buClr>
              <a:buFont typeface="Wingdings" panose="05000000000000000000" pitchFamily="2" charset="2"/>
              <a:buChar char="q"/>
            </a:pPr>
            <a:r>
              <a:rPr lang="fr-FR" altLang="en-US" sz="2400"/>
              <a:t>Délégation d'assurance local &amp; matériel,</a:t>
            </a:r>
          </a:p>
          <a:p>
            <a:pPr lvl="1">
              <a:lnSpc>
                <a:spcPct val="110000"/>
              </a:lnSpc>
              <a:buClr>
                <a:schemeClr val="accent2"/>
              </a:buClr>
              <a:buFont typeface="Wingdings" panose="05000000000000000000" pitchFamily="2" charset="2"/>
              <a:buChar char="q"/>
            </a:pPr>
            <a:r>
              <a:rPr lang="fr-FR" altLang="en-US" sz="2400"/>
              <a:t>Délégation d'assurance décès toutes causes.</a:t>
            </a:r>
          </a:p>
          <a:p>
            <a:pPr>
              <a:buFont typeface="Wingdings" panose="05000000000000000000" pitchFamily="2" charset="2"/>
              <a:buChar char="è"/>
            </a:pPr>
            <a:r>
              <a:rPr lang="fr-FR" altLang="en-US" sz="2400" b="1">
                <a:solidFill>
                  <a:srgbClr val="000066"/>
                </a:solidFill>
              </a:rPr>
              <a:t> Aval CCG</a:t>
            </a:r>
          </a:p>
          <a:p>
            <a:pPr lvl="1">
              <a:lnSpc>
                <a:spcPct val="110000"/>
              </a:lnSpc>
              <a:buClr>
                <a:schemeClr val="accent2"/>
              </a:buClr>
              <a:buFont typeface="Wingdings" panose="05000000000000000000" pitchFamily="2" charset="2"/>
              <a:buChar char="q"/>
            </a:pPr>
            <a:r>
              <a:rPr lang="fr-FR" altLang="en-US" sz="2400"/>
              <a:t>A hauteur de 85%  du prêt</a:t>
            </a:r>
          </a:p>
          <a:p>
            <a:pPr lvl="1">
              <a:lnSpc>
                <a:spcPct val="110000"/>
              </a:lnSpc>
              <a:buClr>
                <a:schemeClr val="accent2"/>
              </a:buClr>
              <a:buFont typeface="Wingdings" panose="05000000000000000000" pitchFamily="2" charset="2"/>
              <a:buChar char="q"/>
            </a:pPr>
            <a:r>
              <a:rPr lang="fr-FR" altLang="en-US" sz="2400"/>
              <a:t>Commission : 1.5 %</a:t>
            </a:r>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Espace réservé du numéro de diapositive 4">
            <a:extLst>
              <a:ext uri="{FF2B5EF4-FFF2-40B4-BE49-F238E27FC236}">
                <a16:creationId xmlns:a16="http://schemas.microsoft.com/office/drawing/2014/main" id="{5817BD8B-5FEB-479B-9364-317137DBC812}"/>
              </a:ext>
            </a:extLst>
          </p:cNvPr>
          <p:cNvSpPr>
            <a:spLocks noGrp="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86E9553-2F4D-4296-8897-A67260F6766D}" type="slidenum">
              <a:rPr lang="fr-FR" altLang="en-US">
                <a:latin typeface="Arial Black" panose="020B0A04020102020204" pitchFamily="34" charset="0"/>
              </a:rPr>
              <a:pPr eaLnBrk="1" hangingPunct="1"/>
              <a:t>99</a:t>
            </a:fld>
            <a:endParaRPr lang="fr-FR" altLang="en-US">
              <a:latin typeface="Arial Black" panose="020B0A04020102020204" pitchFamily="34" charset="0"/>
            </a:endParaRPr>
          </a:p>
        </p:txBody>
      </p:sp>
      <p:sp>
        <p:nvSpPr>
          <p:cNvPr id="106499" name="Rectangle 2">
            <a:extLst>
              <a:ext uri="{FF2B5EF4-FFF2-40B4-BE49-F238E27FC236}">
                <a16:creationId xmlns:a16="http://schemas.microsoft.com/office/drawing/2014/main" id="{6713B0FD-1E53-47E2-98E5-740A9583A302}"/>
              </a:ext>
            </a:extLst>
          </p:cNvPr>
          <p:cNvSpPr>
            <a:spLocks noGrp="1" noChangeArrowheads="1"/>
          </p:cNvSpPr>
          <p:nvPr>
            <p:ph type="title"/>
          </p:nvPr>
        </p:nvSpPr>
        <p:spPr>
          <a:xfrm>
            <a:off x="663575" y="549275"/>
            <a:ext cx="8229600" cy="1371600"/>
          </a:xfrm>
          <a:noFill/>
        </p:spPr>
        <p:txBody>
          <a:bodyPr/>
          <a:lstStyle/>
          <a:p>
            <a:pPr algn="ctr" eaLnBrk="1" hangingPunct="1"/>
            <a:r>
              <a:rPr lang="fr-FR" altLang="en-US" sz="3200" b="1">
                <a:solidFill>
                  <a:srgbClr val="A50021"/>
                </a:solidFill>
                <a:latin typeface="Book Antiqua" panose="02040602050305030304" pitchFamily="18" charset="0"/>
                <a:cs typeface="Times New Roman" panose="02020603050405020304" pitchFamily="18" charset="0"/>
              </a:rPr>
              <a:t>CREDIT  A MOYEN ET LONG TERME</a:t>
            </a:r>
          </a:p>
        </p:txBody>
      </p:sp>
      <p:sp>
        <p:nvSpPr>
          <p:cNvPr id="106500" name="Text Box 3">
            <a:extLst>
              <a:ext uri="{FF2B5EF4-FFF2-40B4-BE49-F238E27FC236}">
                <a16:creationId xmlns:a16="http://schemas.microsoft.com/office/drawing/2014/main" id="{381EEDAB-8B72-4558-A5B7-6A42D2F39479}"/>
              </a:ext>
            </a:extLst>
          </p:cNvPr>
          <p:cNvSpPr txBox="1">
            <a:spLocks noChangeArrowheads="1"/>
          </p:cNvSpPr>
          <p:nvPr/>
        </p:nvSpPr>
        <p:spPr bwMode="auto">
          <a:xfrm>
            <a:off x="976313" y="1892300"/>
            <a:ext cx="4603750"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Objet de Financement  :</a:t>
            </a:r>
          </a:p>
        </p:txBody>
      </p:sp>
      <p:sp>
        <p:nvSpPr>
          <p:cNvPr id="106501" name="Text Box 4">
            <a:extLst>
              <a:ext uri="{FF2B5EF4-FFF2-40B4-BE49-F238E27FC236}">
                <a16:creationId xmlns:a16="http://schemas.microsoft.com/office/drawing/2014/main" id="{A9347D1C-D5E3-4308-A92A-3B09C5363594}"/>
              </a:ext>
            </a:extLst>
          </p:cNvPr>
          <p:cNvSpPr txBox="1">
            <a:spLocks noChangeArrowheads="1"/>
          </p:cNvSpPr>
          <p:nvPr/>
        </p:nvSpPr>
        <p:spPr bwMode="auto">
          <a:xfrm>
            <a:off x="250825" y="2501900"/>
            <a:ext cx="85772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 Création, Extension ou Modernisation</a:t>
            </a:r>
          </a:p>
        </p:txBody>
      </p:sp>
      <p:sp>
        <p:nvSpPr>
          <p:cNvPr id="106502" name="Text Box 5">
            <a:extLst>
              <a:ext uri="{FF2B5EF4-FFF2-40B4-BE49-F238E27FC236}">
                <a16:creationId xmlns:a16="http://schemas.microsoft.com/office/drawing/2014/main" id="{66E858C5-7562-4A90-B2AF-7BF8C9DBC426}"/>
              </a:ext>
            </a:extLst>
          </p:cNvPr>
          <p:cNvSpPr txBox="1">
            <a:spLocks noChangeArrowheads="1"/>
          </p:cNvSpPr>
          <p:nvPr/>
        </p:nvSpPr>
        <p:spPr bwMode="auto">
          <a:xfrm>
            <a:off x="1049338" y="3328988"/>
            <a:ext cx="3090862"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Bénéficiaires :</a:t>
            </a:r>
          </a:p>
        </p:txBody>
      </p:sp>
      <p:sp>
        <p:nvSpPr>
          <p:cNvPr id="106503" name="Text Box 6">
            <a:extLst>
              <a:ext uri="{FF2B5EF4-FFF2-40B4-BE49-F238E27FC236}">
                <a16:creationId xmlns:a16="http://schemas.microsoft.com/office/drawing/2014/main" id="{22D288F9-AC62-4B59-976F-4172C30BBCC8}"/>
              </a:ext>
            </a:extLst>
          </p:cNvPr>
          <p:cNvSpPr txBox="1">
            <a:spLocks noChangeArrowheads="1"/>
          </p:cNvSpPr>
          <p:nvPr/>
        </p:nvSpPr>
        <p:spPr bwMode="auto">
          <a:xfrm>
            <a:off x="250825" y="4014788"/>
            <a:ext cx="85772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Toute entreprise  produisant  des biens et des services.</a:t>
            </a:r>
          </a:p>
        </p:txBody>
      </p:sp>
      <p:sp>
        <p:nvSpPr>
          <p:cNvPr id="106504" name="Text Box 7">
            <a:extLst>
              <a:ext uri="{FF2B5EF4-FFF2-40B4-BE49-F238E27FC236}">
                <a16:creationId xmlns:a16="http://schemas.microsoft.com/office/drawing/2014/main" id="{72A68820-B4AC-477D-97BE-18B5B9578B35}"/>
              </a:ext>
            </a:extLst>
          </p:cNvPr>
          <p:cNvSpPr txBox="1">
            <a:spLocks noChangeArrowheads="1"/>
          </p:cNvSpPr>
          <p:nvPr/>
        </p:nvSpPr>
        <p:spPr bwMode="auto">
          <a:xfrm>
            <a:off x="1038225" y="4951413"/>
            <a:ext cx="6557963" cy="44132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76805" tIns="38402" rIns="76805" bIns="38402">
            <a:spAutoFit/>
          </a:bodyPr>
          <a:lstStyle>
            <a:lvl1pPr defTabSz="768350" eaLnBrk="0" hangingPunct="0">
              <a:defRPr>
                <a:solidFill>
                  <a:schemeClr val="tx1"/>
                </a:solidFill>
                <a:latin typeface="Arial" panose="020B0604020202020204" pitchFamily="34" charset="0"/>
                <a:cs typeface="Arial" panose="020B0604020202020204" pitchFamily="34" charset="0"/>
              </a:defRPr>
            </a:lvl1pPr>
            <a:lvl2pPr marL="742950" indent="-285750" defTabSz="768350" eaLnBrk="0" hangingPunct="0">
              <a:defRPr>
                <a:solidFill>
                  <a:schemeClr val="tx1"/>
                </a:solidFill>
                <a:latin typeface="Arial" panose="020B0604020202020204" pitchFamily="34" charset="0"/>
                <a:cs typeface="Arial" panose="020B0604020202020204" pitchFamily="34" charset="0"/>
              </a:defRPr>
            </a:lvl2pPr>
            <a:lvl3pPr marL="1143000" indent="-228600" defTabSz="768350" eaLnBrk="0" hangingPunct="0">
              <a:defRPr>
                <a:solidFill>
                  <a:schemeClr val="tx1"/>
                </a:solidFill>
                <a:latin typeface="Arial" panose="020B0604020202020204" pitchFamily="34" charset="0"/>
                <a:cs typeface="Arial" panose="020B0604020202020204" pitchFamily="34" charset="0"/>
              </a:defRPr>
            </a:lvl3pPr>
            <a:lvl4pPr marL="1600200" indent="-228600" defTabSz="768350" eaLnBrk="0" hangingPunct="0">
              <a:defRPr>
                <a:solidFill>
                  <a:schemeClr val="tx1"/>
                </a:solidFill>
                <a:latin typeface="Arial" panose="020B0604020202020204" pitchFamily="34" charset="0"/>
                <a:cs typeface="Arial" panose="020B0604020202020204" pitchFamily="34" charset="0"/>
              </a:defRPr>
            </a:lvl4pPr>
            <a:lvl5pPr marL="2057400" indent="-228600" defTabSz="768350" eaLnBrk="0" hangingPunct="0">
              <a:defRPr>
                <a:solidFill>
                  <a:schemeClr val="tx1"/>
                </a:solidFill>
                <a:latin typeface="Arial" panose="020B0604020202020204" pitchFamily="34" charset="0"/>
                <a:cs typeface="Arial" panose="020B0604020202020204" pitchFamily="34" charset="0"/>
              </a:defRPr>
            </a:lvl5pPr>
            <a:lvl6pPr marL="25146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683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fr-FR" altLang="en-US" sz="2400">
                <a:solidFill>
                  <a:schemeClr val="bg2"/>
                </a:solidFill>
                <a:latin typeface="Impact" panose="020B0806030902050204" pitchFamily="34" charset="0"/>
              </a:rPr>
              <a:t>Programme d ’Investissement :</a:t>
            </a:r>
          </a:p>
        </p:txBody>
      </p:sp>
      <p:sp>
        <p:nvSpPr>
          <p:cNvPr id="106505" name="Text Box 8">
            <a:extLst>
              <a:ext uri="{FF2B5EF4-FFF2-40B4-BE49-F238E27FC236}">
                <a16:creationId xmlns:a16="http://schemas.microsoft.com/office/drawing/2014/main" id="{64169DC4-C393-4C86-8A73-9CA8E6CCB4D1}"/>
              </a:ext>
            </a:extLst>
          </p:cNvPr>
          <p:cNvSpPr txBox="1">
            <a:spLocks noChangeArrowheads="1"/>
          </p:cNvSpPr>
          <p:nvPr/>
        </p:nvSpPr>
        <p:spPr bwMode="auto">
          <a:xfrm>
            <a:off x="323850" y="5580063"/>
            <a:ext cx="84423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05" tIns="38402" rIns="76805" bIns="38402">
            <a:spAutoFit/>
          </a:bodyPr>
          <a:lstStyle>
            <a:lvl1pPr marL="361950" indent="-361950" defTabSz="965200" eaLnBrk="0" hangingPunct="0">
              <a:defRPr>
                <a:solidFill>
                  <a:schemeClr val="tx1"/>
                </a:solidFill>
                <a:latin typeface="Arial" panose="020B0604020202020204" pitchFamily="34" charset="0"/>
                <a:cs typeface="Arial" panose="020B0604020202020204" pitchFamily="34" charset="0"/>
              </a:defRPr>
            </a:lvl1pPr>
            <a:lvl2pPr marL="742950" indent="-285750" defTabSz="965200" eaLnBrk="0" hangingPunct="0">
              <a:defRPr>
                <a:solidFill>
                  <a:schemeClr val="tx1"/>
                </a:solidFill>
                <a:latin typeface="Arial" panose="020B0604020202020204" pitchFamily="34" charset="0"/>
                <a:cs typeface="Arial" panose="020B0604020202020204" pitchFamily="34" charset="0"/>
              </a:defRPr>
            </a:lvl2pPr>
            <a:lvl3pPr marL="1143000" indent="-228600" defTabSz="965200" eaLnBrk="0" hangingPunct="0">
              <a:defRPr>
                <a:solidFill>
                  <a:schemeClr val="tx1"/>
                </a:solidFill>
                <a:latin typeface="Arial" panose="020B0604020202020204" pitchFamily="34" charset="0"/>
                <a:cs typeface="Arial" panose="020B0604020202020204" pitchFamily="34" charset="0"/>
              </a:defRPr>
            </a:lvl3pPr>
            <a:lvl4pPr marL="1600200" indent="-228600" defTabSz="965200" eaLnBrk="0" hangingPunct="0">
              <a:defRPr>
                <a:solidFill>
                  <a:schemeClr val="tx1"/>
                </a:solidFill>
                <a:latin typeface="Arial" panose="020B0604020202020204" pitchFamily="34" charset="0"/>
                <a:cs typeface="Arial" panose="020B0604020202020204" pitchFamily="34" charset="0"/>
              </a:defRPr>
            </a:lvl4pPr>
            <a:lvl5pPr marL="2057400" indent="-228600" defTabSz="965200" eaLnBrk="0" hangingPunct="0">
              <a:defRPr>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buClr>
                <a:srgbClr val="000066"/>
              </a:buClr>
              <a:buFont typeface="Wingdings" panose="05000000000000000000" pitchFamily="2" charset="2"/>
              <a:buChar char="è"/>
            </a:pPr>
            <a:r>
              <a:rPr lang="fr-FR" altLang="en-US" sz="2400"/>
              <a:t>Pas de plafond</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IMING" val="|1.7|0.8|0.8|1.|1.1|0.9"/>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B4D35F98DA83479959CC700007CEF7" ma:contentTypeVersion="6" ma:contentTypeDescription="Crée un document." ma:contentTypeScope="" ma:versionID="780e64a0f8efb883456533b2a9f9164c">
  <xsd:schema xmlns:xsd="http://www.w3.org/2001/XMLSchema" xmlns:p="http://schemas.microsoft.com/office/2006/metadata/properties" xmlns:ns1="http://schemas.microsoft.com/sharepoint/v3" targetNamespace="http://schemas.microsoft.com/office/2006/metadata/properties" ma:root="true" ma:fieldsID="e25cdf4d4808a391895f331bb7ea2b1e" ns1:_="">
    <xsd:import namespace="http://schemas.microsoft.com/sharepoint/v3"/>
    <xsd:element name="properties">
      <xsd:complexType>
        <xsd:sequence>
          <xsd:element name="documentManagement">
            <xsd:complexType>
              <xsd:all>
                <xsd:element ref="ns1:ImageWidth" minOccurs="0"/>
                <xsd:element ref="ns1:ImageHeight" minOccurs="0"/>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ImageWidth" ma:index="9" nillable="true" ma:displayName="Largeur de l'image" ma:internalName="ImageWidth" ma:readOnly="true">
      <xsd:simpleType>
        <xsd:restriction base="dms:Unknown"/>
      </xsd:simpleType>
    </xsd:element>
    <xsd:element name="ImageHeight" ma:index="10" nillable="true" ma:displayName="Hauteur de l'image" ma:internalName="ImageHeight" ma:readOnly="true">
      <xsd:simpleType>
        <xsd:restriction base="dms:Unknown"/>
      </xsd:simpleType>
    </xsd:element>
    <xsd:element name="PublishingStartDate" ma:index="12" nillable="true" ma:displayName="Date de début de planification" ma:internalName="PublishingStartDate">
      <xsd:simpleType>
        <xsd:restriction base="dms:Unknown"/>
      </xsd:simpleType>
    </xsd:element>
    <xsd:element name="PublishingExpirationDate" ma:index="13" nillable="true" ma:displayName="Date de fin de planification"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87612D4-5554-4250-A12E-25F7BEDBA93C}">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sharepoint/v3"/>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4EED1EF-97AD-47A7-952A-9E2792F0CC1C}">
  <ds:schemaRefs>
    <ds:schemaRef ds:uri="http://schemas.microsoft.com/office/2006/metadata/longProperties"/>
  </ds:schemaRefs>
</ds:datastoreItem>
</file>

<file path=customXml/itemProps3.xml><?xml version="1.0" encoding="utf-8"?>
<ds:datastoreItem xmlns:ds="http://schemas.openxmlformats.org/officeDocument/2006/customXml" ds:itemID="{BB851F9D-13E4-49D6-A9A0-9583858798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1871</TotalTime>
  <Words>10045</Words>
  <Application>Microsoft Macintosh PowerPoint</Application>
  <PresentationFormat>Affichage à l'écran (4:3)</PresentationFormat>
  <Paragraphs>1567</Paragraphs>
  <Slides>167</Slides>
  <Notes>20</Notes>
  <HiddenSlides>0</HiddenSlides>
  <MMClips>0</MMClips>
  <ScaleCrop>false</ScaleCrop>
  <HeadingPairs>
    <vt:vector size="8" baseType="variant">
      <vt:variant>
        <vt:lpstr>Polices utilisées</vt:lpstr>
      </vt:variant>
      <vt:variant>
        <vt:i4>14</vt:i4>
      </vt:variant>
      <vt:variant>
        <vt:lpstr>Thème</vt:lpstr>
      </vt:variant>
      <vt:variant>
        <vt:i4>1</vt:i4>
      </vt:variant>
      <vt:variant>
        <vt:lpstr>Serveurs OLE incorporés</vt:lpstr>
      </vt:variant>
      <vt:variant>
        <vt:i4>3</vt:i4>
      </vt:variant>
      <vt:variant>
        <vt:lpstr>Titres des diapositives</vt:lpstr>
      </vt:variant>
      <vt:variant>
        <vt:i4>167</vt:i4>
      </vt:variant>
    </vt:vector>
  </HeadingPairs>
  <TitlesOfParts>
    <vt:vector size="185" baseType="lpstr">
      <vt:lpstr>Arial</vt:lpstr>
      <vt:lpstr>Arial Alternative</vt:lpstr>
      <vt:lpstr>Arial Black</vt:lpstr>
      <vt:lpstr>Arial Narrow</vt:lpstr>
      <vt:lpstr>Book Antiqua</vt:lpstr>
      <vt:lpstr>Garamond</vt:lpstr>
      <vt:lpstr>Impact</vt:lpstr>
      <vt:lpstr>Monotype Sorts</vt:lpstr>
      <vt:lpstr>Symbol</vt:lpstr>
      <vt:lpstr>Tahoma</vt:lpstr>
      <vt:lpstr>Times New Roman</vt:lpstr>
      <vt:lpstr>Verdana</vt:lpstr>
      <vt:lpstr>Wingdings</vt:lpstr>
      <vt:lpstr>Wingdings 3</vt:lpstr>
      <vt:lpstr>Pixel</vt:lpstr>
      <vt:lpstr>Document</vt:lpstr>
      <vt:lpstr>Feuille de calcul</vt:lpstr>
      <vt:lpstr>Image bitmap</vt:lpstr>
      <vt:lpstr>MODULE DE CREATION D’ENTREPRISES</vt:lpstr>
      <vt:lpstr>PLAN</vt:lpstr>
      <vt:lpstr>Présentation PowerPoint</vt:lpstr>
      <vt:lpstr>DEFINITION DE LA  PME</vt:lpstr>
      <vt:lpstr>ATOUTS D’UNE PME</vt:lpstr>
      <vt:lpstr>CAUSES D’ECHEC DES ENTREPRISES NOUVELLES</vt:lpstr>
      <vt:lpstr>CAUSES D’ECHEC DES ENTREPRISES NOUVELLES  ….suite</vt:lpstr>
      <vt:lpstr>LES 10 ETAPES DE CREATION D’ENTREPRISES</vt:lpstr>
      <vt:lpstr>LA PROTECTION DE L'IDÉE </vt:lpstr>
      <vt:lpstr>LE  PROJET  DE CREATION</vt:lpstr>
      <vt:lpstr>SON BILAN PERSONNEL </vt:lpstr>
      <vt:lpstr>PRINCIPAUX CARACTERES DES ENTREPRENEURS</vt:lpstr>
      <vt:lpstr>SES CONTRAINTES PERSONNELLES </vt:lpstr>
      <vt:lpstr>LA COHERENCE HOMME – PROJET DECISIONS A PRENDRE</vt:lpstr>
      <vt:lpstr>Présentation PowerPoint</vt:lpstr>
      <vt:lpstr>INTÉRÊT DE L’ÉTUDE COMMERCIALE</vt:lpstr>
      <vt:lpstr>Présentation PowerPoint</vt:lpstr>
      <vt:lpstr>VOTRE PRODUIT OU PRESTATION</vt:lpstr>
      <vt:lpstr>QUEL EST VOTRE MARCHÉ ? </vt:lpstr>
      <vt:lpstr>CONNAÎTRE LE MARCHE</vt:lpstr>
      <vt:lpstr>ANALYSE DE  LA DEMANDE</vt:lpstr>
      <vt:lpstr>CARACTÉRISTIQUES DE LA DEMANDE (CONSOMMATION) </vt:lpstr>
      <vt:lpstr>CARACTÉRISTIQUES DE LA DEMANDE (SUITE) </vt:lpstr>
      <vt:lpstr>LES MÉTHODES DE BASE D’UNE ÉTUDE DE MARCHÉ</vt:lpstr>
      <vt:lpstr>ENTRETIENS ET ENQUÊTES :  DEUX DÉMARCHES COMPLÉMENTAIRES</vt:lpstr>
      <vt:lpstr>3. AUTRES POINTS IMPORTANTS SUR LA CONSOMMATION</vt:lpstr>
      <vt:lpstr>ANALYSE DE  L’OFFRE</vt:lpstr>
      <vt:lpstr>CARACTÉRISTIQUES DE L'OFFRE </vt:lpstr>
      <vt:lpstr>1 – PRODUITS DISPONIBLES</vt:lpstr>
      <vt:lpstr>2 – CONCURRENTS DIRECTS ET INDIRECTS</vt:lpstr>
      <vt:lpstr>LES PRINCIPAUX ASPECTS À PRENDRE EN CONSIDÉRATION CONCERNANT LES CONCURRENTS</vt:lpstr>
      <vt:lpstr>METHODES D’INVESTIGATIONS SUR L’OFFRE</vt:lpstr>
      <vt:lpstr>SOURCES D’INFORMATIONS</vt:lpstr>
      <vt:lpstr>Evaluer le chiffre d'affaires</vt:lpstr>
      <vt:lpstr>Présentation PowerPoint</vt:lpstr>
      <vt:lpstr>SEGMENTATION</vt:lpstr>
      <vt:lpstr>CIBLAGE</vt:lpstr>
      <vt:lpstr>Présentation PowerPoint</vt:lpstr>
      <vt:lpstr>Présentation PowerPoint</vt:lpstr>
      <vt:lpstr>POSITIONNEMENT</vt:lpstr>
      <vt:lpstr>Présentation PowerPoint</vt:lpstr>
      <vt:lpstr>VOTRE POLITIQUE COMMERCIALE</vt:lpstr>
      <vt:lpstr>POLITIQUE DE PRODUIT</vt:lpstr>
      <vt:lpstr>POLITIQUE DE PRIX</vt:lpstr>
      <vt:lpstr>POLITIQUE DE DISTRIBUTION</vt:lpstr>
      <vt:lpstr>POLITIQUE DE COMMUNICATION </vt:lpstr>
      <vt:lpstr>MOYENS INTERNES DE COMMUNICATION</vt:lpstr>
      <vt:lpstr>MOYENS EXTERNES DE COMMUNICATION</vt:lpstr>
      <vt:lpstr>LA MISE EN ŒUVRE : LE MIX</vt:lpstr>
      <vt:lpstr>STRATEGIE COMMERCIALE  1- PLAN MARKETING</vt:lpstr>
      <vt:lpstr>AUTRES ÉLÉMENTS DE LA POLITIQUE COMMERCIALE</vt:lpstr>
      <vt:lpstr>Présentation PowerPoint</vt:lpstr>
      <vt:lpstr>Présentation PowerPoint</vt:lpstr>
      <vt:lpstr>ETUDE TECHNIQUE</vt:lpstr>
      <vt:lpstr>Présentation PowerPoint</vt:lpstr>
      <vt:lpstr>Présentation PowerPoint</vt:lpstr>
      <vt:lpstr>Présentation PowerPoint</vt:lpstr>
      <vt:lpstr>Présentation PowerPoint</vt:lpstr>
      <vt:lpstr>ETUDE FINANCIERE</vt:lpstr>
      <vt:lpstr>ÉTUDE FINANCIÈRE </vt:lpstr>
      <vt:lpstr>QUESTION 1.  Quels sont les capitaux nécessaires pour lancer le projet, et pourrez-vous les réunir ? </vt:lpstr>
      <vt:lpstr>QUESTION 2.   Les recettes seront-elles suffisantes pour couvrir les différentes charges ?</vt:lpstr>
      <vt:lpstr>PROGRAMME D’INVESTISSEMENT  &amp;  PLAN DE FINACEMENT INITIAL</vt:lpstr>
      <vt:lpstr>CONSTRUCTION DU PLAN  DE FINANCEMENT INITIAL </vt:lpstr>
      <vt:lpstr>CONSTRUCTION DU PLAN DE FINANCEMENT INITIAL </vt:lpstr>
      <vt:lpstr>PROGRAMME D’INVESTISSEMENT</vt:lpstr>
      <vt:lpstr>   PROGRAMME D’INVESTISSEMENT    COMPOSANTES DE L’INVESTISSEMENT IMMATERIEL:</vt:lpstr>
      <vt:lpstr>PROGRAMME D’INVESTISSEMENT   COMPOSANTES DE L’INVESTISSEMENT PHYSIQUE:</vt:lpstr>
      <vt:lpstr>PROGRAMME D’INVESTISSEMENT Le besoin en fonds de roulement (BFR) </vt:lpstr>
      <vt:lpstr>Présentation PowerPoint</vt:lpstr>
      <vt:lpstr>PROGRAMME D’INVESTISSEMENT Le besoin en fonds de roulement (BFR) </vt:lpstr>
      <vt:lpstr>BILAN ET  FONDS DE ROULEMENT :  FDR</vt:lpstr>
      <vt:lpstr>FONDS DE ROULEMENT :  FDR</vt:lpstr>
      <vt:lpstr>LE BESOIN EN FONDS DE ROULEMENT BFR </vt:lpstr>
      <vt:lpstr>Présentation PowerPoint</vt:lpstr>
      <vt:lpstr>LE BESOIN EN FONDS DE ROULEMENT BFR</vt:lpstr>
      <vt:lpstr>LE BESOIN EN FONDS DE ROULEMENT BFR</vt:lpstr>
      <vt:lpstr>PROGRAMME D’INVESTISSEMENT Le besoin en fonds de roulement (BFR) </vt:lpstr>
      <vt:lpstr>Présentation PowerPoint</vt:lpstr>
      <vt:lpstr>Présentation PowerPoint</vt:lpstr>
      <vt:lpstr>EXEMPLE DE CALCUL DE BFR</vt:lpstr>
      <vt:lpstr>SOLUTION</vt:lpstr>
      <vt:lpstr>COMPTE DE RESULTAT PREVISIONNEL</vt:lpstr>
      <vt:lpstr>COMPTE DE RÉSULTAT PRÉVISIONNEL </vt:lpstr>
      <vt:lpstr>COMPTE DE RÉSULTAT PRÉVISIONNEL</vt:lpstr>
      <vt:lpstr>COMPTE DE RÉSULTAT PRÉVISIONNEL …suite</vt:lpstr>
      <vt:lpstr>L'AMORTISSEMENT </vt:lpstr>
      <vt:lpstr>LES CONDITIONS À RÉUNIR POUR AMORTIR </vt:lpstr>
      <vt:lpstr>LA DURÉE ET LE TAUX D’AMORTISSEMENT </vt:lpstr>
      <vt:lpstr>AMORTISSEMENTS :  TABLEAU RÉCAPITULATIF</vt:lpstr>
      <vt:lpstr>FINANCEMENT  EMPRUNTS A LONG &amp; MOYEN TERME</vt:lpstr>
      <vt:lpstr>CREDIT JEUNES ENTREPRISE</vt:lpstr>
      <vt:lpstr>CREDIT JEUNES ENTREPRISE (suite)</vt:lpstr>
      <vt:lpstr>CREDIT JEUNES ENTREPRISE (suite)</vt:lpstr>
      <vt:lpstr>CREDIT JEUNES ENTREPRISE (suite)</vt:lpstr>
      <vt:lpstr>CJE  :  REMBOURSEMENTS</vt:lpstr>
      <vt:lpstr>CREDIT JEUNES ENTREPRISE (suite)</vt:lpstr>
      <vt:lpstr>CREDIT JEUNES ENTREPRISE (suite)</vt:lpstr>
      <vt:lpstr>CREDIT  A MOYEN ET LONG TERME</vt:lpstr>
      <vt:lpstr>CREDIT  A MOYEN ET LONG  TERME (suite)</vt:lpstr>
      <vt:lpstr>CREDIT  A MOYEN ET LONG  TERME (suite)</vt:lpstr>
      <vt:lpstr>PRÊT PARTICIPATIF BANK AL AMAL</vt:lpstr>
      <vt:lpstr>PRÊT PARTICIPATIF BANK AL AMAL (suite)</vt:lpstr>
      <vt:lpstr>PRÊT PARTICIPATIF BANK AL AMAL (suite)</vt:lpstr>
      <vt:lpstr>CREDITS DE FONCTIONNEMENT</vt:lpstr>
      <vt:lpstr>CREDITS DE FONCTIONNEMENT OU CREDITS A COURT TERME</vt:lpstr>
      <vt:lpstr>CREDITS DE FONCTIONNEMENT PAR DECAISSEMENT</vt:lpstr>
      <vt:lpstr>CREDITS DE FONCTIONNEMENT PAR SIGNATURE</vt:lpstr>
      <vt:lpstr>Présentation PowerPoint</vt:lpstr>
      <vt:lpstr>FISCALITE DES ENTREPRISE</vt:lpstr>
      <vt:lpstr>FISCALITE DES ENTREPRISE</vt:lpstr>
      <vt:lpstr>FISCALITE DES ENTREPRISE</vt:lpstr>
      <vt:lpstr>FISCALITE DES ENTREPRISE</vt:lpstr>
      <vt:lpstr>FISCALITE DES ENTREPRISE</vt:lpstr>
      <vt:lpstr>FISCALITE DES ENTREPRISE</vt:lpstr>
      <vt:lpstr>INVESTISSMENTS AU MAROC  : AVANTAGES</vt:lpstr>
      <vt:lpstr>INVESTISSMENTS AU MAROC  : AVANTAGES</vt:lpstr>
      <vt:lpstr>INVESTISSMENTS AU MAROC  : AVANTAGES</vt:lpstr>
      <vt:lpstr>Présentation PowerPoint</vt:lpstr>
      <vt:lpstr>CHOISIR UN STATUT JURIDIQUE</vt:lpstr>
      <vt:lpstr>EN CHOISISSANT L'ENTREPRISE INDIVIDUELLE </vt:lpstr>
      <vt:lpstr>EN CHOISISSANT LA SOCIÉTÉ </vt:lpstr>
      <vt:lpstr>EN CHOISISSANT LA SOCIÉTÉ</vt:lpstr>
      <vt:lpstr>LE CHOIX D’UNE STRUCTURE  REPOSE SUR LES CRITÈRES SUIVANTS  </vt:lpstr>
      <vt:lpstr>LA NATURE DE L’ACTIVITÉ </vt:lpstr>
      <vt:lpstr>LA VOLONTÉ DE S’ASSOCIER </vt:lpstr>
      <vt:lpstr>L’ORGANISATION PATRIMONIALE  </vt:lpstr>
      <vt:lpstr>LES BESOINS FINANCIERS </vt:lpstr>
      <vt:lpstr>LE FONCTIONNEMENT DE L’ENTREPRISE </vt:lpstr>
      <vt:lpstr>LE RÉGIME FISCAL DE L’ENTREPRENEUR ET DE L’ENTREPRISE </vt:lpstr>
      <vt:lpstr>LA CRÉDIBILITÉ VIS-À-VIS DES PARTENAIRES  (BANQUIERS, CLIENTS, FOURNISSEURS...) </vt:lpstr>
      <vt:lpstr>LES DIFFÉRENTS TYPES DE SOCIÉTÉS COMMERCIALES RECONNUS AU MAROC  </vt:lpstr>
      <vt:lpstr>LA SOCIÉTÉ ANONYME (S.A) </vt:lpstr>
      <vt:lpstr>LA SOCIÉTÉ A RESPONSABILITÉ LIMITÉE (SARL) </vt:lpstr>
      <vt:lpstr>LA SOCIÉTÉ A RESPONSABILITÉ LIMITÉE (SARL)</vt:lpstr>
      <vt:lpstr>LA  SOCIÉTÉ EN NOM COLLECTIF </vt:lpstr>
      <vt:lpstr>LA  SOCIÉTÉ EN NOM COLLECTIF</vt:lpstr>
      <vt:lpstr>LA SOCIÉTÉ EN COMMANDITE SIMPLE </vt:lpstr>
      <vt:lpstr>LA SOCIÉTÉ EN COMMANDITE SIMPLE</vt:lpstr>
      <vt:lpstr>LA SOCIÉTÉ EN COMMANDITE PAR ACTIONS </vt:lpstr>
      <vt:lpstr>LA SOCIÉTÉ EN COMMANDITE PAR ACTIONS</vt:lpstr>
      <vt:lpstr>LA SOCIÉTÉ EN COMMANDITE PAR ACTIONS</vt:lpstr>
      <vt:lpstr>LA SOCIÉTÉ EN PARTICIPATION </vt:lpstr>
      <vt:lpstr>GROUPEMENT D’INTÉRÊT ÉCONOMIQUE  GIE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STRUCTURES D’APPUI</vt:lpstr>
      <vt:lpstr>CAPITAL INVESTISSEMENT  CAPITAL D'AMORÇAGE </vt:lpstr>
      <vt:lpstr>FONDS D’AMORÇAGE SINDIBAD CRITÈRES D’ÉLIGIBILITÉ </vt:lpstr>
      <vt:lpstr>INCUBATEUR DE PROJETS</vt:lpstr>
      <vt:lpstr>PÉPINIÈRES D’ENTREPRISES</vt:lpstr>
      <vt:lpstr>LES ORGANISMES DE GARANTIE  PRODUITS ET FONDS DE GARANTIE</vt:lpstr>
      <vt:lpstr> PRESENTATION DE LA CCG   </vt:lpstr>
      <vt:lpstr>Présentation PowerPoint</vt:lpstr>
    </vt:vector>
  </TitlesOfParts>
  <Company>FBPCE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TECHNIQUES  DE CREATION D’ENTREPRISES</dc:title>
  <dc:creator>Administrateur</dc:creator>
  <cp:lastModifiedBy>Utilisateur Microsoft Office</cp:lastModifiedBy>
  <cp:revision>103</cp:revision>
  <dcterms:created xsi:type="dcterms:W3CDTF">2003-10-09T12:30:45Z</dcterms:created>
  <dcterms:modified xsi:type="dcterms:W3CDTF">2020-05-30T22:37:50Z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PublishingExpirationDate">
    <vt:lpwstr/>
  </property>
  <property fmtid="{D5CDD505-2E9C-101B-9397-08002B2CF9AE}" pid="4" name="PublishingStartDate">
    <vt:lpwstr/>
  </property>
</Properties>
</file>